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64"/>
    <p:restoredTop sz="94666"/>
  </p:normalViewPr>
  <p:slideViewPr>
    <p:cSldViewPr snapToGrid="0" snapToObjects="1">
      <p:cViewPr varScale="1">
        <p:scale>
          <a:sx n="75" d="100"/>
          <a:sy n="75" d="100"/>
        </p:scale>
        <p:origin x="-648" y="-12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56958629"/>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pPr>
              <a:defRPr b="1" u="sng"/>
            </a:pPr>
            <a:r>
              <a:t>Instructor:</a:t>
            </a:r>
            <a:r>
              <a:rPr b="0" u="none"/>
              <a:t> Professor Sarah CR Elgin </a:t>
            </a:r>
          </a:p>
          <a:p>
            <a:pPr>
              <a:defRPr b="1" u="sng"/>
            </a:pPr>
            <a:r>
              <a:t>Slide:</a:t>
            </a:r>
          </a:p>
          <a:p>
            <a:pPr>
              <a:defRPr b="1" u="sng"/>
            </a:pPr>
            <a:r>
              <a:t>Sources:</a:t>
            </a:r>
          </a:p>
          <a:p>
            <a:pPr>
              <a:defRPr b="1" u="sng"/>
            </a:pPr>
            <a:endParaRPr/>
          </a:p>
          <a:p>
            <a:pPr>
              <a:defRPr b="1" u="sng"/>
            </a:pPr>
            <a:r>
              <a:t>Notes:</a:t>
            </a:r>
          </a:p>
        </p:txBody>
      </p:sp>
    </p:spTree>
    <p:extLst>
      <p:ext uri="{BB962C8B-B14F-4D97-AF65-F5344CB8AC3E}">
        <p14:creationId xmlns:p14="http://schemas.microsoft.com/office/powerpoint/2010/main" val="51055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a:spcBef>
                <a:spcPts val="0"/>
              </a:spcBef>
              <a:defRPr sz="1600">
                <a:latin typeface="Lucida Grande"/>
                <a:ea typeface="Lucida Grande"/>
                <a:cs typeface="Lucida Grande"/>
                <a:sym typeface="Lucida Grande"/>
              </a:defRPr>
            </a:pPr>
            <a:r>
              <a:t>Bioinformatics research generates lots of useful little tools.</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But, no incentive to make them robust, accessible to others, etc.</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Can we make this easy enough that the incentive of tools being available in an integrated form outweighs and difficulty</a:t>
            </a:r>
          </a:p>
        </p:txBody>
      </p:sp>
    </p:spTree>
    <p:extLst>
      <p:ext uri="{BB962C8B-B14F-4D97-AF65-F5344CB8AC3E}">
        <p14:creationId xmlns:p14="http://schemas.microsoft.com/office/powerpoint/2010/main" val="10180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endParaRPr/>
          </a:p>
        </p:txBody>
      </p:sp>
      <p:sp>
        <p:nvSpPr>
          <p:cNvPr id="61" name="Shape 61"/>
          <p:cNvSpPr>
            <a:spLocks noGrp="1"/>
          </p:cNvSpPr>
          <p:nvPr>
            <p:ph type="body" sz="quarter" idx="1"/>
          </p:nvPr>
        </p:nvSpPr>
        <p:spPr>
          <a:prstGeom prst="rect">
            <a:avLst/>
          </a:prstGeom>
        </p:spPr>
        <p:txBody>
          <a:bodyPr/>
          <a:lstStyle/>
          <a:p>
            <a:r>
              <a:t>Started over 10 years ago, We realized from teaching a genoimcs researched based course some of the benefits of a research experience of this type</a:t>
            </a:r>
          </a:p>
          <a:p>
            <a:r>
              <a:t>1. cost; 2. Safety; 3. data availabitly; 4. Acsessibilty (many web based tools)</a:t>
            </a:r>
            <a:endParaRPr b="1" u="sng"/>
          </a:p>
          <a:p>
            <a:pPr>
              <a:defRPr b="1" u="sng"/>
            </a:pPr>
            <a:endParaRPr b="1" u="sng"/>
          </a:p>
          <a:p>
            <a:pPr>
              <a:defRPr b="1" u="sng"/>
            </a:pPr>
            <a:r>
              <a:t>Instructor:</a:t>
            </a:r>
            <a:r>
              <a:rPr b="0" u="none"/>
              <a:t> Professor Sarah CR Elgin </a:t>
            </a:r>
          </a:p>
          <a:p>
            <a:pPr>
              <a:defRPr b="1" u="sng"/>
            </a:pPr>
            <a:r>
              <a:t>Slide:  Faculty join by coming to a 1-week workshop at Wash U to learn software tools and approach.</a:t>
            </a:r>
          </a:p>
          <a:p>
            <a:pPr>
              <a:defRPr b="1" u="sng"/>
            </a:pPr>
            <a:r>
              <a:t>Sources:</a:t>
            </a:r>
          </a:p>
          <a:p>
            <a:pPr>
              <a:defRPr b="1" u="sng"/>
            </a:pPr>
            <a:endParaRPr/>
          </a:p>
          <a:p>
            <a:pPr>
              <a:defRPr b="1" u="sng"/>
            </a:pPr>
            <a:r>
              <a:t>Talk specifically about each advantage and each goal –in particular the “no lab safety so lends peer instructio”</a:t>
            </a:r>
          </a:p>
          <a:p>
            <a:pPr>
              <a:defRPr b="1" u="sng"/>
            </a:pPr>
            <a:endParaRPr/>
          </a:p>
          <a:p>
            <a:pPr>
              <a:defRPr b="1" u="sng"/>
            </a:pPr>
            <a:r>
              <a:t>Notes:</a:t>
            </a:r>
          </a:p>
        </p:txBody>
      </p:sp>
    </p:spTree>
    <p:extLst>
      <p:ext uri="{BB962C8B-B14F-4D97-AF65-F5344CB8AC3E}">
        <p14:creationId xmlns:p14="http://schemas.microsoft.com/office/powerpoint/2010/main" val="166331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t>To look for proteins preferentially associated with heterochromatin, we prepared monoclonal antibodies against proteins that bind tightly in the nucleus, and screened by using the antibodies for immunofluorescent staining of the polytene chromosomes. Heterochromatin Protein I (HP1) is preferentially associated with the chromocenter, small fourth chromosome, telomeres, and a few sites in the chromosome arms.</a:t>
            </a:r>
          </a:p>
        </p:txBody>
      </p:sp>
    </p:spTree>
    <p:extLst>
      <p:ext uri="{BB962C8B-B14F-4D97-AF65-F5344CB8AC3E}">
        <p14:creationId xmlns:p14="http://schemas.microsoft.com/office/powerpoint/2010/main" val="161889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Anticipate that we will work on the remaining projects from the D. elegans F element and new projects from the D element this Fall.</a:t>
            </a:r>
          </a:p>
          <a:p>
            <a:r>
              <a:t>Plan to have TSS only projects for </a:t>
            </a:r>
            <a:r>
              <a:rPr i="1"/>
              <a:t>D. biarmipes</a:t>
            </a:r>
          </a:p>
        </p:txBody>
      </p:sp>
    </p:spTree>
    <p:extLst>
      <p:ext uri="{BB962C8B-B14F-4D97-AF65-F5344CB8AC3E}">
        <p14:creationId xmlns:p14="http://schemas.microsoft.com/office/powerpoint/2010/main" val="11047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Browser allows us to map various evidence tracks against the improved genome sequence for a given species.</a:t>
            </a:r>
          </a:p>
        </p:txBody>
      </p:sp>
    </p:spTree>
    <p:extLst>
      <p:ext uri="{BB962C8B-B14F-4D97-AF65-F5344CB8AC3E}">
        <p14:creationId xmlns:p14="http://schemas.microsoft.com/office/powerpoint/2010/main" val="130488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Simplify? Or figure two from paper? Or the hot spot</a:t>
            </a:r>
          </a:p>
        </p:txBody>
      </p:sp>
    </p:spTree>
    <p:extLst>
      <p:ext uri="{BB962C8B-B14F-4D97-AF65-F5344CB8AC3E}">
        <p14:creationId xmlns:p14="http://schemas.microsoft.com/office/powerpoint/2010/main" val="1051980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Metric for measuring how much the students did learn through knowledge quizzes</a:t>
            </a:r>
          </a:p>
        </p:txBody>
      </p:sp>
    </p:spTree>
    <p:extLst>
      <p:ext uri="{BB962C8B-B14F-4D97-AF65-F5344CB8AC3E}">
        <p14:creationId xmlns:p14="http://schemas.microsoft.com/office/powerpoint/2010/main" val="411347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Sample size: WU ~45, SURE 09 1200, soph lab 90, all GEP 350.  Conclude that 1 semester is enough, 10 hr not enough.  Instructors goal – use annotation to teach gene structure, any understanding of research is bonus!</a:t>
            </a:r>
          </a:p>
        </p:txBody>
      </p:sp>
    </p:spTree>
    <p:extLst>
      <p:ext uri="{BB962C8B-B14F-4D97-AF65-F5344CB8AC3E}">
        <p14:creationId xmlns:p14="http://schemas.microsoft.com/office/powerpoint/2010/main" val="766900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80% of the comments were positive, 20% were not</a:t>
            </a:r>
          </a:p>
          <a:p>
            <a:r>
              <a:t>Initial frustration that were convinced by their own success</a:t>
            </a:r>
          </a:p>
        </p:txBody>
      </p:sp>
    </p:spTree>
    <p:extLst>
      <p:ext uri="{BB962C8B-B14F-4D97-AF65-F5344CB8AC3E}">
        <p14:creationId xmlns:p14="http://schemas.microsoft.com/office/powerpoint/2010/main" val="10030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xfrm>
            <a:off x="891540" y="182880"/>
            <a:ext cx="7360920" cy="1714501"/>
          </a:xfrm>
          <a:prstGeom prst="rect">
            <a:avLst/>
          </a:prstGeom>
          <a:extLst>
            <a:ext uri="{C572A759-6A51-4108-AA02-DFA0A04FC94B}">
              <ma14:wrappingTextBoxFlag xmlns:ma14="http://schemas.microsoft.com/office/mac/drawingml/2011/main" val="1"/>
            </a:ext>
          </a:extLst>
        </p:spPr>
        <p:txBody>
          <a:bodyPr lIns="34290" tIns="34290" rIns="34290" bIns="34290">
            <a:normAutofit/>
          </a:bodyPr>
          <a:lstStyle>
            <a:lvl1pPr defTabSz="411480">
              <a:defRPr sz="4200" b="1">
                <a:solidFill>
                  <a:schemeClr val="tx1"/>
                </a:solidFill>
                <a:latin typeface="Open Sans"/>
                <a:ea typeface="Open Sans"/>
                <a:cs typeface="Open Sans"/>
                <a:sym typeface="Open Sans"/>
              </a:defRPr>
            </a:lvl1pPr>
          </a:lstStyle>
          <a:p>
            <a:r>
              <a:rPr dirty="0"/>
              <a:t>Title Text</a:t>
            </a:r>
          </a:p>
        </p:txBody>
      </p:sp>
      <p:sp>
        <p:nvSpPr>
          <p:cNvPr id="19" name="Shape 19"/>
          <p:cNvSpPr>
            <a:spLocks noGrp="1"/>
          </p:cNvSpPr>
          <p:nvPr>
            <p:ph type="body" idx="1"/>
          </p:nvPr>
        </p:nvSpPr>
        <p:spPr>
          <a:xfrm>
            <a:off x="891540" y="1943100"/>
            <a:ext cx="7360920" cy="4023360"/>
          </a:xfrm>
          <a:prstGeom prst="rect">
            <a:avLst/>
          </a:prstGeom>
          <a:extLst>
            <a:ext uri="{C572A759-6A51-4108-AA02-DFA0A04FC94B}">
              <ma14:wrappingTextBoxFlag xmlns:ma14="http://schemas.microsoft.com/office/mac/drawingml/2011/main" val="1"/>
            </a:ext>
          </a:extLst>
        </p:spPr>
        <p:txBody>
          <a:bodyPr lIns="0" tIns="0" rIns="0" bIns="0" anchor="ctr"/>
          <a:lstStyle>
            <a:lvl1pPr marL="0" indent="0" defTabSz="411480">
              <a:spcBef>
                <a:spcPts val="1600"/>
              </a:spcBef>
              <a:buSzPct val="25000"/>
              <a:buFontTx/>
              <a:buChar char="•"/>
              <a:defRPr>
                <a:solidFill>
                  <a:schemeClr val="tx1"/>
                </a:solidFill>
                <a:latin typeface="Open Sans"/>
                <a:ea typeface="Open Sans"/>
                <a:cs typeface="Open Sans"/>
                <a:sym typeface="Open Sans"/>
              </a:defRPr>
            </a:lvl1pPr>
            <a:lvl2pPr marL="1023937" indent="-388937" defTabSz="411480">
              <a:spcBef>
                <a:spcPts val="0"/>
              </a:spcBef>
              <a:buSzPct val="40000"/>
              <a:buFontTx/>
              <a:buChar char="✦"/>
              <a:defRPr sz="2800">
                <a:solidFill>
                  <a:schemeClr val="tx1"/>
                </a:solidFill>
                <a:latin typeface="Open Sans"/>
                <a:ea typeface="Open Sans"/>
                <a:cs typeface="Open Sans"/>
                <a:sym typeface="Open Sans"/>
              </a:defRPr>
            </a:lvl2pPr>
            <a:lvl3pPr marL="1328737" indent="-388937" defTabSz="411480">
              <a:spcBef>
                <a:spcPts val="1600"/>
              </a:spcBef>
              <a:buSzPct val="50000"/>
              <a:buFontTx/>
              <a:buChar char="‣"/>
              <a:defRPr sz="2800">
                <a:solidFill>
                  <a:schemeClr val="tx1"/>
                </a:solidFill>
                <a:latin typeface="Open Sans"/>
                <a:ea typeface="Open Sans"/>
                <a:cs typeface="Open Sans"/>
                <a:sym typeface="Open Sans"/>
              </a:defRPr>
            </a:lvl3pPr>
            <a:lvl4pPr marL="1684337" indent="-388937" defTabSz="411480">
              <a:spcBef>
                <a:spcPts val="1600"/>
              </a:spcBef>
              <a:buSzPct val="171000"/>
              <a:buFontTx/>
              <a:buChar char="•"/>
              <a:defRPr sz="2800">
                <a:solidFill>
                  <a:schemeClr val="tx1"/>
                </a:solidFill>
                <a:latin typeface="Open Sans"/>
                <a:ea typeface="Open Sans"/>
                <a:cs typeface="Open Sans"/>
                <a:sym typeface="Open Sans"/>
              </a:defRPr>
            </a:lvl4pPr>
            <a:lvl5pPr marL="2027237" indent="-388937" defTabSz="411480">
              <a:spcBef>
                <a:spcPts val="1600"/>
              </a:spcBef>
              <a:buSzPct val="171000"/>
              <a:buFontTx/>
              <a:buChar char="•"/>
              <a:defRPr sz="2800">
                <a:solidFill>
                  <a:schemeClr val="tx1"/>
                </a:solidFill>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hape 20"/>
          <p:cNvSpPr>
            <a:spLocks noGrp="1"/>
          </p:cNvSpPr>
          <p:nvPr>
            <p:ph type="sldNum" sz="quarter" idx="2"/>
          </p:nvPr>
        </p:nvSpPr>
        <p:spPr>
          <a:xfrm>
            <a:off x="4447463" y="6537959"/>
            <a:ext cx="237644" cy="215901"/>
          </a:xfrm>
          <a:prstGeom prst="rect">
            <a:avLst/>
          </a:prstGeom>
        </p:spPr>
        <p:txBody>
          <a:bodyPr lIns="34290" tIns="34290" rIns="34290" bIns="34290" anchor="t"/>
          <a:lstStyle>
            <a:lvl1pPr algn="ctr" defTabSz="411480">
              <a:defRPr>
                <a:solidFill>
                  <a:srgbClr val="FFFFFF"/>
                </a:solidFill>
                <a:latin typeface="Myriad Pro"/>
                <a:ea typeface="Myriad Pro"/>
                <a:cs typeface="Myriad Pro"/>
                <a:sym typeface="Myriad Pro"/>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chemeClr val="bg1"/>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388620" y="182880"/>
            <a:ext cx="8343900" cy="640081"/>
          </a:xfrm>
          <a:prstGeom prst="rect">
            <a:avLst/>
          </a:prstGeom>
          <a:extLst>
            <a:ext uri="{C572A759-6A51-4108-AA02-DFA0A04FC94B}">
              <ma14:wrappingTextBoxFlag xmlns:ma14="http://schemas.microsoft.com/office/mac/drawingml/2011/main" val="1"/>
            </a:ext>
          </a:extLst>
        </p:spPr>
        <p:txBody>
          <a:bodyPr lIns="0" tIns="0" rIns="0" bIns="0"/>
          <a:lstStyle>
            <a:lvl1pPr defTabSz="411480">
              <a:defRPr sz="3000">
                <a:solidFill>
                  <a:schemeClr val="tx1"/>
                </a:solidFill>
                <a:latin typeface="Myriad Pro Semibold"/>
                <a:ea typeface="Myriad Pro Semibold"/>
                <a:cs typeface="Myriad Pro Semibold"/>
                <a:sym typeface="Myriad Pro Semibold"/>
              </a:defRPr>
            </a:lvl1pPr>
          </a:lstStyle>
          <a:p>
            <a:r>
              <a:rPr dirty="0"/>
              <a:t>Title Text</a:t>
            </a:r>
          </a:p>
        </p:txBody>
      </p:sp>
      <p:sp>
        <p:nvSpPr>
          <p:cNvPr id="28" name="Shape 28"/>
          <p:cNvSpPr>
            <a:spLocks noGrp="1"/>
          </p:cNvSpPr>
          <p:nvPr>
            <p:ph type="body" idx="1"/>
          </p:nvPr>
        </p:nvSpPr>
        <p:spPr>
          <a:xfrm>
            <a:off x="1085850" y="1291590"/>
            <a:ext cx="6983730" cy="4732020"/>
          </a:xfrm>
          <a:prstGeom prst="rect">
            <a:avLst/>
          </a:prstGeom>
          <a:extLst>
            <a:ext uri="{C572A759-6A51-4108-AA02-DFA0A04FC94B}">
              <ma14:wrappingTextBoxFlag xmlns:ma14="http://schemas.microsoft.com/office/mac/drawingml/2011/main" val="1"/>
            </a:ext>
          </a:extLst>
        </p:spPr>
        <p:txBody>
          <a:bodyPr anchor="ctr"/>
          <a:lstStyle>
            <a:lvl1pPr marL="5586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1pPr>
            <a:lvl2pPr marL="9015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2pPr>
            <a:lvl3pPr marL="1244415" indent="-304615" defTabSz="411480">
              <a:lnSpc>
                <a:spcPct val="120000"/>
              </a:lnSpc>
              <a:spcBef>
                <a:spcPts val="1800"/>
              </a:spcBef>
              <a:buSzPct val="200000"/>
              <a:buFontTx/>
              <a:defRPr sz="2200">
                <a:solidFill>
                  <a:schemeClr val="tx1"/>
                </a:solidFill>
                <a:latin typeface="Myriad Pro"/>
                <a:ea typeface="Myriad Pro"/>
                <a:cs typeface="Myriad Pro"/>
                <a:sym typeface="Myriad Pro"/>
              </a:defRPr>
            </a:lvl3pPr>
            <a:lvl4pPr marL="16000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4pPr>
            <a:lvl5pPr marL="19429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xfrm>
            <a:off x="8832849" y="148590"/>
            <a:ext cx="208281" cy="208281"/>
          </a:xfrm>
          <a:prstGeom prst="rect">
            <a:avLst/>
          </a:prstGeom>
        </p:spPr>
        <p:txBody>
          <a:bodyPr lIns="34290" tIns="34290" rIns="34290" bIns="34290" anchor="t"/>
          <a:lstStyle>
            <a:lvl1pPr defTabSz="411480">
              <a:defRPr sz="1000">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p:bg>
      <p:bgPr>
        <a:solidFill>
          <a:schemeClr val="bg1"/>
        </a:solidFill>
        <a:effectLst/>
      </p:bgPr>
    </p:bg>
    <p:spTree>
      <p:nvGrpSpPr>
        <p:cNvPr id="1" name=""/>
        <p:cNvGrpSpPr/>
        <p:nvPr/>
      </p:nvGrpSpPr>
      <p:grpSpPr>
        <a:xfrm>
          <a:off x="0" y="0"/>
          <a:ext cx="0" cy="0"/>
          <a:chOff x="0" y="0"/>
          <a:chExt cx="0" cy="0"/>
        </a:xfrm>
      </p:grpSpPr>
      <p:sp>
        <p:nvSpPr>
          <p:cNvPr id="36" name="Shape 36"/>
          <p:cNvSpPr>
            <a:spLocks noGrp="1"/>
          </p:cNvSpPr>
          <p:nvPr>
            <p:ph type="sldNum" sz="quarter" idx="2"/>
          </p:nvPr>
        </p:nvSpPr>
        <p:spPr>
          <a:xfrm>
            <a:off x="8845549" y="182880"/>
            <a:ext cx="195581" cy="195581"/>
          </a:xfrm>
          <a:prstGeom prst="rect">
            <a:avLst/>
          </a:prstGeom>
        </p:spPr>
        <p:txBody>
          <a:bodyPr lIns="34290" tIns="34290" rIns="34290" bIns="34290" anchor="t"/>
          <a:lstStyle>
            <a:lvl1pPr defTabSz="411480">
              <a:defRPr sz="9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4" name="Shape 4"/>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2352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png"/><Relationship Id="rId1" Type="http://schemas.microsoft.com/office/2007/relationships/media" Target="../media/media1.mov"/><Relationship Id="rId2" Type="http://schemas.openxmlformats.org/officeDocument/2006/relationships/video" Target="../media/media1.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segalaxy.org" TargetMode="External"/><Relationship Id="rId3" Type="http://schemas.openxmlformats.org/officeDocument/2006/relationships/hyperlink" Target="http://bit.ly/gxyserver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idx="4294967295"/>
          </p:nvPr>
        </p:nvSpPr>
        <p:spPr>
          <a:xfrm>
            <a:off x="1447800" y="838200"/>
            <a:ext cx="6324600" cy="2057400"/>
          </a:xfrm>
          <a:prstGeom prst="rect">
            <a:avLst/>
          </a:prstGeom>
          <a:extLst>
            <a:ext uri="{C572A759-6A51-4108-AA02-DFA0A04FC94B}">
              <ma14:wrappingTextBoxFlag xmlns:ma14="http://schemas.microsoft.com/office/mac/drawingml/2011/main" val="1"/>
            </a:ext>
          </a:extLst>
        </p:spPr>
        <p:txBody>
          <a:bodyPr>
            <a:normAutofit/>
          </a:bodyPr>
          <a:lstStyle/>
          <a:p>
            <a:pPr defTabSz="361188">
              <a:defRPr sz="3476">
                <a:latin typeface="Arial"/>
                <a:ea typeface="Arial"/>
                <a:cs typeface="Arial"/>
                <a:sym typeface="Arial"/>
              </a:defRPr>
            </a:pPr>
            <a:r>
              <a:rPr dirty="0"/>
              <a:t>  </a:t>
            </a:r>
            <a:br>
              <a:rPr dirty="0"/>
            </a:br>
            <a:r>
              <a:rPr dirty="0"/>
              <a:t>Welcome to </a:t>
            </a:r>
            <a:r>
              <a:rPr dirty="0" smtClean="0"/>
              <a:t>the </a:t>
            </a:r>
            <a:r>
              <a:rPr dirty="0"/>
              <a:t>G-OnRamp Beta Testers Workshop</a:t>
            </a:r>
          </a:p>
        </p:txBody>
      </p:sp>
      <p:sp>
        <p:nvSpPr>
          <p:cNvPr id="46" name="Shape 46"/>
          <p:cNvSpPr>
            <a:spLocks noGrp="1"/>
          </p:cNvSpPr>
          <p:nvPr>
            <p:ph type="body" sz="half" idx="4294967295"/>
          </p:nvPr>
        </p:nvSpPr>
        <p:spPr>
          <a:xfrm>
            <a:off x="-1" y="4724400"/>
            <a:ext cx="9144002" cy="1905000"/>
          </a:xfrm>
          <a:prstGeom prst="rect">
            <a:avLst/>
          </a:prstGeom>
          <a:extLst>
            <a:ext uri="{C572A759-6A51-4108-AA02-DFA0A04FC94B}">
              <ma14:wrappingTextBoxFlag xmlns:ma14="http://schemas.microsoft.com/office/mac/drawingml/2011/main" val="1"/>
            </a:ext>
          </a:extLst>
        </p:spPr>
        <p:txBody>
          <a:bodyPr>
            <a:normAutofit lnSpcReduction="10000"/>
          </a:bodyPr>
          <a:lstStyle/>
          <a:p>
            <a:pPr marL="0" indent="0" algn="ctr" defTabSz="320039">
              <a:spcBef>
                <a:spcPts val="300"/>
              </a:spcBef>
              <a:buSzTx/>
              <a:buNone/>
              <a:defRPr sz="1260">
                <a:solidFill>
                  <a:srgbClr val="898989"/>
                </a:solidFill>
                <a:latin typeface="Arial"/>
                <a:ea typeface="Arial"/>
                <a:cs typeface="Arial"/>
                <a:sym typeface="Arial"/>
              </a:defRPr>
            </a:pPr>
            <a:r>
              <a:rPr dirty="0"/>
              <a:t> July 26 - 28, 2016         SCR Elgin</a:t>
            </a:r>
          </a:p>
          <a:p>
            <a:pPr marL="0" indent="0" algn="ctr" defTabSz="320039">
              <a:spcBef>
                <a:spcPts val="500"/>
              </a:spcBef>
              <a:buSzTx/>
              <a:buNone/>
              <a:defRPr sz="1260">
                <a:solidFill>
                  <a:srgbClr val="898989"/>
                </a:solidFill>
                <a:latin typeface="Arial"/>
                <a:ea typeface="Arial"/>
                <a:cs typeface="Arial"/>
                <a:sym typeface="Arial"/>
              </a:defRPr>
            </a:pPr>
            <a:endParaRPr dirty="0"/>
          </a:p>
          <a:p>
            <a:pPr marL="0" indent="0" algn="ctr" defTabSz="320039">
              <a:spcBef>
                <a:spcPts val="200"/>
              </a:spcBef>
              <a:buSzTx/>
              <a:buNone/>
              <a:defRPr sz="1120" b="1">
                <a:solidFill>
                  <a:srgbClr val="898989"/>
                </a:solidFill>
                <a:latin typeface="Arial"/>
                <a:ea typeface="Arial"/>
                <a:cs typeface="Arial"/>
                <a:sym typeface="Arial"/>
              </a:defRPr>
            </a:pPr>
            <a:r>
              <a:rPr dirty="0"/>
              <a:t>Funded by the NIH BD2K Program</a:t>
            </a:r>
          </a:p>
          <a:p>
            <a:pPr marL="0" indent="0" algn="ctr" defTabSz="320039">
              <a:spcBef>
                <a:spcPts val="200"/>
              </a:spcBef>
              <a:buSzTx/>
              <a:buNone/>
              <a:defRPr sz="1120" b="1">
                <a:solidFill>
                  <a:srgbClr val="898989"/>
                </a:solidFill>
                <a:latin typeface="Arial"/>
                <a:ea typeface="Arial"/>
                <a:cs typeface="Arial"/>
                <a:sym typeface="Arial"/>
              </a:defRPr>
            </a:pPr>
            <a:r>
              <a:rPr dirty="0"/>
              <a:t>With continuing support from the Howard Hughes Medical Institute</a:t>
            </a:r>
          </a:p>
          <a:p>
            <a:pPr marL="0" indent="0" algn="ctr" defTabSz="320039">
              <a:spcBef>
                <a:spcPts val="200"/>
              </a:spcBef>
              <a:buSzTx/>
              <a:buNone/>
              <a:defRPr sz="1120" b="1">
                <a:solidFill>
                  <a:srgbClr val="898989"/>
                </a:solidFill>
                <a:latin typeface="Arial"/>
                <a:ea typeface="Arial"/>
                <a:cs typeface="Arial"/>
                <a:sym typeface="Arial"/>
              </a:defRPr>
            </a:pPr>
            <a:r>
              <a:rPr dirty="0"/>
              <a:t>Washington University in St Louis, and George Washington University</a:t>
            </a:r>
          </a:p>
          <a:p>
            <a:pPr marL="0" indent="0" algn="ctr" defTabSz="320039">
              <a:spcBef>
                <a:spcPts val="200"/>
              </a:spcBef>
              <a:buSzTx/>
              <a:buNone/>
              <a:defRPr sz="1120" b="1">
                <a:solidFill>
                  <a:srgbClr val="898989"/>
                </a:solidFill>
                <a:latin typeface="Arial"/>
                <a:ea typeface="Arial"/>
                <a:cs typeface="Arial"/>
                <a:sym typeface="Arial"/>
              </a:defRPr>
            </a:pPr>
            <a:r>
              <a:rPr dirty="0"/>
              <a:t>Copyright 2016 Washington University</a:t>
            </a:r>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200"/>
              </a:spcBef>
              <a:buSzTx/>
              <a:buNone/>
              <a:defRPr sz="1120" b="1">
                <a:solidFill>
                  <a:srgbClr val="898989"/>
                </a:solidFill>
                <a:latin typeface="Arial"/>
                <a:ea typeface="Arial"/>
                <a:cs typeface="Arial"/>
                <a:sym typeface="Arial"/>
              </a:defRPr>
            </a:pPr>
            <a:r>
              <a:rPr dirty="0"/>
              <a:t> </a:t>
            </a:r>
          </a:p>
        </p:txBody>
      </p:sp>
      <p:sp>
        <p:nvSpPr>
          <p:cNvPr id="47" name="Shape 47"/>
          <p:cNvSpPr/>
          <p:nvPr/>
        </p:nvSpPr>
        <p:spPr>
          <a:xfrm>
            <a:off x="1130300" y="825500"/>
            <a:ext cx="6896100" cy="2743200"/>
          </a:xfrm>
          <a:prstGeom prst="rect">
            <a:avLst/>
          </a:prstGeom>
          <a:ln w="38100">
            <a:solidFill>
              <a:srgbClr val="000090"/>
            </a:solidFill>
          </a:ln>
        </p:spPr>
        <p:txBody>
          <a:bodyPr lIns="45719" rIns="45719" anchor="ctr"/>
          <a:lstStyle/>
          <a:p>
            <a:pPr>
              <a:defRPr sz="1800"/>
            </a:pPr>
            <a:endParaRPr/>
          </a:p>
        </p:txBody>
      </p:sp>
      <p:pic>
        <p:nvPicPr>
          <p:cNvPr id="48" name="image.png"/>
          <p:cNvPicPr>
            <a:picLocks noChangeAspect="1"/>
          </p:cNvPicPr>
          <p:nvPr/>
        </p:nvPicPr>
        <p:blipFill>
          <a:blip r:embed="rId2">
            <a:extLst/>
          </a:blip>
          <a:stretch>
            <a:fillRect/>
          </a:stretch>
        </p:blipFill>
        <p:spPr>
          <a:xfrm>
            <a:off x="1371600" y="4114800"/>
            <a:ext cx="6324600" cy="530225"/>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304800"/>
            <a:ext cx="9144002" cy="444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2800">
                <a:solidFill>
                  <a:srgbClr val="000090"/>
                </a:solidFill>
              </a:defRPr>
            </a:pPr>
            <a:r>
              <a:t>GEP annotation quiz results ’10 – ‘12</a:t>
            </a:r>
            <a:r>
              <a:rPr b="1"/>
              <a:t> </a:t>
            </a:r>
          </a:p>
        </p:txBody>
      </p:sp>
      <p:sp>
        <p:nvSpPr>
          <p:cNvPr id="183" name="Shape 183"/>
          <p:cNvSpPr/>
          <p:nvPr/>
        </p:nvSpPr>
        <p:spPr>
          <a:xfrm flipV="1">
            <a:off x="2946400" y="5232399"/>
            <a:ext cx="3175" cy="49214"/>
          </a:xfrm>
          <a:prstGeom prst="line">
            <a:avLst/>
          </a:prstGeom>
          <a:ln w="6350">
            <a:solidFill>
              <a:srgbClr val="808080"/>
            </a:solidFill>
          </a:ln>
        </p:spPr>
        <p:txBody>
          <a:bodyPr lIns="45719" rIns="45719"/>
          <a:lstStyle/>
          <a:p>
            <a:endParaRPr/>
          </a:p>
        </p:txBody>
      </p:sp>
      <p:sp>
        <p:nvSpPr>
          <p:cNvPr id="184" name="Shape 184"/>
          <p:cNvSpPr/>
          <p:nvPr/>
        </p:nvSpPr>
        <p:spPr>
          <a:xfrm flipV="1">
            <a:off x="4806950" y="5232399"/>
            <a:ext cx="4763" cy="49214"/>
          </a:xfrm>
          <a:prstGeom prst="line">
            <a:avLst/>
          </a:prstGeom>
          <a:ln w="6350">
            <a:solidFill>
              <a:srgbClr val="808080"/>
            </a:solidFill>
          </a:ln>
        </p:spPr>
        <p:txBody>
          <a:bodyPr lIns="45719" rIns="45719"/>
          <a:lstStyle/>
          <a:p>
            <a:endParaRPr/>
          </a:p>
        </p:txBody>
      </p:sp>
      <p:sp>
        <p:nvSpPr>
          <p:cNvPr id="185" name="Shape 185"/>
          <p:cNvSpPr/>
          <p:nvPr/>
        </p:nvSpPr>
        <p:spPr>
          <a:xfrm flipV="1">
            <a:off x="6661150" y="5232399"/>
            <a:ext cx="4763" cy="49214"/>
          </a:xfrm>
          <a:prstGeom prst="line">
            <a:avLst/>
          </a:prstGeom>
          <a:ln w="6350">
            <a:solidFill>
              <a:srgbClr val="808080"/>
            </a:solidFill>
          </a:ln>
        </p:spPr>
        <p:txBody>
          <a:bodyPr lIns="45719" rIns="45719"/>
          <a:lstStyle/>
          <a:p>
            <a:endParaRPr/>
          </a:p>
        </p:txBody>
      </p:sp>
      <p:sp>
        <p:nvSpPr>
          <p:cNvPr id="186" name="Shape 186"/>
          <p:cNvSpPr/>
          <p:nvPr/>
        </p:nvSpPr>
        <p:spPr>
          <a:xfrm flipV="1">
            <a:off x="8516937" y="5232399"/>
            <a:ext cx="4764" cy="49214"/>
          </a:xfrm>
          <a:prstGeom prst="line">
            <a:avLst/>
          </a:prstGeom>
          <a:ln w="6350">
            <a:solidFill>
              <a:srgbClr val="808080"/>
            </a:solidFill>
          </a:ln>
        </p:spPr>
        <p:txBody>
          <a:bodyPr lIns="45719" rIns="45719"/>
          <a:lstStyle/>
          <a:p>
            <a:endParaRPr/>
          </a:p>
        </p:txBody>
      </p:sp>
      <p:sp>
        <p:nvSpPr>
          <p:cNvPr id="187" name="Shape 187"/>
          <p:cNvSpPr/>
          <p:nvPr/>
        </p:nvSpPr>
        <p:spPr>
          <a:xfrm>
            <a:off x="1062037" y="5232400"/>
            <a:ext cx="44451" cy="6350"/>
          </a:xfrm>
          <a:prstGeom prst="line">
            <a:avLst/>
          </a:prstGeom>
          <a:ln w="6350">
            <a:solidFill>
              <a:srgbClr val="808080"/>
            </a:solidFill>
          </a:ln>
        </p:spPr>
        <p:txBody>
          <a:bodyPr lIns="45719" rIns="45719"/>
          <a:lstStyle/>
          <a:p>
            <a:endParaRPr/>
          </a:p>
        </p:txBody>
      </p:sp>
      <p:sp>
        <p:nvSpPr>
          <p:cNvPr id="188" name="Shape 188"/>
          <p:cNvSpPr/>
          <p:nvPr/>
        </p:nvSpPr>
        <p:spPr>
          <a:xfrm>
            <a:off x="1062037" y="4676775"/>
            <a:ext cx="44451" cy="4763"/>
          </a:xfrm>
          <a:prstGeom prst="line">
            <a:avLst/>
          </a:prstGeom>
          <a:ln w="6350">
            <a:solidFill>
              <a:srgbClr val="808080"/>
            </a:solidFill>
          </a:ln>
        </p:spPr>
        <p:txBody>
          <a:bodyPr lIns="45719" rIns="45719"/>
          <a:lstStyle/>
          <a:p>
            <a:endParaRPr/>
          </a:p>
        </p:txBody>
      </p:sp>
      <p:sp>
        <p:nvSpPr>
          <p:cNvPr id="189" name="Shape 189"/>
          <p:cNvSpPr/>
          <p:nvPr/>
        </p:nvSpPr>
        <p:spPr>
          <a:xfrm>
            <a:off x="1062037" y="4125912"/>
            <a:ext cx="44451" cy="3176"/>
          </a:xfrm>
          <a:prstGeom prst="line">
            <a:avLst/>
          </a:prstGeom>
          <a:ln w="6350">
            <a:solidFill>
              <a:srgbClr val="808080"/>
            </a:solidFill>
          </a:ln>
        </p:spPr>
        <p:txBody>
          <a:bodyPr lIns="45719" rIns="45719"/>
          <a:lstStyle/>
          <a:p>
            <a:endParaRPr/>
          </a:p>
        </p:txBody>
      </p:sp>
      <p:sp>
        <p:nvSpPr>
          <p:cNvPr id="190" name="Shape 190"/>
          <p:cNvSpPr/>
          <p:nvPr/>
        </p:nvSpPr>
        <p:spPr>
          <a:xfrm>
            <a:off x="1062037" y="3024187"/>
            <a:ext cx="44451" cy="4764"/>
          </a:xfrm>
          <a:prstGeom prst="line">
            <a:avLst/>
          </a:prstGeom>
          <a:ln w="6350">
            <a:solidFill>
              <a:srgbClr val="808080"/>
            </a:solidFill>
          </a:ln>
        </p:spPr>
        <p:txBody>
          <a:bodyPr lIns="45719" rIns="45719"/>
          <a:lstStyle/>
          <a:p>
            <a:endParaRPr/>
          </a:p>
        </p:txBody>
      </p:sp>
      <p:sp>
        <p:nvSpPr>
          <p:cNvPr id="191" name="Shape 191"/>
          <p:cNvSpPr/>
          <p:nvPr/>
        </p:nvSpPr>
        <p:spPr>
          <a:xfrm>
            <a:off x="1062037" y="2466975"/>
            <a:ext cx="44451" cy="4763"/>
          </a:xfrm>
          <a:prstGeom prst="line">
            <a:avLst/>
          </a:prstGeom>
          <a:ln w="6350">
            <a:solidFill>
              <a:srgbClr val="808080"/>
            </a:solidFill>
          </a:ln>
        </p:spPr>
        <p:txBody>
          <a:bodyPr lIns="45719" rIns="45719"/>
          <a:lstStyle/>
          <a:p>
            <a:endParaRPr/>
          </a:p>
        </p:txBody>
      </p:sp>
      <p:sp>
        <p:nvSpPr>
          <p:cNvPr id="192" name="Shape 192"/>
          <p:cNvSpPr/>
          <p:nvPr/>
        </p:nvSpPr>
        <p:spPr>
          <a:xfrm>
            <a:off x="1062037" y="1916112"/>
            <a:ext cx="44451" cy="4764"/>
          </a:xfrm>
          <a:prstGeom prst="line">
            <a:avLst/>
          </a:prstGeom>
          <a:ln w="6350">
            <a:solidFill>
              <a:srgbClr val="808080"/>
            </a:solidFill>
          </a:ln>
        </p:spPr>
        <p:txBody>
          <a:bodyPr lIns="45719" rIns="45719"/>
          <a:lstStyle/>
          <a:p>
            <a:endParaRPr/>
          </a:p>
        </p:txBody>
      </p:sp>
      <p:sp>
        <p:nvSpPr>
          <p:cNvPr id="193" name="Shape 193"/>
          <p:cNvSpPr/>
          <p:nvPr/>
        </p:nvSpPr>
        <p:spPr>
          <a:xfrm>
            <a:off x="1062037" y="1363662"/>
            <a:ext cx="44451" cy="6351"/>
          </a:xfrm>
          <a:prstGeom prst="line">
            <a:avLst/>
          </a:prstGeom>
          <a:ln w="6350">
            <a:solidFill>
              <a:srgbClr val="808080"/>
            </a:solidFill>
          </a:ln>
        </p:spPr>
        <p:txBody>
          <a:bodyPr lIns="45719" rIns="45719"/>
          <a:lstStyle/>
          <a:p>
            <a:endParaRPr/>
          </a:p>
        </p:txBody>
      </p:sp>
      <p:sp>
        <p:nvSpPr>
          <p:cNvPr id="194" name="Shape 194"/>
          <p:cNvSpPr/>
          <p:nvPr/>
        </p:nvSpPr>
        <p:spPr>
          <a:xfrm flipV="1">
            <a:off x="1106487" y="5232399"/>
            <a:ext cx="4764" cy="49214"/>
          </a:xfrm>
          <a:prstGeom prst="line">
            <a:avLst/>
          </a:prstGeom>
          <a:ln w="6350">
            <a:solidFill>
              <a:srgbClr val="808080"/>
            </a:solidFill>
          </a:ln>
        </p:spPr>
        <p:txBody>
          <a:bodyPr lIns="45719" rIns="45719"/>
          <a:lstStyle/>
          <a:p>
            <a:endParaRPr/>
          </a:p>
        </p:txBody>
      </p:sp>
      <p:sp>
        <p:nvSpPr>
          <p:cNvPr id="195" name="Shape 195"/>
          <p:cNvSpPr/>
          <p:nvPr/>
        </p:nvSpPr>
        <p:spPr>
          <a:xfrm>
            <a:off x="5676900" y="2679700"/>
            <a:ext cx="120651" cy="0"/>
          </a:xfrm>
          <a:prstGeom prst="line">
            <a:avLst/>
          </a:prstGeom>
          <a:ln w="19050">
            <a:solidFill>
              <a:srgbClr val="000000"/>
            </a:solidFill>
          </a:ln>
        </p:spPr>
        <p:txBody>
          <a:bodyPr lIns="45719" rIns="45719"/>
          <a:lstStyle/>
          <a:p>
            <a:endParaRPr/>
          </a:p>
        </p:txBody>
      </p:sp>
      <p:pic>
        <p:nvPicPr>
          <p:cNvPr id="196" name="Screen Shot 2012-10-28 at 1.png" descr="Screen Shot 2012-10-28 at 1.44.42 PM.png"/>
          <p:cNvPicPr>
            <a:picLocks noChangeAspect="1"/>
          </p:cNvPicPr>
          <p:nvPr/>
        </p:nvPicPr>
        <p:blipFill>
          <a:blip r:embed="rId3">
            <a:extLst/>
          </a:blip>
          <a:stretch>
            <a:fillRect/>
          </a:stretch>
        </p:blipFill>
        <p:spPr>
          <a:xfrm>
            <a:off x="762000" y="990600"/>
            <a:ext cx="8124825" cy="5148263"/>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1" y="76200"/>
            <a:ext cx="9144002" cy="15038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000090"/>
                </a:solidFill>
                <a:latin typeface="Arial"/>
                <a:ea typeface="Arial"/>
                <a:cs typeface="Arial"/>
                <a:sym typeface="Arial"/>
              </a:defRPr>
            </a:pPr>
            <a:r>
              <a:t>Survey results comparing ~10 hr course (blue) and </a:t>
            </a:r>
          </a:p>
          <a:p>
            <a:pPr algn="ctr">
              <a:defRPr sz="2400">
                <a:solidFill>
                  <a:srgbClr val="000090"/>
                </a:solidFill>
                <a:latin typeface="Arial"/>
                <a:ea typeface="Arial"/>
                <a:cs typeface="Arial"/>
                <a:sym typeface="Arial"/>
              </a:defRPr>
            </a:pPr>
            <a:r>
              <a:t>~45 hr course (red) with summer-in-the-lab (green)</a:t>
            </a:r>
          </a:p>
          <a:p>
            <a:pPr algn="ctr">
              <a:defRPr sz="2400">
                <a:solidFill>
                  <a:srgbClr val="000090"/>
                </a:solidFill>
                <a:latin typeface="Arial"/>
                <a:ea typeface="Arial"/>
                <a:cs typeface="Arial"/>
                <a:sym typeface="Arial"/>
              </a:defRPr>
            </a:pPr>
            <a:r>
              <a:t>.</a:t>
            </a:r>
          </a:p>
        </p:txBody>
      </p:sp>
      <p:sp>
        <p:nvSpPr>
          <p:cNvPr id="201" name="Shape 201"/>
          <p:cNvSpPr/>
          <p:nvPr/>
        </p:nvSpPr>
        <p:spPr>
          <a:xfrm>
            <a:off x="6553200" y="2057400"/>
            <a:ext cx="228600" cy="228600"/>
          </a:xfrm>
          <a:prstGeom prst="diamond">
            <a:avLst/>
          </a:prstGeom>
          <a:solidFill>
            <a:srgbClr val="FF0000"/>
          </a:solidFill>
          <a:ln>
            <a:solidFill>
              <a:srgbClr val="000000"/>
            </a:solidFill>
          </a:ln>
        </p:spPr>
        <p:txBody>
          <a:bodyPr lIns="45719" rIns="45719"/>
          <a:lstStyle/>
          <a:p>
            <a:pPr>
              <a:defRPr sz="1800"/>
            </a:pPr>
            <a:endParaRPr/>
          </a:p>
        </p:txBody>
      </p:sp>
      <p:sp>
        <p:nvSpPr>
          <p:cNvPr id="202" name="Shape 202"/>
          <p:cNvSpPr/>
          <p:nvPr/>
        </p:nvSpPr>
        <p:spPr>
          <a:xfrm>
            <a:off x="6553200" y="1828800"/>
            <a:ext cx="228600" cy="228600"/>
          </a:xfrm>
          <a:prstGeom prst="diamond">
            <a:avLst/>
          </a:prstGeom>
          <a:solidFill>
            <a:srgbClr val="0000FF"/>
          </a:solidFill>
          <a:ln>
            <a:solidFill>
              <a:srgbClr val="000000"/>
            </a:solidFill>
          </a:ln>
        </p:spPr>
        <p:txBody>
          <a:bodyPr lIns="45719" rIns="45719"/>
          <a:lstStyle/>
          <a:p>
            <a:pPr>
              <a:defRPr sz="1800"/>
            </a:pPr>
            <a:endParaRPr/>
          </a:p>
        </p:txBody>
      </p:sp>
      <p:sp>
        <p:nvSpPr>
          <p:cNvPr id="203" name="Shape 203"/>
          <p:cNvSpPr/>
          <p:nvPr/>
        </p:nvSpPr>
        <p:spPr>
          <a:xfrm>
            <a:off x="6324600" y="1701799"/>
            <a:ext cx="2057400"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latin typeface="Arial"/>
                <a:ea typeface="Arial"/>
                <a:cs typeface="Arial"/>
                <a:sym typeface="Arial"/>
              </a:defRPr>
            </a:pPr>
            <a:r>
              <a:t>       GEP school</a:t>
            </a:r>
          </a:p>
          <a:p>
            <a:pPr>
              <a:defRPr sz="1600">
                <a:latin typeface="Arial"/>
                <a:ea typeface="Arial"/>
                <a:cs typeface="Arial"/>
                <a:sym typeface="Arial"/>
              </a:defRPr>
            </a:pPr>
            <a:r>
              <a:t> </a:t>
            </a:r>
            <a:r>
              <a:rPr>
                <a:solidFill>
                  <a:srgbClr val="FF0000"/>
                </a:solidFill>
              </a:rPr>
              <a:t>   </a:t>
            </a:r>
            <a:r>
              <a:t>   SURE 09 Bio</a:t>
            </a:r>
          </a:p>
        </p:txBody>
      </p:sp>
      <p:pic>
        <p:nvPicPr>
          <p:cNvPr id="204" name="Screen Shot 2013-10-14 at 10.png" descr="Screen Shot 2013-10-14 at 10.26.00 PM.png"/>
          <p:cNvPicPr>
            <a:picLocks noChangeAspect="1"/>
          </p:cNvPicPr>
          <p:nvPr/>
        </p:nvPicPr>
        <p:blipFill>
          <a:blip r:embed="rId3">
            <a:extLst/>
          </a:blip>
          <a:stretch>
            <a:fillRect/>
          </a:stretch>
        </p:blipFill>
        <p:spPr>
          <a:xfrm>
            <a:off x="0" y="896937"/>
            <a:ext cx="8537575" cy="3751263"/>
          </a:xfrm>
          <a:prstGeom prst="rect">
            <a:avLst/>
          </a:prstGeom>
          <a:ln w="12700">
            <a:miter lim="400000"/>
          </a:ln>
        </p:spPr>
      </p:pic>
      <p:pic>
        <p:nvPicPr>
          <p:cNvPr id="205" name="Screen Shot 2013-10-14 at 10.png" descr="Screen Shot 2013-10-14 at 10.26.53 PM.png"/>
          <p:cNvPicPr>
            <a:picLocks noChangeAspect="1"/>
          </p:cNvPicPr>
          <p:nvPr/>
        </p:nvPicPr>
        <p:blipFill>
          <a:blip r:embed="rId4">
            <a:extLst/>
          </a:blip>
          <a:stretch>
            <a:fillRect/>
          </a:stretch>
        </p:blipFill>
        <p:spPr>
          <a:xfrm>
            <a:off x="381000" y="4583112"/>
            <a:ext cx="8534400" cy="2274888"/>
          </a:xfrm>
          <a:prstGeom prst="rect">
            <a:avLst/>
          </a:prstGeom>
          <a:ln w="12700">
            <a:miter lim="400000"/>
          </a:ln>
        </p:spPr>
      </p:pic>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idx="4294967295"/>
          </p:nvPr>
        </p:nvSpPr>
        <p:spPr>
          <a:xfrm>
            <a:off x="609600" y="304800"/>
            <a:ext cx="5562600" cy="914400"/>
          </a:xfrm>
          <a:prstGeom prst="rect">
            <a:avLst/>
          </a:prstGeom>
          <a:extLst>
            <a:ext uri="{C572A759-6A51-4108-AA02-DFA0A04FC94B}">
              <ma14:wrappingTextBoxFlag xmlns:ma14="http://schemas.microsoft.com/office/mac/drawingml/2011/main" val="1"/>
            </a:ext>
          </a:extLst>
        </p:spPr>
        <p:txBody>
          <a:bodyPr>
            <a:normAutofit fontScale="90000"/>
          </a:bodyPr>
          <a:lstStyle/>
          <a:p>
            <a:pPr algn="l" defTabSz="416052">
              <a:defRPr sz="2912">
                <a:solidFill>
                  <a:srgbClr val="000090"/>
                </a:solidFill>
                <a:latin typeface="Arial"/>
                <a:ea typeface="Arial"/>
                <a:cs typeface="Arial"/>
                <a:sym typeface="Arial"/>
              </a:defRPr>
            </a:pPr>
            <a:r>
              <a:t>Selected student quotes…..</a:t>
            </a:r>
            <a:br/>
            <a:endParaRPr/>
          </a:p>
        </p:txBody>
      </p:sp>
      <p:sp>
        <p:nvSpPr>
          <p:cNvPr id="210" name="Shape 210"/>
          <p:cNvSpPr>
            <a:spLocks noGrp="1"/>
          </p:cNvSpPr>
          <p:nvPr>
            <p:ph type="body" idx="4294967295"/>
          </p:nvPr>
        </p:nvSpPr>
        <p:spPr>
          <a:xfrm>
            <a:off x="533400" y="1066800"/>
            <a:ext cx="8382000" cy="4724400"/>
          </a:xfrm>
          <a:prstGeom prst="rect">
            <a:avLst/>
          </a:prstGeom>
          <a:extLst>
            <a:ext uri="{C572A759-6A51-4108-AA02-DFA0A04FC94B}">
              <ma14:wrappingTextBoxFlag xmlns:ma14="http://schemas.microsoft.com/office/mac/drawingml/2011/main" val="1"/>
            </a:ext>
          </a:extLst>
        </p:spPr>
        <p:txBody>
          <a:bodyPr>
            <a:normAutofit/>
          </a:bodyPr>
          <a:lstStyle/>
          <a:p>
            <a:pPr marL="322325" indent="-322325" defTabSz="429768">
              <a:lnSpc>
                <a:spcPct val="90000"/>
              </a:lnSpc>
              <a:spcBef>
                <a:spcPts val="600"/>
              </a:spcBef>
              <a:buChar char="•"/>
              <a:defRPr sz="2256">
                <a:latin typeface="Arial"/>
                <a:ea typeface="Arial"/>
                <a:cs typeface="Arial"/>
                <a:sym typeface="Arial"/>
              </a:defRPr>
            </a:pPr>
            <a:r>
              <a:t>The class was very intellectually challenging for me. It taught me to think in a way that I had never thought before.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The thing that sparked me the most was the fact that I was able to perform the BLAST searches on my own and was able to explain to my instructor what I had done.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It was a great team-building and learning experience. It was independent work, but you were going through the same things as the other students and built camaraderie.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I </a:t>
            </a:r>
            <a:r>
              <a:rPr i="1"/>
              <a:t>seriously</a:t>
            </a:r>
            <a:r>
              <a:t> think this should be the model for all biology courses.</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1" y="579437"/>
            <a:ext cx="9144002" cy="5847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000090"/>
                </a:solidFill>
                <a:latin typeface="Arial"/>
                <a:ea typeface="Arial"/>
                <a:cs typeface="Arial"/>
                <a:sym typeface="Arial"/>
              </a:defRPr>
            </a:pPr>
            <a:r>
              <a:rPr dirty="0">
                <a:solidFill>
                  <a:srgbClr val="000090"/>
                </a:solidFill>
              </a:rPr>
              <a:t>    </a:t>
            </a:r>
            <a:r>
              <a:rPr sz="3200" dirty="0">
                <a:solidFill>
                  <a:srgbClr val="000090"/>
                </a:solidFill>
              </a:rPr>
              <a:t>And…more comments from GEP students</a:t>
            </a:r>
          </a:p>
        </p:txBody>
      </p:sp>
      <p:sp>
        <p:nvSpPr>
          <p:cNvPr id="215" name="Shape 215"/>
          <p:cNvSpPr/>
          <p:nvPr/>
        </p:nvSpPr>
        <p:spPr>
          <a:xfrm>
            <a:off x="457200" y="1295400"/>
            <a:ext cx="7924800" cy="53182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spcBef>
                <a:spcPts val="500"/>
              </a:spcBef>
              <a:buSzPct val="100000"/>
              <a:buChar char="•"/>
              <a:defRPr sz="2400"/>
            </a:pPr>
            <a:r>
              <a:t>I learned to fight through the frustration and eventually figure out the problem.</a:t>
            </a:r>
          </a:p>
          <a:p>
            <a:pPr marL="342900" indent="-342900">
              <a:spcBef>
                <a:spcPts val="400"/>
              </a:spcBef>
              <a:buSzPct val="100000"/>
              <a:buChar char="•"/>
              <a:defRPr sz="2400"/>
            </a:pPr>
            <a:endParaRPr/>
          </a:p>
          <a:p>
            <a:pPr marL="342900" indent="-342900">
              <a:spcBef>
                <a:spcPts val="500"/>
              </a:spcBef>
              <a:buSzPct val="100000"/>
              <a:buChar char="•"/>
              <a:defRPr sz="2400"/>
            </a:pPr>
            <a:r>
              <a:t>I guess we learned about genomics through doing the tasks…. it was sort of a self-teaching class….</a:t>
            </a:r>
          </a:p>
          <a:p>
            <a:pPr marL="342900" indent="-342900">
              <a:spcBef>
                <a:spcPts val="400"/>
              </a:spcBef>
              <a:buSzPct val="100000"/>
              <a:buChar char="•"/>
              <a:defRPr sz="2400"/>
            </a:pPr>
            <a:endParaRPr/>
          </a:p>
          <a:p>
            <a:pPr marL="342900" indent="-342900">
              <a:spcBef>
                <a:spcPts val="500"/>
              </a:spcBef>
              <a:buSzPct val="100000"/>
              <a:buChar char="•"/>
              <a:defRPr sz="2400"/>
            </a:pPr>
            <a:r>
              <a:t>Everything we gained from the class…was either found by desperately messing around on the various websites …or by talking with other students.</a:t>
            </a:r>
          </a:p>
          <a:p>
            <a:pPr marL="342900" indent="-342900">
              <a:spcBef>
                <a:spcPts val="400"/>
              </a:spcBef>
              <a:buSzPct val="100000"/>
              <a:buChar char="•"/>
              <a:defRPr sz="2400"/>
            </a:pPr>
            <a:endParaRPr/>
          </a:p>
          <a:p>
            <a:pPr marL="342900" indent="-342900">
              <a:spcBef>
                <a:spcPts val="500"/>
              </a:spcBef>
              <a:buSzPct val="100000"/>
              <a:buChar char="•"/>
              <a:defRPr sz="2400"/>
            </a:pPr>
            <a:r>
              <a:t>I know if I could survive this class then I could survive just about anything.</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1" y="579437"/>
            <a:ext cx="9144002"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000090"/>
                </a:solidFill>
                <a:latin typeface="Arial"/>
                <a:ea typeface="Arial"/>
                <a:cs typeface="Arial"/>
                <a:sym typeface="Arial"/>
              </a:defRPr>
            </a:pPr>
            <a:r>
              <a:rPr dirty="0"/>
              <a:t>    </a:t>
            </a:r>
            <a:r>
              <a:rPr sz="3200" dirty="0"/>
              <a:t>Can we reach more faculty and students?</a:t>
            </a:r>
          </a:p>
        </p:txBody>
      </p:sp>
      <p:sp>
        <p:nvSpPr>
          <p:cNvPr id="218" name="Shape 218"/>
          <p:cNvSpPr/>
          <p:nvPr/>
        </p:nvSpPr>
        <p:spPr>
          <a:xfrm>
            <a:off x="457200" y="1295400"/>
            <a:ext cx="8331200" cy="37355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90000"/>
              </a:lnSpc>
              <a:spcBef>
                <a:spcPts val="500"/>
              </a:spcBef>
              <a:buSzPct val="100000"/>
              <a:buChar char="•"/>
              <a:defRPr sz="2400"/>
            </a:pPr>
            <a:r>
              <a:t>Biggest need:  generate a system making it easier to load a new genome into a browser, adding evidence tracks to facilitate annotation; now funded by NIH to work with Galaxy</a:t>
            </a:r>
          </a:p>
          <a:p>
            <a:pPr marL="342900" indent="-342900">
              <a:lnSpc>
                <a:spcPct val="90000"/>
              </a:lnSpc>
              <a:spcBef>
                <a:spcPts val="500"/>
              </a:spcBef>
              <a:buSzPct val="100000"/>
              <a:buChar char="•"/>
              <a:defRPr sz="2400"/>
            </a:pPr>
            <a:r>
              <a:t>Needs to include the ability to check work as you go</a:t>
            </a:r>
          </a:p>
          <a:p>
            <a:pPr marL="342900" indent="-342900">
              <a:lnSpc>
                <a:spcPct val="90000"/>
              </a:lnSpc>
              <a:spcBef>
                <a:spcPts val="500"/>
              </a:spcBef>
              <a:buSzPct val="100000"/>
              <a:buChar char="•"/>
              <a:defRPr sz="2400"/>
            </a:pPr>
            <a:r>
              <a:t>Designed to enable faculty to                                                   create their own projects, or                                                     work in their preferred model</a:t>
            </a:r>
          </a:p>
          <a:p>
            <a:pPr marL="342900" indent="-342900">
              <a:lnSpc>
                <a:spcPct val="90000"/>
              </a:lnSpc>
              <a:spcBef>
                <a:spcPts val="500"/>
              </a:spcBef>
              <a:defRPr sz="2400"/>
            </a:pPr>
            <a:r>
              <a:t>      organism</a:t>
            </a:r>
          </a:p>
          <a:p>
            <a:pPr marL="342900" indent="-342900">
              <a:lnSpc>
                <a:spcPct val="90000"/>
              </a:lnSpc>
              <a:spcBef>
                <a:spcPts val="500"/>
              </a:spcBef>
              <a:buSzPct val="100000"/>
              <a:buChar char="•"/>
              <a:defRPr sz="2400"/>
            </a:pPr>
            <a:r>
              <a:t>Will facilitate “satellite” groups,                                               move to self-sustaining operation. </a:t>
            </a:r>
          </a:p>
        </p:txBody>
      </p:sp>
      <p:pic>
        <p:nvPicPr>
          <p:cNvPr id="219" name="Dot plot to investigate example.png" descr="Dot plot to investigate example.png"/>
          <p:cNvPicPr>
            <a:picLocks noChangeAspect="1"/>
          </p:cNvPicPr>
          <p:nvPr/>
        </p:nvPicPr>
        <p:blipFill>
          <a:blip r:embed="rId2">
            <a:extLst/>
          </a:blip>
          <a:stretch>
            <a:fillRect/>
          </a:stretch>
        </p:blipFill>
        <p:spPr>
          <a:xfrm>
            <a:off x="5267325" y="2747962"/>
            <a:ext cx="4132263" cy="4010026"/>
          </a:xfrm>
          <a:prstGeom prst="rect">
            <a:avLst/>
          </a:prstGeom>
          <a:ln w="12700">
            <a:miter lim="400000"/>
          </a:ln>
        </p:spPr>
      </p:pic>
      <p:sp>
        <p:nvSpPr>
          <p:cNvPr id="220" name="Shape 220"/>
          <p:cNvSpPr/>
          <p:nvPr/>
        </p:nvSpPr>
        <p:spPr>
          <a:xfrm>
            <a:off x="2082800" y="5702300"/>
            <a:ext cx="3058081" cy="459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Gene Model Checker </a:t>
            </a:r>
            <a:r>
              <a:rPr>
                <a:latin typeface="Wingdings"/>
                <a:ea typeface="Wingdings"/>
                <a:cs typeface="Wingdings"/>
                <a:sym typeface="Wingdings"/>
              </a:rPr>
              <a:t></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idx="4294967295"/>
          </p:nvPr>
        </p:nvSpPr>
        <p:spPr>
          <a:xfrm>
            <a:off x="685800" y="393700"/>
            <a:ext cx="7772400"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dirty="0"/>
              <a:t>GEP / Galaxy Project:  G-OnRamp</a:t>
            </a:r>
          </a:p>
        </p:txBody>
      </p:sp>
      <p:sp>
        <p:nvSpPr>
          <p:cNvPr id="223" name="Shape 223"/>
          <p:cNvSpPr>
            <a:spLocks noGrp="1"/>
          </p:cNvSpPr>
          <p:nvPr>
            <p:ph type="body" idx="4294967295"/>
          </p:nvPr>
        </p:nvSpPr>
        <p:spPr>
          <a:xfrm>
            <a:off x="596900" y="1397000"/>
            <a:ext cx="8013700" cy="5257800"/>
          </a:xfrm>
          <a:prstGeom prst="rect">
            <a:avLst/>
          </a:prstGeom>
          <a:extLst>
            <a:ext uri="{C572A759-6A51-4108-AA02-DFA0A04FC94B}">
              <ma14:wrappingTextBoxFlag xmlns:ma14="http://schemas.microsoft.com/office/mac/drawingml/2011/main" val="1"/>
            </a:ext>
          </a:extLst>
        </p:spPr>
        <p:txBody>
          <a:bodyPr>
            <a:normAutofit/>
          </a:bodyPr>
          <a:lstStyle/>
          <a:p>
            <a:pPr>
              <a:spcBef>
                <a:spcPts val="500"/>
              </a:spcBef>
              <a:buFont typeface="Wingdings"/>
              <a:buChar char="▪"/>
              <a:defRPr sz="2400">
                <a:latin typeface="Arial"/>
                <a:ea typeface="Arial"/>
                <a:cs typeface="Arial"/>
                <a:sym typeface="Arial"/>
              </a:defRPr>
            </a:pPr>
            <a:r>
              <a:t>Partnership with Jeremy Goecks &amp; Remi Marenco, George Washington University;                                   WU, Wilson Leung &amp; Yating Liu    </a:t>
            </a:r>
          </a:p>
          <a:p>
            <a:pPr>
              <a:lnSpc>
                <a:spcPct val="130000"/>
              </a:lnSpc>
              <a:spcBef>
                <a:spcPts val="500"/>
              </a:spcBef>
              <a:buFont typeface="Wingdings"/>
              <a:buChar char="▪"/>
              <a:defRPr sz="2400">
                <a:latin typeface="Arial"/>
                <a:ea typeface="Arial"/>
                <a:cs typeface="Arial"/>
                <a:sym typeface="Arial"/>
              </a:defRPr>
            </a:pPr>
            <a:r>
              <a:t>Designed to work with eukaryotic genomes</a:t>
            </a:r>
          </a:p>
          <a:p>
            <a:pPr>
              <a:lnSpc>
                <a:spcPct val="130000"/>
              </a:lnSpc>
              <a:spcBef>
                <a:spcPts val="500"/>
              </a:spcBef>
              <a:buFont typeface="Wingdings"/>
              <a:buChar char="▪"/>
              <a:defRPr sz="2400">
                <a:latin typeface="Arial"/>
                <a:ea typeface="Arial"/>
                <a:cs typeface="Arial"/>
                <a:sym typeface="Arial"/>
              </a:defRPr>
            </a:pPr>
            <a:r>
              <a:t>Gene predictors: </a:t>
            </a:r>
            <a:r>
              <a:rPr i="1"/>
              <a:t>Augustus, GlimmerHMM, SNAP</a:t>
            </a:r>
          </a:p>
          <a:p>
            <a:pPr>
              <a:lnSpc>
                <a:spcPct val="130000"/>
              </a:lnSpc>
              <a:spcBef>
                <a:spcPts val="500"/>
              </a:spcBef>
              <a:buFont typeface="Wingdings"/>
              <a:buChar char="▪"/>
              <a:defRPr sz="2400">
                <a:latin typeface="Arial"/>
                <a:ea typeface="Arial"/>
                <a:cs typeface="Arial"/>
                <a:sym typeface="Arial"/>
              </a:defRPr>
            </a:pPr>
            <a:r>
              <a:t>Homology identification:  </a:t>
            </a:r>
            <a:r>
              <a:rPr i="1"/>
              <a:t>tBlastN</a:t>
            </a:r>
          </a:p>
          <a:p>
            <a:pPr>
              <a:lnSpc>
                <a:spcPct val="130000"/>
              </a:lnSpc>
              <a:spcBef>
                <a:spcPts val="500"/>
              </a:spcBef>
              <a:buFont typeface="Wingdings"/>
              <a:buChar char="▪"/>
              <a:defRPr sz="2400">
                <a:latin typeface="Arial"/>
                <a:ea typeface="Arial"/>
                <a:cs typeface="Arial"/>
                <a:sym typeface="Arial"/>
              </a:defRPr>
            </a:pPr>
            <a:r>
              <a:t>Will display RNAseq data (HISAT/StringTie)</a:t>
            </a:r>
          </a:p>
          <a:p>
            <a:pPr>
              <a:spcBef>
                <a:spcPts val="500"/>
              </a:spcBef>
              <a:buFont typeface="Wingdings"/>
              <a:buChar char="▪"/>
              <a:defRPr sz="2400">
                <a:latin typeface="Arial"/>
                <a:ea typeface="Arial"/>
                <a:cs typeface="Arial"/>
                <a:sym typeface="Arial"/>
              </a:defRPr>
            </a:pPr>
            <a:r>
              <a:t>Galaxy tool:  </a:t>
            </a:r>
            <a:r>
              <a:rPr i="1"/>
              <a:t>Hub Archive Creator, </a:t>
            </a:r>
            <a:r>
              <a:t>allows output to be viewed in UCSC Genome Browser.</a:t>
            </a:r>
          </a:p>
        </p:txBody>
      </p:sp>
      <p:sp>
        <p:nvSpPr>
          <p:cNvPr id="224" name="Shape 224"/>
          <p:cNvSpPr/>
          <p:nvPr/>
        </p:nvSpPr>
        <p:spPr>
          <a:xfrm>
            <a:off x="685800" y="1143000"/>
            <a:ext cx="7848600" cy="0"/>
          </a:xfrm>
          <a:prstGeom prst="line">
            <a:avLst/>
          </a:prstGeom>
          <a:ln w="38100">
            <a:solidFill>
              <a:srgbClr val="000090"/>
            </a:solidFill>
          </a:ln>
        </p:spPr>
        <p:txBody>
          <a:bodyPr lIns="45719" rIns="45719"/>
          <a:lstStyle/>
          <a:p>
            <a:endParaRP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xfrm>
            <a:off x="891540" y="-274311"/>
            <a:ext cx="7360920" cy="1714501"/>
          </a:xfrm>
          <a:prstGeom prst="rect">
            <a:avLst/>
          </a:prstGeom>
        </p:spPr>
        <p:txBody>
          <a:bodyPr/>
          <a:lstStyle/>
          <a:p>
            <a:r>
              <a:rPr b="0" dirty="0">
                <a:solidFill>
                  <a:srgbClr val="000090"/>
                </a:solidFill>
                <a:latin typeface="Arial" charset="0"/>
                <a:ea typeface="Arial" charset="0"/>
                <a:cs typeface="Arial" charset="0"/>
              </a:rPr>
              <a:t>The Galaxy Project</a:t>
            </a:r>
            <a:br>
              <a:rPr b="0" dirty="0">
                <a:solidFill>
                  <a:srgbClr val="000090"/>
                </a:solidFill>
                <a:latin typeface="Arial" charset="0"/>
                <a:ea typeface="Arial" charset="0"/>
                <a:cs typeface="Arial" charset="0"/>
              </a:rPr>
            </a:br>
            <a:r>
              <a:rPr sz="1600" b="0" dirty="0">
                <a:solidFill>
                  <a:srgbClr val="000090"/>
                </a:solidFill>
                <a:latin typeface="Arial" charset="0"/>
                <a:ea typeface="Arial" charset="0"/>
                <a:cs typeface="Arial" charset="0"/>
              </a:rPr>
              <a:t>http://galaxyproject.org</a:t>
            </a:r>
          </a:p>
        </p:txBody>
      </p:sp>
      <p:sp>
        <p:nvSpPr>
          <p:cNvPr id="227" name="Shape 2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pic>
        <p:nvPicPr>
          <p:cNvPr id="228" name="image1.png"/>
          <p:cNvPicPr>
            <a:picLocks noChangeAspect="1"/>
          </p:cNvPicPr>
          <p:nvPr/>
        </p:nvPicPr>
        <p:blipFill>
          <a:blip r:embed="rId2">
            <a:extLst/>
          </a:blip>
          <a:srcRect l="7582" t="14772" r="9330" b="14802"/>
          <a:stretch>
            <a:fillRect/>
          </a:stretch>
        </p:blipFill>
        <p:spPr>
          <a:xfrm>
            <a:off x="6317015" y="4634110"/>
            <a:ext cx="2731767" cy="2191411"/>
          </a:xfrm>
          <a:prstGeom prst="rect">
            <a:avLst/>
          </a:prstGeom>
          <a:ln w="3175">
            <a:solidFill>
              <a:srgbClr val="D9D9D9"/>
            </a:solidFill>
          </a:ln>
        </p:spPr>
      </p:pic>
      <p:pic>
        <p:nvPicPr>
          <p:cNvPr id="229" name="image2.png"/>
          <p:cNvPicPr>
            <a:picLocks noChangeAspect="1"/>
          </p:cNvPicPr>
          <p:nvPr/>
        </p:nvPicPr>
        <p:blipFill>
          <a:blip r:embed="rId3">
            <a:extLst/>
          </a:blip>
          <a:srcRect l="4782" t="10884" r="4841" b="37860"/>
          <a:stretch>
            <a:fillRect/>
          </a:stretch>
        </p:blipFill>
        <p:spPr>
          <a:xfrm>
            <a:off x="6311836" y="3286660"/>
            <a:ext cx="2741958" cy="1267789"/>
          </a:xfrm>
          <a:prstGeom prst="rect">
            <a:avLst/>
          </a:prstGeom>
          <a:ln w="12700">
            <a:miter lim="400000"/>
          </a:ln>
        </p:spPr>
      </p:pic>
      <p:pic>
        <p:nvPicPr>
          <p:cNvPr id="230" name="image3.png"/>
          <p:cNvPicPr>
            <a:picLocks noChangeAspect="1"/>
          </p:cNvPicPr>
          <p:nvPr/>
        </p:nvPicPr>
        <p:blipFill>
          <a:blip r:embed="rId4">
            <a:extLst/>
          </a:blip>
          <a:srcRect l="4522" t="10368" r="4496" b="7987"/>
          <a:stretch>
            <a:fillRect/>
          </a:stretch>
        </p:blipFill>
        <p:spPr>
          <a:xfrm>
            <a:off x="6305766" y="1197332"/>
            <a:ext cx="2754438" cy="2013653"/>
          </a:xfrm>
          <a:prstGeom prst="rect">
            <a:avLst/>
          </a:prstGeom>
          <a:ln w="12700">
            <a:miter lim="400000"/>
          </a:ln>
        </p:spPr>
      </p:pic>
      <p:pic>
        <p:nvPicPr>
          <p:cNvPr id="231" name="image4.png"/>
          <p:cNvPicPr>
            <a:picLocks noChangeAspect="1"/>
          </p:cNvPicPr>
          <p:nvPr/>
        </p:nvPicPr>
        <p:blipFill>
          <a:blip r:embed="rId5">
            <a:extLst/>
          </a:blip>
          <a:stretch>
            <a:fillRect/>
          </a:stretch>
        </p:blipFill>
        <p:spPr>
          <a:xfrm>
            <a:off x="327724" y="1485511"/>
            <a:ext cx="6207011" cy="5730947"/>
          </a:xfrm>
          <a:prstGeom prst="rect">
            <a:avLst/>
          </a:prstGeom>
          <a:ln w="12700">
            <a:miter lim="400000"/>
          </a:ln>
        </p:spPr>
      </p:pic>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Project: </a:t>
            </a:r>
            <a:r>
              <a:rPr lang="en-US" b="0" dirty="0" smtClean="0">
                <a:solidFill>
                  <a:srgbClr val="000090"/>
                </a:solidFill>
                <a:latin typeface="Arial" charset="0"/>
                <a:ea typeface="Arial" charset="0"/>
                <a:cs typeface="Arial" charset="0"/>
              </a:rPr>
              <a:t/>
            </a:r>
            <a:br>
              <a:rPr lang="en-US" b="0" dirty="0" smtClean="0">
                <a:solidFill>
                  <a:srgbClr val="000090"/>
                </a:solidFill>
                <a:latin typeface="Arial" charset="0"/>
                <a:ea typeface="Arial" charset="0"/>
                <a:cs typeface="Arial" charset="0"/>
              </a:rPr>
            </a:br>
            <a:r>
              <a:rPr b="0" dirty="0" smtClean="0">
                <a:solidFill>
                  <a:srgbClr val="000090"/>
                </a:solidFill>
                <a:latin typeface="Arial" charset="0"/>
                <a:ea typeface="Arial" charset="0"/>
                <a:cs typeface="Arial" charset="0"/>
              </a:rPr>
              <a:t>Fundamental </a:t>
            </a:r>
            <a:r>
              <a:rPr b="0" dirty="0">
                <a:solidFill>
                  <a:srgbClr val="000090"/>
                </a:solidFill>
                <a:latin typeface="Arial" charset="0"/>
                <a:ea typeface="Arial" charset="0"/>
                <a:cs typeface="Arial" charset="0"/>
              </a:rPr>
              <a:t>Questions</a:t>
            </a:r>
          </a:p>
        </p:txBody>
      </p:sp>
      <p:sp>
        <p:nvSpPr>
          <p:cNvPr id="234" name="Shape 234"/>
          <p:cNvSpPr>
            <a:spLocks noGrp="1"/>
          </p:cNvSpPr>
          <p:nvPr>
            <p:ph type="body" idx="1"/>
          </p:nvPr>
        </p:nvSpPr>
        <p:spPr>
          <a:xfrm>
            <a:off x="188595" y="1943100"/>
            <a:ext cx="8766810" cy="4023360"/>
          </a:xfrm>
          <a:prstGeom prst="rect">
            <a:avLst/>
          </a:prstGeom>
        </p:spPr>
        <p:txBody>
          <a:bodyPr>
            <a:normAutofit/>
          </a:bodyPr>
          <a:lstStyle/>
          <a:p>
            <a:pPr defTabSz="403250">
              <a:spcBef>
                <a:spcPts val="1500"/>
              </a:spcBef>
              <a:defRPr sz="3136"/>
            </a:pPr>
            <a:r>
              <a:rPr dirty="0"/>
              <a:t>When genomics (or any biomedical science) becomes dependent on computational methods, how to:</a:t>
            </a:r>
          </a:p>
          <a:p>
            <a:pPr marL="1003458" lvl="1" indent="-381158" defTabSz="403250">
              <a:defRPr sz="2744"/>
            </a:pPr>
            <a:r>
              <a:rPr dirty="0"/>
              <a:t>make tools and workflows </a:t>
            </a:r>
            <a:r>
              <a:rPr dirty="0">
                <a:latin typeface="Open Sans Semibold"/>
                <a:ea typeface="Open Sans Semibold"/>
                <a:cs typeface="Open Sans Semibold"/>
                <a:sym typeface="Open Sans Semibold"/>
              </a:rPr>
              <a:t>accessible</a:t>
            </a:r>
            <a:r>
              <a:rPr dirty="0"/>
              <a:t> to scientists?</a:t>
            </a:r>
          </a:p>
          <a:p>
            <a:pPr marL="1003458" lvl="1" indent="-381158" defTabSz="403250">
              <a:defRPr sz="2744"/>
            </a:pPr>
            <a:r>
              <a:rPr dirty="0"/>
              <a:t>ensure that analyses are </a:t>
            </a:r>
            <a:r>
              <a:rPr dirty="0">
                <a:latin typeface="Open Sans Semibold"/>
                <a:ea typeface="Open Sans Semibold"/>
                <a:cs typeface="Open Sans Semibold"/>
                <a:sym typeface="Open Sans Semibold"/>
              </a:rPr>
              <a:t>reproducible</a:t>
            </a:r>
            <a:r>
              <a:rPr dirty="0"/>
              <a:t>?</a:t>
            </a:r>
          </a:p>
          <a:p>
            <a:pPr marL="1003458" lvl="1" indent="-381158" defTabSz="403250">
              <a:defRPr sz="2744"/>
            </a:pPr>
            <a:r>
              <a:rPr dirty="0"/>
              <a:t>enable transparent </a:t>
            </a:r>
            <a:r>
              <a:rPr dirty="0">
                <a:latin typeface="Open Sans Semibold"/>
                <a:ea typeface="Open Sans Semibold"/>
                <a:cs typeface="Open Sans Semibold"/>
                <a:sym typeface="Open Sans Semibold"/>
              </a:rPr>
              <a:t>communication and reuse</a:t>
            </a:r>
            <a:r>
              <a:rPr dirty="0"/>
              <a:t> of analyses?</a:t>
            </a:r>
          </a:p>
        </p:txBody>
      </p:sp>
      <p:sp>
        <p:nvSpPr>
          <p:cNvPr id="235" name="Shape 235"/>
          <p:cNvSpPr>
            <a:spLocks noGrp="1"/>
          </p:cNvSpPr>
          <p:nvPr>
            <p:ph type="sldNum" sz="quarter" idx="2"/>
          </p:nvPr>
        </p:nvSpPr>
        <p:spPr>
          <a:xfrm>
            <a:off x="4444189" y="6537959"/>
            <a:ext cx="244192" cy="2413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
          </p:nvPr>
        </p:nvSpPr>
        <p:spPr>
          <a:xfrm>
            <a:off x="548640" y="502920"/>
            <a:ext cx="8172450" cy="5863590"/>
          </a:xfrm>
          <a:prstGeom prst="rect">
            <a:avLst/>
          </a:prstGeom>
        </p:spPr>
        <p:txBody>
          <a:bodyPr/>
          <a:lstStyle/>
          <a:p>
            <a:pPr marL="0" indent="0" algn="ctr">
              <a:buSzTx/>
              <a:buNone/>
              <a:defRPr sz="3000"/>
            </a:pPr>
            <a:r>
              <a:rPr b="1" dirty="0">
                <a:latin typeface="Arial" charset="0"/>
                <a:ea typeface="Arial" charset="0"/>
                <a:cs typeface="Arial" charset="0"/>
                <a:sym typeface="Myriad Pro Semibold"/>
              </a:rPr>
              <a:t>A free (for everyone) web service at </a:t>
            </a:r>
            <a:br>
              <a:rPr b="1" dirty="0">
                <a:latin typeface="Arial" charset="0"/>
                <a:ea typeface="Arial" charset="0"/>
                <a:cs typeface="Arial" charset="0"/>
                <a:sym typeface="Myriad Pro Semibold"/>
              </a:rPr>
            </a:br>
            <a:r>
              <a:rPr b="1" dirty="0">
                <a:latin typeface="Arial" charset="0"/>
                <a:ea typeface="Arial" charset="0"/>
                <a:cs typeface="Arial" charset="0"/>
                <a:sym typeface="Myriad Pro Semibold"/>
              </a:rPr>
              <a:t>http://usegalaxy.org </a:t>
            </a:r>
            <a:r>
              <a:rPr dirty="0">
                <a:latin typeface="Arial" charset="0"/>
                <a:ea typeface="Arial" charset="0"/>
                <a:cs typeface="Arial" charset="0"/>
              </a:rPr>
              <a:t>integrating a wealth of tools, compute resources, terabytes of reference data and permanent storage</a:t>
            </a:r>
          </a:p>
          <a:p>
            <a:pPr marL="0" indent="0" algn="ctr">
              <a:buSzTx/>
              <a:buNone/>
              <a:defRPr sz="3000"/>
            </a:pPr>
            <a:r>
              <a:rPr b="1" dirty="0">
                <a:latin typeface="Arial" charset="0"/>
                <a:ea typeface="Arial" charset="0"/>
                <a:cs typeface="Arial" charset="0"/>
                <a:sym typeface="Myriad Pro Semibold"/>
              </a:rPr>
              <a:t>Open source software</a:t>
            </a:r>
            <a:r>
              <a:rPr b="1" dirty="0">
                <a:latin typeface="Arial" charset="0"/>
                <a:ea typeface="Arial" charset="0"/>
                <a:cs typeface="Arial" charset="0"/>
              </a:rPr>
              <a:t> </a:t>
            </a:r>
            <a:r>
              <a:rPr dirty="0">
                <a:latin typeface="Arial" charset="0"/>
                <a:ea typeface="Arial" charset="0"/>
                <a:cs typeface="Arial" charset="0"/>
              </a:rPr>
              <a:t>that makes integrating your own tools and data and customizing for your own site simple</a:t>
            </a:r>
          </a:p>
          <a:p>
            <a:pPr marL="0" indent="0" algn="ctr">
              <a:buSzTx/>
              <a:buNone/>
              <a:defRPr sz="3000"/>
            </a:pPr>
            <a:r>
              <a:rPr dirty="0">
                <a:latin typeface="Arial" charset="0"/>
                <a:ea typeface="Arial" charset="0"/>
                <a:cs typeface="Arial" charset="0"/>
                <a:sym typeface="Myriad Pro Semibold"/>
              </a:rPr>
              <a:t>An </a:t>
            </a:r>
            <a:r>
              <a:rPr b="1" dirty="0">
                <a:latin typeface="Arial" charset="0"/>
                <a:ea typeface="Arial" charset="0"/>
                <a:cs typeface="Arial" charset="0"/>
                <a:sym typeface="Myriad Pro Semibold"/>
              </a:rPr>
              <a:t>open extensible platform</a:t>
            </a:r>
            <a:r>
              <a:rPr b="1" dirty="0">
                <a:latin typeface="Arial" charset="0"/>
                <a:ea typeface="Arial" charset="0"/>
                <a:cs typeface="Arial" charset="0"/>
              </a:rPr>
              <a:t> </a:t>
            </a:r>
            <a:r>
              <a:rPr dirty="0">
                <a:latin typeface="Arial" charset="0"/>
                <a:ea typeface="Arial" charset="0"/>
                <a:cs typeface="Arial" charset="0"/>
              </a:rPr>
              <a:t>for sharing tools, datatypes, workflows,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Group 241"/>
          <p:cNvGrpSpPr/>
          <p:nvPr/>
        </p:nvGrpSpPr>
        <p:grpSpPr>
          <a:xfrm>
            <a:off x="1423075" y="331470"/>
            <a:ext cx="1908812" cy="2159199"/>
            <a:chOff x="0" y="0"/>
            <a:chExt cx="1908810" cy="2159198"/>
          </a:xfrm>
        </p:grpSpPr>
        <p:pic>
          <p:nvPicPr>
            <p:cNvPr id="239" name="droppedImage.pdf"/>
            <p:cNvPicPr>
              <a:picLocks noChangeAspect="1"/>
            </p:cNvPicPr>
            <p:nvPr/>
          </p:nvPicPr>
          <p:blipFill>
            <a:blip r:embed="rId3">
              <a:extLst/>
            </a:blip>
            <a:stretch>
              <a:fillRect/>
            </a:stretch>
          </p:blipFill>
          <p:spPr>
            <a:xfrm>
              <a:off x="0" y="0"/>
              <a:ext cx="1379767" cy="1951464"/>
            </a:xfrm>
            <a:prstGeom prst="rect">
              <a:avLst/>
            </a:prstGeom>
            <a:ln w="12700" cap="flat">
              <a:noFill/>
              <a:miter lim="400000"/>
            </a:ln>
            <a:effectLst/>
          </p:spPr>
        </p:pic>
        <p:pic>
          <p:nvPicPr>
            <p:cNvPr id="240" name="droppedImage.png"/>
            <p:cNvPicPr>
              <a:picLocks noChangeAspect="1"/>
            </p:cNvPicPr>
            <p:nvPr/>
          </p:nvPicPr>
          <p:blipFill>
            <a:blip r:embed="rId4">
              <a:extLst/>
            </a:blip>
            <a:stretch>
              <a:fillRect/>
            </a:stretch>
          </p:blipFill>
          <p:spPr>
            <a:xfrm>
              <a:off x="583868" y="152638"/>
              <a:ext cx="1324943" cy="2006561"/>
            </a:xfrm>
            <a:prstGeom prst="rect">
              <a:avLst/>
            </a:prstGeom>
            <a:ln w="12700" cap="flat">
              <a:noFill/>
              <a:miter lim="400000"/>
            </a:ln>
            <a:effectLst/>
          </p:spPr>
        </p:pic>
      </p:grpSp>
      <p:sp>
        <p:nvSpPr>
          <p:cNvPr id="242" name="Shape 242"/>
          <p:cNvSpPr/>
          <p:nvPr/>
        </p:nvSpPr>
        <p:spPr>
          <a:xfrm>
            <a:off x="1097280" y="2663190"/>
            <a:ext cx="2583181" cy="74295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Describe analysis tool </a:t>
            </a:r>
          </a:p>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behavior abstractly</a:t>
            </a:r>
          </a:p>
        </p:txBody>
      </p:sp>
      <p:pic>
        <p:nvPicPr>
          <p:cNvPr id="243" name="droppedImage.png"/>
          <p:cNvPicPr>
            <a:picLocks noChangeAspect="1"/>
          </p:cNvPicPr>
          <p:nvPr/>
        </p:nvPicPr>
        <p:blipFill>
          <a:blip r:embed="rId5">
            <a:extLst/>
          </a:blip>
          <a:stretch>
            <a:fillRect/>
          </a:stretch>
        </p:blipFill>
        <p:spPr>
          <a:xfrm>
            <a:off x="5318700" y="127064"/>
            <a:ext cx="2960371" cy="2584157"/>
          </a:xfrm>
          <a:prstGeom prst="rect">
            <a:avLst/>
          </a:prstGeom>
          <a:ln w="12700">
            <a:miter lim="400000"/>
          </a:ln>
        </p:spPr>
      </p:pic>
      <p:sp>
        <p:nvSpPr>
          <p:cNvPr id="244" name="Shape 244"/>
          <p:cNvSpPr/>
          <p:nvPr/>
        </p:nvSpPr>
        <p:spPr>
          <a:xfrm>
            <a:off x="4812029" y="2663190"/>
            <a:ext cx="3966211" cy="74295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Analysis environment automatically and transparently tracks details</a:t>
            </a:r>
          </a:p>
        </p:txBody>
      </p:sp>
      <p:pic>
        <p:nvPicPr>
          <p:cNvPr id="245" name="droppedImage.png"/>
          <p:cNvPicPr>
            <a:picLocks noChangeAspect="1"/>
          </p:cNvPicPr>
          <p:nvPr/>
        </p:nvPicPr>
        <p:blipFill>
          <a:blip r:embed="rId6">
            <a:extLst/>
          </a:blip>
          <a:stretch>
            <a:fillRect/>
          </a:stretch>
        </p:blipFill>
        <p:spPr>
          <a:xfrm>
            <a:off x="811530" y="3579299"/>
            <a:ext cx="2960371" cy="2584158"/>
          </a:xfrm>
          <a:prstGeom prst="rect">
            <a:avLst/>
          </a:prstGeom>
          <a:ln w="12700">
            <a:miter lim="400000"/>
          </a:ln>
        </p:spPr>
      </p:pic>
      <p:sp>
        <p:nvSpPr>
          <p:cNvPr id="246" name="Shape 246"/>
          <p:cNvSpPr/>
          <p:nvPr/>
        </p:nvSpPr>
        <p:spPr>
          <a:xfrm>
            <a:off x="274320" y="6080759"/>
            <a:ext cx="4229101" cy="78867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Workflow system for complex analysis, constructed explicitly or automatically</a:t>
            </a:r>
          </a:p>
        </p:txBody>
      </p:sp>
      <p:grpSp>
        <p:nvGrpSpPr>
          <p:cNvPr id="249" name="Group 249"/>
          <p:cNvGrpSpPr/>
          <p:nvPr/>
        </p:nvGrpSpPr>
        <p:grpSpPr>
          <a:xfrm>
            <a:off x="5143395" y="3583055"/>
            <a:ext cx="3639950" cy="2583196"/>
            <a:chOff x="0" y="0"/>
            <a:chExt cx="3639949" cy="2583195"/>
          </a:xfrm>
        </p:grpSpPr>
        <p:pic>
          <p:nvPicPr>
            <p:cNvPr id="247" name="droppedImage.png"/>
            <p:cNvPicPr>
              <a:picLocks noChangeAspect="1"/>
            </p:cNvPicPr>
            <p:nvPr/>
          </p:nvPicPr>
          <p:blipFill>
            <a:blip r:embed="rId7">
              <a:extLst/>
            </a:blip>
            <a:stretch>
              <a:fillRect/>
            </a:stretch>
          </p:blipFill>
          <p:spPr>
            <a:xfrm>
              <a:off x="0" y="0"/>
              <a:ext cx="3310911" cy="2583196"/>
            </a:xfrm>
            <a:prstGeom prst="rect">
              <a:avLst/>
            </a:prstGeom>
            <a:ln w="12700" cap="flat">
              <a:noFill/>
              <a:miter lim="400000"/>
            </a:ln>
            <a:effectLst/>
          </p:spPr>
        </p:pic>
        <p:pic>
          <p:nvPicPr>
            <p:cNvPr id="248" name="droppedImage.png"/>
            <p:cNvPicPr>
              <a:picLocks noChangeAspect="1"/>
            </p:cNvPicPr>
            <p:nvPr/>
          </p:nvPicPr>
          <p:blipFill>
            <a:blip r:embed="rId8">
              <a:extLst/>
            </a:blip>
            <a:stretch>
              <a:fillRect/>
            </a:stretch>
          </p:blipFill>
          <p:spPr>
            <a:xfrm>
              <a:off x="900147" y="492544"/>
              <a:ext cx="2739803" cy="1605352"/>
            </a:xfrm>
            <a:prstGeom prst="rect">
              <a:avLst/>
            </a:prstGeom>
            <a:ln w="12700" cap="flat">
              <a:noFill/>
              <a:miter lim="400000"/>
            </a:ln>
            <a:effectLst/>
          </p:spPr>
        </p:pic>
      </p:grpSp>
      <p:sp>
        <p:nvSpPr>
          <p:cNvPr id="250" name="Shape 250"/>
          <p:cNvSpPr/>
          <p:nvPr/>
        </p:nvSpPr>
        <p:spPr>
          <a:xfrm>
            <a:off x="4846319" y="6080759"/>
            <a:ext cx="4229101" cy="78867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rPr>
              <a:t>Pervasive sharing, and publication</a:t>
            </a:r>
          </a:p>
          <a:p>
            <a:pPr algn="ctr" defTabSz="411480">
              <a:defRPr sz="1800">
                <a:solidFill>
                  <a:srgbClr val="FFFFFF"/>
                </a:solidFill>
                <a:latin typeface="Myriad Pro"/>
                <a:ea typeface="Myriad Pro"/>
                <a:cs typeface="Myriad Pro"/>
                <a:sym typeface="Myriad Pro"/>
              </a:defRPr>
            </a:pPr>
            <a:r>
              <a:rPr dirty="0">
                <a:solidFill>
                  <a:schemeClr val="tx1"/>
                </a:solidFill>
              </a:rPr>
              <a:t>of documents with integrated analysis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495300" y="825500"/>
            <a:ext cx="9042400" cy="75498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algn="ctr">
              <a:defRPr sz="2000">
                <a:latin typeface="Arial"/>
                <a:ea typeface="Arial"/>
                <a:cs typeface="Arial"/>
                <a:sym typeface="Arial"/>
              </a:defRPr>
            </a:pPr>
            <a:endParaRPr/>
          </a:p>
          <a:p>
            <a:pPr>
              <a:lnSpc>
                <a:spcPct val="130000"/>
              </a:lnSpc>
              <a:defRPr sz="1800">
                <a:solidFill>
                  <a:srgbClr val="000090"/>
                </a:solidFill>
                <a:latin typeface="Arial"/>
                <a:ea typeface="Arial"/>
                <a:cs typeface="Arial"/>
                <a:sym typeface="Arial"/>
              </a:defRPr>
            </a:pPr>
            <a:r>
              <a:t>Dennis Revie (06)			California Lutheran University, CA</a:t>
            </a:r>
          </a:p>
          <a:p>
            <a:pPr>
              <a:lnSpc>
                <a:spcPct val="130000"/>
              </a:lnSpc>
              <a:defRPr sz="1800">
                <a:latin typeface="Arial"/>
                <a:ea typeface="Arial"/>
                <a:cs typeface="Arial"/>
                <a:sym typeface="Arial"/>
              </a:defRPr>
            </a:pPr>
            <a:r>
              <a:t>Vincent Buonaccorsi			Juniata College, PA</a:t>
            </a:r>
          </a:p>
          <a:p>
            <a:pPr>
              <a:lnSpc>
                <a:spcPct val="130000"/>
              </a:lnSpc>
              <a:defRPr sz="1800">
                <a:solidFill>
                  <a:srgbClr val="FF0000"/>
                </a:solidFill>
                <a:latin typeface="Arial"/>
                <a:ea typeface="Arial"/>
                <a:cs typeface="Arial"/>
                <a:sym typeface="Arial"/>
              </a:defRPr>
            </a:pPr>
            <a:r>
              <a:t>Consuelo Alvarez (07)			Longwood University, VA</a:t>
            </a:r>
          </a:p>
          <a:p>
            <a:pPr>
              <a:lnSpc>
                <a:spcPct val="130000"/>
              </a:lnSpc>
              <a:defRPr sz="1800">
                <a:solidFill>
                  <a:srgbClr val="FF6600"/>
                </a:solidFill>
                <a:latin typeface="Arial"/>
                <a:ea typeface="Arial"/>
                <a:cs typeface="Arial"/>
                <a:sym typeface="Arial"/>
              </a:defRPr>
            </a:pPr>
            <a:r>
              <a:t>Dale Beach (12)				Longwood University, VA</a:t>
            </a:r>
          </a:p>
          <a:p>
            <a:pPr>
              <a:lnSpc>
                <a:spcPct val="130000"/>
              </a:lnSpc>
              <a:defRPr sz="1800">
                <a:solidFill>
                  <a:srgbClr val="000090"/>
                </a:solidFill>
                <a:latin typeface="Arial"/>
                <a:ea typeface="Arial"/>
                <a:cs typeface="Arial"/>
                <a:sym typeface="Arial"/>
              </a:defRPr>
            </a:pPr>
            <a:r>
              <a:t>Chris Jones (06)				Moravian College, PA</a:t>
            </a:r>
            <a:endParaRPr>
              <a:solidFill>
                <a:srgbClr val="FF0000"/>
              </a:solidFill>
            </a:endParaRPr>
          </a:p>
          <a:p>
            <a:pPr>
              <a:lnSpc>
                <a:spcPct val="130000"/>
              </a:lnSpc>
              <a:defRPr sz="1800">
                <a:solidFill>
                  <a:srgbClr val="000090"/>
                </a:solidFill>
                <a:latin typeface="Arial"/>
                <a:ea typeface="Arial"/>
                <a:cs typeface="Arial"/>
                <a:sym typeface="Arial"/>
              </a:defRPr>
            </a:pPr>
            <a:r>
              <a:t>Charles Hauser (06)			St. Edward’s University, TX</a:t>
            </a:r>
            <a:endParaRPr>
              <a:solidFill>
                <a:srgbClr val="FF0000"/>
              </a:solidFill>
            </a:endParaRPr>
          </a:p>
          <a:p>
            <a:pPr>
              <a:lnSpc>
                <a:spcPct val="130000"/>
              </a:lnSpc>
              <a:defRPr sz="1800">
                <a:solidFill>
                  <a:srgbClr val="FF0000"/>
                </a:solidFill>
                <a:latin typeface="Arial"/>
                <a:ea typeface="Arial"/>
                <a:cs typeface="Arial"/>
                <a:sym typeface="Arial"/>
              </a:defRPr>
            </a:pPr>
            <a:r>
              <a:t>Daron Barnard (07)			Worcester State University, MA</a:t>
            </a:r>
          </a:p>
          <a:p>
            <a:pPr>
              <a:lnSpc>
                <a:spcPct val="130000"/>
              </a:lnSpc>
              <a:defRPr sz="1800">
                <a:latin typeface="Arial"/>
                <a:ea typeface="Arial"/>
                <a:cs typeface="Arial"/>
                <a:sym typeface="Arial"/>
              </a:defRPr>
            </a:pPr>
            <a:r>
              <a:t>Chung-Yu Li					University of Alabama</a:t>
            </a:r>
          </a:p>
          <a:p>
            <a:pPr>
              <a:lnSpc>
                <a:spcPct val="130000"/>
              </a:lnSpc>
              <a:defRPr sz="1800">
                <a:solidFill>
                  <a:srgbClr val="008000"/>
                </a:solidFill>
                <a:latin typeface="Arial"/>
                <a:ea typeface="Arial"/>
                <a:cs typeface="Arial"/>
                <a:sym typeface="Arial"/>
              </a:defRPr>
            </a:pPr>
            <a:r>
              <a:t>Juan Carlos Martinez-Cruzado (09)	     University of Puerto Rico – Mayaguez, PR	</a:t>
            </a:r>
          </a:p>
          <a:p>
            <a:pPr>
              <a:lnSpc>
                <a:spcPct val="130000"/>
              </a:lnSpc>
              <a:defRPr sz="1800">
                <a:latin typeface="Arial"/>
                <a:ea typeface="Arial"/>
                <a:cs typeface="Arial"/>
                <a:sym typeface="Arial"/>
              </a:defRPr>
            </a:pPr>
            <a:r>
              <a:t>Shawn Trojahn				Washington State University</a:t>
            </a:r>
          </a:p>
          <a:p>
            <a:pPr>
              <a:defRPr sz="1800">
                <a:latin typeface="Arial"/>
                <a:ea typeface="Arial"/>
                <a:cs typeface="Arial"/>
                <a:sym typeface="Arial"/>
              </a:defRPr>
            </a:pPr>
            <a:endParaRPr/>
          </a:p>
          <a:p>
            <a:pPr>
              <a:defRPr sz="1800">
                <a:latin typeface="Arial"/>
                <a:ea typeface="Arial"/>
                <a:cs typeface="Arial"/>
                <a:sym typeface="Arial"/>
              </a:defRPr>
            </a:pPr>
            <a:r>
              <a:t>Sally Elgin, Wilson Leung, Chris Shaffer,</a:t>
            </a:r>
          </a:p>
          <a:p>
            <a:pPr>
              <a:defRPr sz="1800">
                <a:latin typeface="Arial"/>
                <a:ea typeface="Arial"/>
                <a:cs typeface="Arial"/>
                <a:sym typeface="Arial"/>
              </a:defRPr>
            </a:pPr>
            <a:r>
              <a:t>     Elena Gracheva, Yating Liu      	Washington University in St Louis, MO</a:t>
            </a:r>
          </a:p>
          <a:p>
            <a:pPr>
              <a:defRPr sz="1800">
                <a:latin typeface="Arial"/>
                <a:ea typeface="Arial"/>
                <a:cs typeface="Arial"/>
                <a:sym typeface="Arial"/>
              </a:defRPr>
            </a:pPr>
            <a:endParaRPr/>
          </a:p>
          <a:p>
            <a:pPr>
              <a:defRPr sz="1800">
                <a:latin typeface="Arial"/>
                <a:ea typeface="Arial"/>
                <a:cs typeface="Arial"/>
                <a:sym typeface="Arial"/>
              </a:defRPr>
            </a:pPr>
            <a:r>
              <a:t>Jeremy Goecks, Remi Marenco	George Washington University, DC	</a:t>
            </a:r>
          </a:p>
          <a:p>
            <a:pPr>
              <a:defRPr sz="1800">
                <a:latin typeface="Arial"/>
                <a:ea typeface="Arial"/>
                <a:cs typeface="Arial"/>
                <a:sym typeface="Arial"/>
              </a:defRPr>
            </a:pPr>
            <a:endParaRPr/>
          </a:p>
          <a:p>
            <a:pPr>
              <a:defRPr sz="1800">
                <a:latin typeface="Arial"/>
                <a:ea typeface="Arial"/>
                <a:cs typeface="Arial"/>
                <a:sym typeface="Arial"/>
              </a:defRPr>
            </a:pPr>
            <a:r>
              <a:t>Fusion of Galaxy and the Genomics Education Partnership	</a:t>
            </a:r>
          </a:p>
          <a:p>
            <a:pPr>
              <a:lnSpc>
                <a:spcPct val="120000"/>
              </a:lnSpc>
              <a:defRPr sz="1800">
                <a:solidFill>
                  <a:srgbClr val="008000"/>
                </a:solidFill>
                <a:latin typeface="Arial"/>
                <a:ea typeface="Arial"/>
                <a:cs typeface="Arial"/>
                <a:sym typeface="Arial"/>
              </a:defRPr>
            </a:pPr>
            <a:r>
              <a:t>   </a:t>
            </a:r>
          </a:p>
          <a:p>
            <a:pPr>
              <a:defRPr sz="1800">
                <a:solidFill>
                  <a:srgbClr val="008000"/>
                </a:solidFill>
                <a:latin typeface="Arial"/>
                <a:ea typeface="Arial"/>
                <a:cs typeface="Arial"/>
                <a:sym typeface="Arial"/>
              </a:defRPr>
            </a:pPr>
            <a:r>
              <a:t>	</a:t>
            </a:r>
          </a:p>
          <a:p>
            <a:pPr>
              <a:lnSpc>
                <a:spcPct val="120000"/>
              </a:lnSpc>
              <a:defRPr sz="1600">
                <a:solidFill>
                  <a:srgbClr val="008000"/>
                </a:solidFill>
                <a:latin typeface="Arial"/>
                <a:ea typeface="Arial"/>
                <a:cs typeface="Arial"/>
                <a:sym typeface="Arial"/>
              </a:defRPr>
            </a:pPr>
            <a:r>
              <a:t>	</a:t>
            </a:r>
          </a:p>
          <a:p>
            <a:pPr>
              <a:lnSpc>
                <a:spcPct val="120000"/>
              </a:lnSpc>
              <a:defRPr sz="1600">
                <a:solidFill>
                  <a:srgbClr val="008000"/>
                </a:solidFill>
                <a:latin typeface="Arial"/>
                <a:ea typeface="Arial"/>
                <a:cs typeface="Arial"/>
                <a:sym typeface="Arial"/>
              </a:defRPr>
            </a:pPr>
            <a:r>
              <a:t>	</a:t>
            </a:r>
          </a:p>
          <a:p>
            <a:pPr>
              <a:lnSpc>
                <a:spcPct val="120000"/>
              </a:lnSpc>
              <a:defRPr sz="1600">
                <a:solidFill>
                  <a:srgbClr val="000090"/>
                </a:solidFill>
                <a:latin typeface="Arial"/>
                <a:ea typeface="Arial"/>
                <a:cs typeface="Arial"/>
                <a:sym typeface="Arial"/>
              </a:defRPr>
            </a:pPr>
            <a:r>
              <a:t>	</a:t>
            </a:r>
          </a:p>
          <a:p>
            <a:pPr>
              <a:defRPr sz="1600">
                <a:latin typeface="Arial"/>
                <a:ea typeface="Arial"/>
                <a:cs typeface="Arial"/>
                <a:sym typeface="Arial"/>
              </a:defRPr>
            </a:pPr>
            <a:r>
              <a:t>		</a:t>
            </a:r>
          </a:p>
          <a:p>
            <a:pPr>
              <a:defRPr sz="1600">
                <a:latin typeface="Arial"/>
                <a:ea typeface="Arial"/>
                <a:cs typeface="Arial"/>
                <a:sym typeface="Arial"/>
              </a:defRPr>
            </a:pPr>
            <a:r>
              <a:t>			</a:t>
            </a:r>
          </a:p>
        </p:txBody>
      </p:sp>
      <p:sp>
        <p:nvSpPr>
          <p:cNvPr id="51" name="Shape 51"/>
          <p:cNvSpPr/>
          <p:nvPr/>
        </p:nvSpPr>
        <p:spPr>
          <a:xfrm>
            <a:off x="685800" y="749300"/>
            <a:ext cx="7848600" cy="0"/>
          </a:xfrm>
          <a:prstGeom prst="line">
            <a:avLst/>
          </a:prstGeom>
          <a:ln w="38100">
            <a:solidFill>
              <a:srgbClr val="000090"/>
            </a:solidFill>
          </a:ln>
        </p:spPr>
        <p:txBody>
          <a:bodyPr lIns="45719" rIns="45719"/>
          <a:lstStyle/>
          <a:p>
            <a:endParaRPr/>
          </a:p>
        </p:txBody>
      </p:sp>
      <p:sp>
        <p:nvSpPr>
          <p:cNvPr id="52" name="Shape 52"/>
          <p:cNvSpPr>
            <a:spLocks noGrp="1"/>
          </p:cNvSpPr>
          <p:nvPr>
            <p:ph type="title" idx="4294967295"/>
          </p:nvPr>
        </p:nvSpPr>
        <p:spPr>
          <a:xfrm>
            <a:off x="685800" y="-63500"/>
            <a:ext cx="7772400" cy="838200"/>
          </a:xfrm>
          <a:prstGeom prst="rect">
            <a:avLst/>
          </a:prstGeom>
          <a:extLst>
            <a:ext uri="{C572A759-6A51-4108-AA02-DFA0A04FC94B}">
              <ma14:wrappingTextBoxFlag xmlns:ma14="http://schemas.microsoft.com/office/mac/drawingml/2011/main" val="1"/>
            </a:ext>
          </a:extLst>
        </p:spPr>
        <p:txBody>
          <a:bodyPr>
            <a:normAutofit/>
          </a:bodyPr>
          <a:lstStyle>
            <a:lvl1pPr>
              <a:defRPr sz="3000" b="1">
                <a:latin typeface="Arial"/>
                <a:ea typeface="Arial"/>
                <a:cs typeface="Arial"/>
                <a:sym typeface="Arial"/>
              </a:defRPr>
            </a:lvl1pPr>
          </a:lstStyle>
          <a:p>
            <a:r>
              <a:t>Workshop Participants</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p:nvPr>
        </p:nvSpPr>
        <p:spPr>
          <a:xfrm>
            <a:off x="891540" y="-342900"/>
            <a:ext cx="7360920" cy="1714501"/>
          </a:xfrm>
          <a:prstGeom prst="rect">
            <a:avLst/>
          </a:prstGeom>
        </p:spPr>
        <p:txBody>
          <a:bodyPr/>
          <a:lstStyle/>
          <a:p>
            <a:r>
              <a:rPr b="0" dirty="0">
                <a:solidFill>
                  <a:srgbClr val="000090"/>
                </a:solidFill>
                <a:latin typeface="Arial" charset="0"/>
                <a:ea typeface="Arial" charset="0"/>
                <a:cs typeface="Arial" charset="0"/>
              </a:rPr>
              <a:t>Galaxy Demo</a:t>
            </a:r>
          </a:p>
        </p:txBody>
      </p:sp>
      <p:sp>
        <p:nvSpPr>
          <p:cNvPr id="255" name="Shape 255"/>
          <p:cNvSpPr>
            <a:spLocks noGrp="1"/>
          </p:cNvSpPr>
          <p:nvPr>
            <p:ph type="body" idx="1"/>
          </p:nvPr>
        </p:nvSpPr>
        <p:spPr>
          <a:xfrm>
            <a:off x="560070" y="1943100"/>
            <a:ext cx="8023860" cy="4023360"/>
          </a:xfrm>
          <a:prstGeom prst="rect">
            <a:avLst/>
          </a:prstGeom>
        </p:spPr>
        <p:txBody>
          <a:bodyPr/>
          <a:lstStyle/>
          <a:p>
            <a:pPr algn="ctr">
              <a:spcBef>
                <a:spcPts val="0"/>
              </a:spcBef>
              <a:buSzTx/>
              <a:buNone/>
              <a:defRPr sz="4200" b="1"/>
            </a:pPr>
            <a:endParaRPr/>
          </a:p>
        </p:txBody>
      </p:sp>
      <p:sp>
        <p:nvSpPr>
          <p:cNvPr id="256" name="Shape 256"/>
          <p:cNvSpPr>
            <a:spLocks noGrp="1"/>
          </p:cNvSpPr>
          <p:nvPr>
            <p:ph type="sldNum" sz="quarter" idx="2"/>
          </p:nvPr>
        </p:nvSpPr>
        <p:spPr>
          <a:xfrm>
            <a:off x="4444189" y="6537959"/>
            <a:ext cx="244192" cy="2413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pic>
        <p:nvPicPr>
          <p:cNvPr id="257" name="galaxy_workflow.mo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0" y="1122506"/>
            <a:ext cx="9144000" cy="56645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5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Usage</a:t>
            </a:r>
          </a:p>
        </p:txBody>
      </p:sp>
      <p:sp>
        <p:nvSpPr>
          <p:cNvPr id="260" name="Shape 260"/>
          <p:cNvSpPr>
            <a:spLocks noGrp="1"/>
          </p:cNvSpPr>
          <p:nvPr>
            <p:ph type="body" idx="1"/>
          </p:nvPr>
        </p:nvSpPr>
        <p:spPr>
          <a:xfrm>
            <a:off x="891540" y="1943100"/>
            <a:ext cx="8095010" cy="4023360"/>
          </a:xfrm>
          <a:prstGeom prst="rect">
            <a:avLst/>
          </a:prstGeom>
        </p:spPr>
        <p:txBody>
          <a:bodyPr>
            <a:normAutofit/>
          </a:bodyPr>
          <a:lstStyle/>
          <a:p>
            <a:pPr defTabSz="296265">
              <a:spcBef>
                <a:spcPts val="1100"/>
              </a:spcBef>
              <a:defRPr sz="2304"/>
            </a:pPr>
            <a:r>
              <a:rPr dirty="0">
                <a:latin typeface="Arial" charset="0"/>
                <a:ea typeface="Arial" charset="0"/>
                <a:cs typeface="Arial" charset="0"/>
              </a:rPr>
              <a:t>Cited in more than 3,000 publications</a:t>
            </a:r>
          </a:p>
          <a:p>
            <a:pPr marL="737235" lvl="1" indent="-280035" defTabSz="296265">
              <a:defRPr sz="2016"/>
            </a:pPr>
            <a:endParaRPr dirty="0">
              <a:latin typeface="Arial" charset="0"/>
              <a:ea typeface="Arial" charset="0"/>
              <a:cs typeface="Arial" charset="0"/>
            </a:endParaRPr>
          </a:p>
          <a:p>
            <a:pPr defTabSz="296265">
              <a:spcBef>
                <a:spcPts val="1100"/>
              </a:spcBef>
              <a:defRPr sz="2304"/>
            </a:pPr>
            <a:r>
              <a:rPr dirty="0">
                <a:latin typeface="Arial" charset="0"/>
                <a:ea typeface="Arial" charset="0"/>
                <a:cs typeface="Arial" charset="0"/>
              </a:rPr>
              <a:t>Main server at </a:t>
            </a:r>
            <a:r>
              <a:rPr dirty="0">
                <a:latin typeface="Arial" charset="0"/>
                <a:ea typeface="Arial" charset="0"/>
                <a:cs typeface="Arial" charset="0"/>
                <a:hlinkClick r:id="rId2"/>
              </a:rPr>
              <a:t>http://usegalaxy.org</a:t>
            </a:r>
            <a:r>
              <a:rPr dirty="0">
                <a:latin typeface="Arial" charset="0"/>
                <a:ea typeface="Arial" charset="0"/>
                <a:cs typeface="Arial" charset="0"/>
              </a:rPr>
              <a:t>:</a:t>
            </a:r>
          </a:p>
          <a:p>
            <a:pPr marL="737235" lvl="1" indent="-280035" defTabSz="296265">
              <a:defRPr sz="2016"/>
            </a:pPr>
            <a:r>
              <a:rPr dirty="0">
                <a:latin typeface="Arial" charset="0"/>
                <a:ea typeface="Arial" charset="0"/>
                <a:cs typeface="Arial" charset="0"/>
              </a:rPr>
              <a:t>~500 new users per month, ~200 TB of user data, ~165,000 analysis jobs per month (http://bit.ly/gxystats)</a:t>
            </a:r>
          </a:p>
          <a:p>
            <a:pPr marL="737235" lvl="1" indent="-280035" defTabSz="296265">
              <a:defRPr sz="2016"/>
            </a:pPr>
            <a:endParaRPr dirty="0">
              <a:latin typeface="Arial" charset="0"/>
              <a:ea typeface="Arial" charset="0"/>
              <a:cs typeface="Arial" charset="0"/>
            </a:endParaRPr>
          </a:p>
          <a:p>
            <a:pPr defTabSz="296265">
              <a:spcBef>
                <a:spcPts val="1100"/>
              </a:spcBef>
              <a:defRPr sz="2304"/>
            </a:pPr>
            <a:r>
              <a:rPr dirty="0">
                <a:latin typeface="Arial" charset="0"/>
                <a:ea typeface="Arial" charset="0"/>
                <a:cs typeface="Arial" charset="0"/>
              </a:rPr>
              <a:t>80 public servers all over the world (</a:t>
            </a:r>
            <a:r>
              <a:rPr dirty="0">
                <a:solidFill>
                  <a:srgbClr val="0000FF"/>
                </a:solidFill>
                <a:uFill>
                  <a:solidFill>
                    <a:srgbClr val="0000FF"/>
                  </a:solidFill>
                </a:uFill>
                <a:latin typeface="Arial" charset="0"/>
                <a:ea typeface="Arial" charset="0"/>
                <a:cs typeface="Arial" charset="0"/>
                <a:hlinkClick r:id="rId3"/>
              </a:rPr>
              <a:t>http://bit.ly/gxyservers</a:t>
            </a:r>
            <a:r>
              <a:rPr dirty="0">
                <a:latin typeface="Arial" charset="0"/>
                <a:ea typeface="Arial" charset="0"/>
                <a:cs typeface="Arial" charset="0"/>
              </a:rPr>
              <a:t>)</a:t>
            </a:r>
          </a:p>
          <a:p>
            <a:pPr marL="737235" lvl="1" indent="-280035" defTabSz="296265">
              <a:defRPr sz="2016"/>
            </a:pPr>
            <a:r>
              <a:rPr dirty="0">
                <a:latin typeface="Arial" charset="0"/>
                <a:ea typeface="Arial" charset="0"/>
                <a:cs typeface="Arial" charset="0"/>
              </a:rPr>
              <a:t>15+ general servers, some supported by institutions</a:t>
            </a:r>
          </a:p>
          <a:p>
            <a:pPr marL="737235" lvl="1" indent="-280035" defTabSz="296265">
              <a:defRPr sz="2016"/>
            </a:pPr>
            <a:r>
              <a:rPr dirty="0">
                <a:latin typeface="Arial" charset="0"/>
                <a:ea typeface="Arial" charset="0"/>
                <a:cs typeface="Arial" charset="0"/>
              </a:rPr>
              <a:t>Many domain-specific servers as well</a:t>
            </a:r>
          </a:p>
        </p:txBody>
      </p:sp>
      <p:sp>
        <p:nvSpPr>
          <p:cNvPr id="261" name="Shape 2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as a General Analysis Platform</a:t>
            </a:r>
          </a:p>
        </p:txBody>
      </p:sp>
      <p:sp>
        <p:nvSpPr>
          <p:cNvPr id="264" name="Shape 264"/>
          <p:cNvSpPr>
            <a:spLocks noGrp="1"/>
          </p:cNvSpPr>
          <p:nvPr>
            <p:ph type="body" idx="1"/>
          </p:nvPr>
        </p:nvSpPr>
        <p:spPr>
          <a:xfrm>
            <a:off x="891540" y="1943100"/>
            <a:ext cx="7360920" cy="4549140"/>
          </a:xfrm>
          <a:prstGeom prst="rect">
            <a:avLst/>
          </a:prstGeom>
        </p:spPr>
        <p:txBody>
          <a:bodyPr>
            <a:normAutofit/>
          </a:bodyPr>
          <a:lstStyle/>
          <a:p>
            <a:pPr defTabSz="279806">
              <a:spcBef>
                <a:spcPts val="1100"/>
              </a:spcBef>
              <a:defRPr sz="2176" i="1"/>
            </a:pPr>
            <a:r>
              <a:rPr dirty="0">
                <a:latin typeface="Arial" charset="0"/>
                <a:ea typeface="Arial" charset="0"/>
                <a:cs typeface="Arial" charset="0"/>
              </a:rPr>
              <a:t>For large-scale genome analysis, some type of platform is needed</a:t>
            </a:r>
          </a:p>
          <a:p>
            <a:pPr marL="696277" lvl="1" indent="-264477" defTabSz="279806">
              <a:defRPr sz="1904"/>
            </a:pPr>
            <a:endParaRPr dirty="0">
              <a:latin typeface="Arial" charset="0"/>
              <a:ea typeface="Arial" charset="0"/>
              <a:cs typeface="Arial" charset="0"/>
            </a:endParaRPr>
          </a:p>
          <a:p>
            <a:pPr defTabSz="279806">
              <a:spcBef>
                <a:spcPts val="1100"/>
              </a:spcBef>
              <a:defRPr sz="2176"/>
            </a:pPr>
            <a:r>
              <a:rPr dirty="0">
                <a:latin typeface="Arial" charset="0"/>
                <a:ea typeface="Arial" charset="0"/>
                <a:cs typeface="Arial" charset="0"/>
              </a:rPr>
              <a:t>Galaxy is for bioinformaticians too</a:t>
            </a:r>
          </a:p>
          <a:p>
            <a:pPr marL="696277" lvl="1" indent="-264477" defTabSz="279806">
              <a:defRPr sz="1904"/>
            </a:pPr>
            <a:r>
              <a:rPr dirty="0">
                <a:latin typeface="Arial" charset="0"/>
                <a:ea typeface="Arial" charset="0"/>
                <a:cs typeface="Arial" charset="0"/>
              </a:rPr>
              <a:t>API for scripting and automation</a:t>
            </a:r>
          </a:p>
          <a:p>
            <a:pPr marL="696277" lvl="1" indent="-264477" defTabSz="279806">
              <a:defRPr sz="1904"/>
            </a:pPr>
            <a:r>
              <a:rPr dirty="0">
                <a:latin typeface="Arial" charset="0"/>
                <a:ea typeface="Arial" charset="0"/>
                <a:cs typeface="Arial" charset="0"/>
              </a:rPr>
              <a:t>Devops (automated setup and administration) support</a:t>
            </a:r>
          </a:p>
          <a:p>
            <a:pPr marL="696277" lvl="1" indent="-264477" defTabSz="279806">
              <a:defRPr sz="1904"/>
            </a:pPr>
            <a:r>
              <a:rPr dirty="0">
                <a:latin typeface="Arial" charset="0"/>
                <a:ea typeface="Arial" charset="0"/>
                <a:cs typeface="Arial" charset="0"/>
              </a:rPr>
              <a:t>Plug-in architecture: tools, visualizations, data sources, job engines, datatypes, and more…</a:t>
            </a:r>
          </a:p>
          <a:p>
            <a:pPr marL="696277" lvl="1" indent="-264477" defTabSz="279806">
              <a:defRPr sz="1904"/>
            </a:pPr>
            <a:endParaRPr dirty="0">
              <a:latin typeface="Arial" charset="0"/>
              <a:ea typeface="Arial" charset="0"/>
              <a:cs typeface="Arial" charset="0"/>
            </a:endParaRPr>
          </a:p>
          <a:p>
            <a:pPr defTabSz="279806">
              <a:spcBef>
                <a:spcPts val="1100"/>
              </a:spcBef>
              <a:defRPr sz="2176"/>
            </a:pPr>
            <a:r>
              <a:rPr dirty="0">
                <a:latin typeface="Arial" charset="0"/>
                <a:ea typeface="Arial" charset="0"/>
                <a:cs typeface="Arial" charset="0"/>
              </a:rPr>
              <a:t>Galaxy offers functionality and can connect Web users (e.g., biologists, clinical researchers), bioinformaticians, and system administrators</a:t>
            </a:r>
          </a:p>
        </p:txBody>
      </p:sp>
      <p:sp>
        <p:nvSpPr>
          <p:cNvPr id="265" name="Shape 2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title" idx="4294967295"/>
          </p:nvPr>
        </p:nvSpPr>
        <p:spPr>
          <a:xfrm>
            <a:off x="685800" y="190500"/>
            <a:ext cx="7772400"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t>G-OnRamp Galaxy Workflow</a:t>
            </a:r>
          </a:p>
        </p:txBody>
      </p:sp>
      <p:pic>
        <p:nvPicPr>
          <p:cNvPr id="268" name="Screen Shot 2016-06-12 at 12.png" descr="Screen Shot 2016-06-12 at 12.20.58 PM.png"/>
          <p:cNvPicPr>
            <a:picLocks noChangeAspect="1"/>
          </p:cNvPicPr>
          <p:nvPr/>
        </p:nvPicPr>
        <p:blipFill>
          <a:blip r:embed="rId2">
            <a:extLst/>
          </a:blip>
          <a:stretch>
            <a:fillRect/>
          </a:stretch>
        </p:blipFill>
        <p:spPr>
          <a:xfrm>
            <a:off x="442912" y="990600"/>
            <a:ext cx="8243888" cy="54641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idx="4294967295"/>
          </p:nvPr>
        </p:nvSpPr>
        <p:spPr>
          <a:xfrm>
            <a:off x="-1" y="103187"/>
            <a:ext cx="9144002"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t>Executing the Workflow creates the browser</a:t>
            </a:r>
          </a:p>
        </p:txBody>
      </p:sp>
      <p:pic>
        <p:nvPicPr>
          <p:cNvPr id="271" name="Screen Shot 2016-06-12 at 12.png" descr="Screen Shot 2016-06-12 at 12.21.54 PM.png"/>
          <p:cNvPicPr>
            <a:picLocks noChangeAspect="1"/>
          </p:cNvPicPr>
          <p:nvPr/>
        </p:nvPicPr>
        <p:blipFill>
          <a:blip r:embed="rId2">
            <a:extLst/>
          </a:blip>
          <a:stretch>
            <a:fillRect/>
          </a:stretch>
        </p:blipFill>
        <p:spPr>
          <a:xfrm>
            <a:off x="685800" y="831850"/>
            <a:ext cx="7797800" cy="6026150"/>
          </a:xfrm>
          <a:prstGeom prst="rect">
            <a:avLst/>
          </a:prstGeom>
          <a:ln w="12700">
            <a:miter lim="400000"/>
          </a:ln>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body" idx="4294967295"/>
          </p:nvPr>
        </p:nvSpPr>
        <p:spPr>
          <a:xfrm>
            <a:off x="287337" y="1495425"/>
            <a:ext cx="8780463" cy="5362575"/>
          </a:xfrm>
          <a:prstGeom prst="rect">
            <a:avLst/>
          </a:prstGeom>
          <a:extLst>
            <a:ext uri="{C572A759-6A51-4108-AA02-DFA0A04FC94B}">
              <ma14:wrappingTextBoxFlag xmlns:ma14="http://schemas.microsoft.com/office/mac/drawingml/2011/main" val="1"/>
            </a:ext>
          </a:extLst>
        </p:spPr>
        <p:txBody>
          <a:bodyPr>
            <a:normAutofit/>
          </a:bodyPr>
          <a:lstStyle/>
          <a:p>
            <a:pPr>
              <a:lnSpc>
                <a:spcPct val="90000"/>
              </a:lnSpc>
              <a:buSzTx/>
              <a:buNone/>
              <a:defRPr sz="2200" b="1">
                <a:latin typeface="Arial"/>
                <a:ea typeface="Arial"/>
                <a:cs typeface="Arial"/>
                <a:sym typeface="Arial"/>
              </a:defRPr>
            </a:pPr>
            <a:endParaRPr/>
          </a:p>
          <a:p>
            <a:pPr>
              <a:lnSpc>
                <a:spcPct val="90000"/>
              </a:lnSpc>
              <a:spcBef>
                <a:spcPts val="500"/>
              </a:spcBef>
              <a:buChar char="•"/>
              <a:defRPr sz="2200">
                <a:latin typeface="Arial"/>
                <a:ea typeface="Arial"/>
                <a:cs typeface="Arial"/>
                <a:sym typeface="Arial"/>
              </a:defRPr>
            </a:pPr>
            <a:r>
              <a:t>Integration of genomics into the undergraduate biology curriculum</a:t>
            </a:r>
          </a:p>
          <a:p>
            <a:pPr>
              <a:lnSpc>
                <a:spcPct val="90000"/>
              </a:lnSpc>
              <a:spcBef>
                <a:spcPts val="500"/>
              </a:spcBef>
              <a:buChar char="•"/>
              <a:defRPr sz="2200">
                <a:latin typeface="Arial"/>
                <a:ea typeface="Arial"/>
                <a:cs typeface="Arial"/>
                <a:sym typeface="Arial"/>
              </a:defRPr>
            </a:pPr>
            <a:r>
              <a:t>Integration of research thinking into the academic year curriculum</a:t>
            </a:r>
          </a:p>
          <a:p>
            <a:pPr>
              <a:lnSpc>
                <a:spcPct val="90000"/>
              </a:lnSpc>
              <a:spcBef>
                <a:spcPts val="500"/>
              </a:spcBef>
              <a:buChar char="•"/>
              <a:defRPr sz="2200">
                <a:latin typeface="Arial"/>
                <a:ea typeface="Arial"/>
                <a:cs typeface="Arial"/>
                <a:sym typeface="Arial"/>
              </a:defRPr>
            </a:pPr>
            <a:r>
              <a:t>Creation of dynamic student-scientist partnerships</a:t>
            </a:r>
          </a:p>
          <a:p>
            <a:pPr>
              <a:lnSpc>
                <a:spcPct val="90000"/>
              </a:lnSpc>
              <a:spcBef>
                <a:spcPts val="500"/>
              </a:spcBef>
              <a:buChar char="•"/>
              <a:defRPr sz="2200">
                <a:latin typeface="Arial"/>
                <a:ea typeface="Arial"/>
                <a:cs typeface="Arial"/>
                <a:sym typeface="Arial"/>
              </a:defRPr>
            </a:pPr>
            <a:r>
              <a:t>Publication of research in genomics &amp; in science education</a:t>
            </a:r>
          </a:p>
          <a:p>
            <a:pPr>
              <a:lnSpc>
                <a:spcPct val="90000"/>
              </a:lnSpc>
              <a:buChar char="•"/>
              <a:defRPr sz="1800">
                <a:latin typeface="Arial"/>
                <a:ea typeface="Arial"/>
                <a:cs typeface="Arial"/>
                <a:sym typeface="Arial"/>
              </a:defRPr>
            </a:pPr>
            <a:endParaRPr/>
          </a:p>
          <a:p>
            <a:pPr>
              <a:lnSpc>
                <a:spcPct val="90000"/>
              </a:lnSpc>
              <a:spcBef>
                <a:spcPts val="500"/>
              </a:spcBef>
              <a:buSzTx/>
              <a:buNone/>
              <a:defRPr sz="2200">
                <a:solidFill>
                  <a:srgbClr val="000090"/>
                </a:solidFill>
                <a:latin typeface="Arial"/>
                <a:ea typeface="Arial"/>
                <a:cs typeface="Arial"/>
                <a:sym typeface="Arial"/>
              </a:defRPr>
            </a:pPr>
            <a:r>
              <a:t>Advantages of bioinformatics:</a:t>
            </a:r>
          </a:p>
          <a:p>
            <a:pPr marL="742950" lvl="1" indent="-285750">
              <a:lnSpc>
                <a:spcPct val="90000"/>
              </a:lnSpc>
              <a:spcBef>
                <a:spcPts val="0"/>
              </a:spcBef>
              <a:defRPr sz="2000">
                <a:latin typeface="Arial"/>
                <a:ea typeface="Arial"/>
                <a:cs typeface="Arial"/>
                <a:sym typeface="Arial"/>
              </a:defRPr>
            </a:pPr>
            <a:r>
              <a:t>Low laboratory costs (computers, internet connection)</a:t>
            </a:r>
          </a:p>
          <a:p>
            <a:pPr marL="742950" lvl="1" indent="-285750">
              <a:lnSpc>
                <a:spcPct val="90000"/>
              </a:lnSpc>
              <a:spcBef>
                <a:spcPts val="0"/>
              </a:spcBef>
              <a:defRPr sz="2000">
                <a:latin typeface="Arial"/>
                <a:ea typeface="Arial"/>
                <a:cs typeface="Arial"/>
                <a:sym typeface="Arial"/>
              </a:defRPr>
            </a:pPr>
            <a:r>
              <a:t>Web based tools (IT support, installation)</a:t>
            </a:r>
          </a:p>
          <a:p>
            <a:pPr marL="742950" lvl="1" indent="-285750">
              <a:lnSpc>
                <a:spcPct val="90000"/>
              </a:lnSpc>
              <a:spcBef>
                <a:spcPts val="0"/>
              </a:spcBef>
              <a:defRPr sz="2000">
                <a:latin typeface="Arial"/>
                <a:ea typeface="Arial"/>
                <a:cs typeface="Arial"/>
                <a:sym typeface="Arial"/>
              </a:defRPr>
            </a:pPr>
            <a:r>
              <a:t>No lab safety issues; open access 24/7</a:t>
            </a:r>
          </a:p>
          <a:p>
            <a:pPr marL="742950" lvl="1" indent="-285750">
              <a:lnSpc>
                <a:spcPct val="90000"/>
              </a:lnSpc>
              <a:spcBef>
                <a:spcPts val="0"/>
              </a:spcBef>
              <a:defRPr sz="2000">
                <a:latin typeface="Arial"/>
                <a:ea typeface="Arial"/>
                <a:cs typeface="Arial"/>
                <a:sym typeface="Arial"/>
              </a:defRPr>
            </a:pPr>
            <a:r>
              <a:t>Large pool of publically accessible raw data</a:t>
            </a:r>
          </a:p>
          <a:p>
            <a:pPr marL="742950" lvl="1" indent="-285750">
              <a:lnSpc>
                <a:spcPct val="90000"/>
              </a:lnSpc>
              <a:spcBef>
                <a:spcPts val="0"/>
              </a:spcBef>
              <a:defRPr sz="2000">
                <a:latin typeface="Arial"/>
                <a:ea typeface="Arial"/>
                <a:cs typeface="Arial"/>
                <a:sym typeface="Arial"/>
              </a:defRPr>
            </a:pPr>
            <a:r>
              <a:t>Lends itself to peer instruction</a:t>
            </a:r>
          </a:p>
          <a:p>
            <a:pPr>
              <a:lnSpc>
                <a:spcPct val="90000"/>
              </a:lnSpc>
              <a:spcBef>
                <a:spcPts val="1700"/>
              </a:spcBef>
              <a:buChar char="•"/>
              <a:defRPr sz="2200">
                <a:latin typeface="Arial"/>
                <a:ea typeface="Arial"/>
                <a:cs typeface="Arial"/>
                <a:sym typeface="Arial"/>
              </a:defRPr>
            </a:pPr>
            <a:r>
              <a:t>Currently &gt;100 faculty from &gt;100 colleges &amp; universities;  last year 70 schools claimed projects, &gt;1000 students involved.</a:t>
            </a:r>
          </a:p>
        </p:txBody>
      </p:sp>
      <p:sp>
        <p:nvSpPr>
          <p:cNvPr id="57" name="Shape 57"/>
          <p:cNvSpPr/>
          <p:nvPr/>
        </p:nvSpPr>
        <p:spPr>
          <a:xfrm>
            <a:off x="311150" y="1530350"/>
            <a:ext cx="97094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2400">
                <a:solidFill>
                  <a:srgbClr val="000090"/>
                </a:solidFill>
                <a:latin typeface="Arial"/>
                <a:ea typeface="Arial"/>
                <a:cs typeface="Arial"/>
                <a:sym typeface="Arial"/>
              </a:defRPr>
            </a:pPr>
            <a:r>
              <a:t>Goals</a:t>
            </a:r>
            <a:r>
              <a:rPr sz="2000"/>
              <a:t>:</a:t>
            </a:r>
          </a:p>
        </p:txBody>
      </p:sp>
      <p:pic>
        <p:nvPicPr>
          <p:cNvPr id="58" name="Screen Shot 2016-03-16 at 2.png" descr="Screen Shot 2016-03-16 at 2.50.02 PM.png"/>
          <p:cNvPicPr>
            <a:picLocks noChangeAspect="1"/>
          </p:cNvPicPr>
          <p:nvPr/>
        </p:nvPicPr>
        <p:blipFill>
          <a:blip r:embed="rId3">
            <a:extLst/>
          </a:blip>
          <a:stretch>
            <a:fillRect/>
          </a:stretch>
        </p:blipFill>
        <p:spPr>
          <a:xfrm>
            <a:off x="5692775" y="-6350"/>
            <a:ext cx="3459163" cy="1441450"/>
          </a:xfrm>
          <a:prstGeom prst="rect">
            <a:avLst/>
          </a:prstGeom>
          <a:ln w="12700">
            <a:miter lim="400000"/>
          </a:ln>
        </p:spPr>
      </p:pic>
      <p:pic>
        <p:nvPicPr>
          <p:cNvPr id="59" name="Screen Shot 2016-03-16 at 4.png" descr="Screen Shot 2016-03-16 at 4.43.21 PM.png"/>
          <p:cNvPicPr>
            <a:picLocks noChangeAspect="1"/>
          </p:cNvPicPr>
          <p:nvPr/>
        </p:nvPicPr>
        <p:blipFill>
          <a:blip r:embed="rId4">
            <a:extLst/>
          </a:blip>
          <a:stretch>
            <a:fillRect/>
          </a:stretch>
        </p:blipFill>
        <p:spPr>
          <a:xfrm>
            <a:off x="0" y="4762"/>
            <a:ext cx="6170613" cy="1430338"/>
          </a:xfrm>
          <a:prstGeom prst="rect">
            <a:avLst/>
          </a:prstGeom>
          <a:ln w="12700">
            <a:miter lim="400000"/>
          </a:ln>
        </p:spPr>
      </p:pic>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76199" y="5810250"/>
            <a:ext cx="8966202" cy="812800"/>
          </a:xfrm>
          <a:prstGeom prst="rect">
            <a:avLst/>
          </a:prstGeom>
          <a:solidFill>
            <a:srgbClr val="F2F2F2"/>
          </a:solidFill>
          <a:ln>
            <a:solidFill>
              <a:srgbClr val="7F7F7F"/>
            </a:solidFill>
          </a:ln>
          <a:effectLst>
            <a:outerShdw blurRad="38100" dist="23000" dir="5400000" rotWithShape="0">
              <a:srgbClr val="808080">
                <a:alpha val="34999"/>
              </a:srgbClr>
            </a:outerShdw>
          </a:effectLst>
        </p:spPr>
        <p:txBody>
          <a:bodyPr lIns="45719" rIns="45719" anchor="ctr"/>
          <a:lstStyle/>
          <a:p>
            <a:pPr algn="ctr">
              <a:defRPr sz="1800">
                <a:solidFill>
                  <a:srgbClr val="FFFFFF"/>
                </a:solidFill>
              </a:defRPr>
            </a:pPr>
            <a:endParaRPr/>
          </a:p>
        </p:txBody>
      </p:sp>
      <p:pic>
        <p:nvPicPr>
          <p:cNvPr id="64" name="image.png"/>
          <p:cNvPicPr>
            <a:picLocks noChangeAspect="1"/>
          </p:cNvPicPr>
          <p:nvPr/>
        </p:nvPicPr>
        <p:blipFill>
          <a:blip r:embed="rId2">
            <a:extLst/>
          </a:blip>
          <a:stretch>
            <a:fillRect/>
          </a:stretch>
        </p:blipFill>
        <p:spPr>
          <a:xfrm>
            <a:off x="76200" y="212725"/>
            <a:ext cx="8966200" cy="5397500"/>
          </a:xfrm>
          <a:prstGeom prst="rect">
            <a:avLst/>
          </a:prstGeom>
          <a:ln w="12700">
            <a:miter lim="400000"/>
          </a:ln>
        </p:spPr>
      </p:pic>
      <p:sp>
        <p:nvSpPr>
          <p:cNvPr id="65" name="Shape 65"/>
          <p:cNvSpPr/>
          <p:nvPr/>
        </p:nvSpPr>
        <p:spPr>
          <a:xfrm>
            <a:off x="0" y="6018212"/>
            <a:ext cx="1649413"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2000">
                <a:latin typeface="Arial"/>
                <a:ea typeface="Arial"/>
                <a:cs typeface="Arial"/>
                <a:sym typeface="Arial"/>
              </a:defRPr>
            </a:lvl1pPr>
          </a:lstStyle>
          <a:p>
            <a:r>
              <a:t>Year joined:</a:t>
            </a:r>
          </a:p>
        </p:txBody>
      </p:sp>
      <p:sp>
        <p:nvSpPr>
          <p:cNvPr id="66" name="Shape 66"/>
          <p:cNvSpPr/>
          <p:nvPr/>
        </p:nvSpPr>
        <p:spPr>
          <a:xfrm>
            <a:off x="1817687" y="5851525"/>
            <a:ext cx="72390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2006</a:t>
            </a:r>
          </a:p>
        </p:txBody>
      </p:sp>
      <p:pic>
        <p:nvPicPr>
          <p:cNvPr id="67" name="star_red.png" descr="star_red.gif"/>
          <p:cNvPicPr>
            <a:picLocks noChangeAspect="1"/>
          </p:cNvPicPr>
          <p:nvPr/>
        </p:nvPicPr>
        <p:blipFill>
          <a:blip r:embed="rId3">
            <a:extLst/>
          </a:blip>
          <a:stretch>
            <a:fillRect/>
          </a:stretch>
        </p:blipFill>
        <p:spPr>
          <a:xfrm>
            <a:off x="1620837" y="5880100"/>
            <a:ext cx="254001" cy="254000"/>
          </a:xfrm>
          <a:prstGeom prst="rect">
            <a:avLst/>
          </a:prstGeom>
          <a:ln w="12700">
            <a:miter lim="400000"/>
          </a:ln>
        </p:spPr>
      </p:pic>
      <p:sp>
        <p:nvSpPr>
          <p:cNvPr id="68" name="Shape 68"/>
          <p:cNvSpPr/>
          <p:nvPr/>
        </p:nvSpPr>
        <p:spPr>
          <a:xfrm>
            <a:off x="3100387" y="5851525"/>
            <a:ext cx="72390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2007</a:t>
            </a:r>
          </a:p>
        </p:txBody>
      </p:sp>
      <p:pic>
        <p:nvPicPr>
          <p:cNvPr id="69" name="image.png"/>
          <p:cNvPicPr>
            <a:picLocks noChangeAspect="1"/>
          </p:cNvPicPr>
          <p:nvPr/>
        </p:nvPicPr>
        <p:blipFill>
          <a:blip r:embed="rId4">
            <a:extLst/>
          </a:blip>
          <a:stretch>
            <a:fillRect/>
          </a:stretch>
        </p:blipFill>
        <p:spPr>
          <a:xfrm>
            <a:off x="2897187" y="5880100"/>
            <a:ext cx="254001" cy="254000"/>
          </a:xfrm>
          <a:prstGeom prst="rect">
            <a:avLst/>
          </a:prstGeom>
          <a:ln w="12700">
            <a:miter lim="400000"/>
          </a:ln>
        </p:spPr>
      </p:pic>
      <p:sp>
        <p:nvSpPr>
          <p:cNvPr id="70" name="Shape 70"/>
          <p:cNvSpPr/>
          <p:nvPr/>
        </p:nvSpPr>
        <p:spPr>
          <a:xfrm>
            <a:off x="4332287" y="5851525"/>
            <a:ext cx="72390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2008</a:t>
            </a:r>
          </a:p>
        </p:txBody>
      </p:sp>
      <p:pic>
        <p:nvPicPr>
          <p:cNvPr id="71" name="image.png"/>
          <p:cNvPicPr>
            <a:picLocks noChangeAspect="1"/>
          </p:cNvPicPr>
          <p:nvPr/>
        </p:nvPicPr>
        <p:blipFill>
          <a:blip r:embed="rId5">
            <a:extLst/>
          </a:blip>
          <a:stretch>
            <a:fillRect/>
          </a:stretch>
        </p:blipFill>
        <p:spPr>
          <a:xfrm>
            <a:off x="4129087" y="5880100"/>
            <a:ext cx="254001" cy="254000"/>
          </a:xfrm>
          <a:prstGeom prst="rect">
            <a:avLst/>
          </a:prstGeom>
          <a:ln w="12700">
            <a:miter lim="400000"/>
          </a:ln>
        </p:spPr>
      </p:pic>
      <p:sp>
        <p:nvSpPr>
          <p:cNvPr id="72" name="Shape 72"/>
          <p:cNvSpPr/>
          <p:nvPr/>
        </p:nvSpPr>
        <p:spPr>
          <a:xfrm>
            <a:off x="5568950" y="5851525"/>
            <a:ext cx="7239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2009</a:t>
            </a:r>
          </a:p>
        </p:txBody>
      </p:sp>
      <p:pic>
        <p:nvPicPr>
          <p:cNvPr id="73" name="image.png"/>
          <p:cNvPicPr>
            <a:picLocks noChangeAspect="1"/>
          </p:cNvPicPr>
          <p:nvPr/>
        </p:nvPicPr>
        <p:blipFill>
          <a:blip r:embed="rId6">
            <a:extLst/>
          </a:blip>
          <a:stretch>
            <a:fillRect/>
          </a:stretch>
        </p:blipFill>
        <p:spPr>
          <a:xfrm>
            <a:off x="5365750" y="5880100"/>
            <a:ext cx="254000" cy="254000"/>
          </a:xfrm>
          <a:prstGeom prst="rect">
            <a:avLst/>
          </a:prstGeom>
          <a:ln w="12700">
            <a:miter lim="400000"/>
          </a:ln>
        </p:spPr>
      </p:pic>
      <p:sp>
        <p:nvSpPr>
          <p:cNvPr id="74" name="Shape 74"/>
          <p:cNvSpPr/>
          <p:nvPr/>
        </p:nvSpPr>
        <p:spPr>
          <a:xfrm>
            <a:off x="6908800" y="5851525"/>
            <a:ext cx="7239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2010</a:t>
            </a:r>
          </a:p>
        </p:txBody>
      </p:sp>
      <p:pic>
        <p:nvPicPr>
          <p:cNvPr id="75" name="image.png"/>
          <p:cNvPicPr>
            <a:picLocks noChangeAspect="1"/>
          </p:cNvPicPr>
          <p:nvPr/>
        </p:nvPicPr>
        <p:blipFill>
          <a:blip r:embed="rId7">
            <a:extLst/>
          </a:blip>
          <a:stretch>
            <a:fillRect/>
          </a:stretch>
        </p:blipFill>
        <p:spPr>
          <a:xfrm>
            <a:off x="6692900" y="5880100"/>
            <a:ext cx="254000" cy="254000"/>
          </a:xfrm>
          <a:prstGeom prst="rect">
            <a:avLst/>
          </a:prstGeom>
          <a:ln w="12700">
            <a:miter lim="400000"/>
          </a:ln>
        </p:spPr>
      </p:pic>
      <p:sp>
        <p:nvSpPr>
          <p:cNvPr id="76" name="Shape 76"/>
          <p:cNvSpPr/>
          <p:nvPr/>
        </p:nvSpPr>
        <p:spPr>
          <a:xfrm>
            <a:off x="8062912" y="5851525"/>
            <a:ext cx="72390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2011</a:t>
            </a:r>
          </a:p>
        </p:txBody>
      </p:sp>
      <p:pic>
        <p:nvPicPr>
          <p:cNvPr id="77" name="image.png"/>
          <p:cNvPicPr>
            <a:picLocks noChangeAspect="1"/>
          </p:cNvPicPr>
          <p:nvPr/>
        </p:nvPicPr>
        <p:blipFill>
          <a:blip r:embed="rId8">
            <a:extLst/>
          </a:blip>
          <a:stretch>
            <a:fillRect/>
          </a:stretch>
        </p:blipFill>
        <p:spPr>
          <a:xfrm>
            <a:off x="7869237" y="5880100"/>
            <a:ext cx="254001" cy="254000"/>
          </a:xfrm>
          <a:prstGeom prst="rect">
            <a:avLst/>
          </a:prstGeom>
          <a:ln w="12700">
            <a:miter lim="400000"/>
          </a:ln>
        </p:spPr>
      </p:pic>
      <p:sp>
        <p:nvSpPr>
          <p:cNvPr id="78" name="Shape 78"/>
          <p:cNvSpPr/>
          <p:nvPr/>
        </p:nvSpPr>
        <p:spPr>
          <a:xfrm>
            <a:off x="1819275" y="6203950"/>
            <a:ext cx="7239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2012</a:t>
            </a:r>
          </a:p>
        </p:txBody>
      </p:sp>
      <p:pic>
        <p:nvPicPr>
          <p:cNvPr id="79" name="image.png"/>
          <p:cNvPicPr>
            <a:picLocks noChangeAspect="1"/>
          </p:cNvPicPr>
          <p:nvPr/>
        </p:nvPicPr>
        <p:blipFill>
          <a:blip r:embed="rId9">
            <a:extLst/>
          </a:blip>
          <a:stretch>
            <a:fillRect/>
          </a:stretch>
        </p:blipFill>
        <p:spPr>
          <a:xfrm>
            <a:off x="1619250" y="6257925"/>
            <a:ext cx="254000" cy="254000"/>
          </a:xfrm>
          <a:prstGeom prst="rect">
            <a:avLst/>
          </a:prstGeom>
          <a:ln w="12700">
            <a:miter lim="400000"/>
          </a:ln>
        </p:spPr>
      </p:pic>
      <p:sp>
        <p:nvSpPr>
          <p:cNvPr id="80" name="Shape 80"/>
          <p:cNvSpPr/>
          <p:nvPr/>
        </p:nvSpPr>
        <p:spPr>
          <a:xfrm>
            <a:off x="3100387" y="6203950"/>
            <a:ext cx="72390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2013</a:t>
            </a:r>
          </a:p>
        </p:txBody>
      </p:sp>
      <p:pic>
        <p:nvPicPr>
          <p:cNvPr id="81" name="image.png"/>
          <p:cNvPicPr>
            <a:picLocks noChangeAspect="1"/>
          </p:cNvPicPr>
          <p:nvPr/>
        </p:nvPicPr>
        <p:blipFill>
          <a:blip r:embed="rId10">
            <a:extLst/>
          </a:blip>
          <a:stretch>
            <a:fillRect/>
          </a:stretch>
        </p:blipFill>
        <p:spPr>
          <a:xfrm>
            <a:off x="2898775" y="6257925"/>
            <a:ext cx="254000" cy="254000"/>
          </a:xfrm>
          <a:prstGeom prst="rect">
            <a:avLst/>
          </a:prstGeom>
          <a:ln w="12700">
            <a:miter lim="400000"/>
          </a:ln>
        </p:spPr>
      </p:pic>
      <p:pic>
        <p:nvPicPr>
          <p:cNvPr id="82" name="Screen Shot 2015-06-15 at 1.png" descr="Screen Shot 2015-06-15 at 1.50.50 PM.png"/>
          <p:cNvPicPr>
            <a:picLocks noChangeAspect="1"/>
          </p:cNvPicPr>
          <p:nvPr/>
        </p:nvPicPr>
        <p:blipFill>
          <a:blip r:embed="rId11">
            <a:extLst/>
          </a:blip>
          <a:stretch>
            <a:fillRect/>
          </a:stretch>
        </p:blipFill>
        <p:spPr>
          <a:xfrm>
            <a:off x="392112" y="4483100"/>
            <a:ext cx="838201" cy="965200"/>
          </a:xfrm>
          <a:prstGeom prst="rect">
            <a:avLst/>
          </a:prstGeom>
          <a:ln w="12700">
            <a:miter lim="400000"/>
          </a:ln>
        </p:spPr>
      </p:pic>
      <p:sp>
        <p:nvSpPr>
          <p:cNvPr id="83" name="Shape 83"/>
          <p:cNvSpPr/>
          <p:nvPr/>
        </p:nvSpPr>
        <p:spPr>
          <a:xfrm>
            <a:off x="4333875" y="6203950"/>
            <a:ext cx="7239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2014</a:t>
            </a:r>
          </a:p>
        </p:txBody>
      </p:sp>
      <p:sp>
        <p:nvSpPr>
          <p:cNvPr id="84" name="Shape 84"/>
          <p:cNvSpPr/>
          <p:nvPr/>
        </p:nvSpPr>
        <p:spPr>
          <a:xfrm>
            <a:off x="5568950" y="6203950"/>
            <a:ext cx="7239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2015</a:t>
            </a:r>
          </a:p>
        </p:txBody>
      </p:sp>
      <p:pic>
        <p:nvPicPr>
          <p:cNvPr id="85" name="star_darkpurple.png" descr="star_darkpurple.gif"/>
          <p:cNvPicPr>
            <a:picLocks noChangeAspect="1"/>
          </p:cNvPicPr>
          <p:nvPr/>
        </p:nvPicPr>
        <p:blipFill>
          <a:blip r:embed="rId12">
            <a:extLst/>
          </a:blip>
          <a:stretch>
            <a:fillRect/>
          </a:stretch>
        </p:blipFill>
        <p:spPr>
          <a:xfrm>
            <a:off x="4133850" y="6257925"/>
            <a:ext cx="254000" cy="254000"/>
          </a:xfrm>
          <a:prstGeom prst="rect">
            <a:avLst/>
          </a:prstGeom>
          <a:ln w="12700">
            <a:miter lim="400000"/>
          </a:ln>
        </p:spPr>
      </p:pic>
      <p:pic>
        <p:nvPicPr>
          <p:cNvPr id="86" name="star_lightcyan.png" descr="star_lightcyan.gif"/>
          <p:cNvPicPr>
            <a:picLocks noChangeAspect="1"/>
          </p:cNvPicPr>
          <p:nvPr/>
        </p:nvPicPr>
        <p:blipFill>
          <a:blip r:embed="rId13">
            <a:extLst/>
          </a:blip>
          <a:stretch>
            <a:fillRect/>
          </a:stretch>
        </p:blipFill>
        <p:spPr>
          <a:xfrm>
            <a:off x="5367337" y="6257925"/>
            <a:ext cx="254001" cy="254000"/>
          </a:xfrm>
          <a:prstGeom prst="rect">
            <a:avLst/>
          </a:prstGeom>
          <a:ln w="12700">
            <a:miter lim="400000"/>
          </a:ln>
        </p:spPr>
      </p:pic>
      <p:sp>
        <p:nvSpPr>
          <p:cNvPr id="87" name="Shape 87"/>
          <p:cNvSpPr/>
          <p:nvPr/>
        </p:nvSpPr>
        <p:spPr>
          <a:xfrm>
            <a:off x="6913562" y="6224587"/>
            <a:ext cx="72390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2016</a:t>
            </a:r>
          </a:p>
        </p:txBody>
      </p:sp>
      <p:pic>
        <p:nvPicPr>
          <p:cNvPr id="88" name="image.png"/>
          <p:cNvPicPr>
            <a:picLocks noChangeAspect="1"/>
          </p:cNvPicPr>
          <p:nvPr/>
        </p:nvPicPr>
        <p:blipFill>
          <a:blip r:embed="rId14">
            <a:extLst/>
          </a:blip>
          <a:stretch>
            <a:fillRect/>
          </a:stretch>
        </p:blipFill>
        <p:spPr>
          <a:xfrm>
            <a:off x="6692900" y="6278562"/>
            <a:ext cx="254000" cy="254001"/>
          </a:xfrm>
          <a:prstGeom prst="rect">
            <a:avLst/>
          </a:prstGeom>
          <a:ln w="12700">
            <a:miter lim="400000"/>
          </a:ln>
        </p:spPr>
      </p:pic>
      <p:sp>
        <p:nvSpPr>
          <p:cNvPr id="89" name="Shape 89"/>
          <p:cNvSpPr/>
          <p:nvPr/>
        </p:nvSpPr>
        <p:spPr>
          <a:xfrm>
            <a:off x="2946399" y="177800"/>
            <a:ext cx="2997534" cy="545465"/>
          </a:xfrm>
          <a:prstGeom prst="rect">
            <a:avLst/>
          </a:prstGeom>
          <a:ln>
            <a:solidFill>
              <a:srgbClr val="000090"/>
            </a:solidFill>
          </a:ln>
          <a:extLst>
            <a:ext uri="{C572A759-6A51-4108-AA02-DFA0A04FC94B}">
              <ma14:wrappingTextBoxFlag xmlns:ma14="http://schemas.microsoft.com/office/mac/drawingml/2011/main" val="1"/>
            </a:ext>
          </a:extLst>
        </p:spPr>
        <p:txBody>
          <a:bodyPr wrap="none" lIns="45719" rIns="45719">
            <a:spAutoFit/>
          </a:bodyPr>
          <a:lstStyle>
            <a:lvl1pPr>
              <a:defRPr sz="2800" b="1">
                <a:solidFill>
                  <a:srgbClr val="000090"/>
                </a:solidFill>
              </a:defRPr>
            </a:lvl1pPr>
          </a:lstStyle>
          <a:p>
            <a:r>
              <a:t>GEP Members 2016</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idx="4294967295"/>
          </p:nvPr>
        </p:nvSpPr>
        <p:spPr>
          <a:xfrm>
            <a:off x="-1" y="0"/>
            <a:ext cx="9144002" cy="927100"/>
          </a:xfrm>
          <a:prstGeom prst="rect">
            <a:avLst/>
          </a:prstGeom>
          <a:extLst>
            <a:ext uri="{C572A759-6A51-4108-AA02-DFA0A04FC94B}">
              <ma14:wrappingTextBoxFlag xmlns:ma14="http://schemas.microsoft.com/office/mac/drawingml/2011/main" val="1"/>
            </a:ext>
          </a:extLst>
        </p:spPr>
        <p:txBody>
          <a:bodyPr>
            <a:normAutofit/>
          </a:bodyPr>
          <a:lstStyle/>
          <a:p>
            <a:pPr>
              <a:defRPr sz="2400">
                <a:solidFill>
                  <a:srgbClr val="000090"/>
                </a:solidFill>
                <a:latin typeface="Arial"/>
                <a:ea typeface="Arial"/>
                <a:cs typeface="Arial"/>
                <a:sym typeface="Arial"/>
              </a:defRPr>
            </a:pPr>
            <a:r>
              <a:t>The </a:t>
            </a:r>
            <a:r>
              <a:rPr i="1"/>
              <a:t>Drosophila melanogaster</a:t>
            </a:r>
            <a:r>
              <a:t> fourth chromosome (F element) is largely heterochromatic (packaged with HP1a) but has ~80 genes</a:t>
            </a:r>
          </a:p>
        </p:txBody>
      </p:sp>
      <p:pic>
        <p:nvPicPr>
          <p:cNvPr id="92" name="image.png"/>
          <p:cNvPicPr>
            <a:picLocks noChangeAspect="1"/>
          </p:cNvPicPr>
          <p:nvPr/>
        </p:nvPicPr>
        <p:blipFill>
          <a:blip r:embed="rId3">
            <a:extLst/>
          </a:blip>
          <a:stretch>
            <a:fillRect/>
          </a:stretch>
        </p:blipFill>
        <p:spPr>
          <a:xfrm>
            <a:off x="4598987" y="1084262"/>
            <a:ext cx="3376613" cy="5643563"/>
          </a:xfrm>
          <a:prstGeom prst="rect">
            <a:avLst/>
          </a:prstGeom>
          <a:ln w="12700">
            <a:miter lim="400000"/>
          </a:ln>
        </p:spPr>
      </p:pic>
      <p:pic>
        <p:nvPicPr>
          <p:cNvPr id="93" name="image.png"/>
          <p:cNvPicPr>
            <a:picLocks noChangeAspect="1"/>
          </p:cNvPicPr>
          <p:nvPr/>
        </p:nvPicPr>
        <p:blipFill>
          <a:blip r:embed="rId4">
            <a:extLst/>
          </a:blip>
          <a:stretch>
            <a:fillRect/>
          </a:stretch>
        </p:blipFill>
        <p:spPr>
          <a:xfrm>
            <a:off x="950912" y="1082675"/>
            <a:ext cx="3621088" cy="5635625"/>
          </a:xfrm>
          <a:prstGeom prst="rect">
            <a:avLst/>
          </a:prstGeom>
          <a:ln w="12700">
            <a:miter lim="400000"/>
          </a:ln>
        </p:spPr>
      </p:pic>
      <p:sp>
        <p:nvSpPr>
          <p:cNvPr id="94" name="Shape 94"/>
          <p:cNvSpPr/>
          <p:nvPr/>
        </p:nvSpPr>
        <p:spPr>
          <a:xfrm>
            <a:off x="1203324" y="4729162"/>
            <a:ext cx="28757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latin typeface="Times"/>
                <a:ea typeface="Times"/>
                <a:cs typeface="Times"/>
                <a:sym typeface="Times"/>
              </a:defRPr>
            </a:lvl1pPr>
          </a:lstStyle>
          <a:p>
            <a:r>
              <a:t>C</a:t>
            </a:r>
          </a:p>
        </p:txBody>
      </p:sp>
      <p:sp>
        <p:nvSpPr>
          <p:cNvPr id="95" name="Shape 95"/>
          <p:cNvSpPr/>
          <p:nvPr/>
        </p:nvSpPr>
        <p:spPr>
          <a:xfrm>
            <a:off x="4848224" y="4830762"/>
            <a:ext cx="28757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FFFF"/>
                </a:solidFill>
                <a:latin typeface="Times"/>
                <a:ea typeface="Times"/>
                <a:cs typeface="Times"/>
                <a:sym typeface="Times"/>
              </a:defRPr>
            </a:lvl1pPr>
          </a:lstStyle>
          <a:p>
            <a:r>
              <a:t>C</a:t>
            </a:r>
          </a:p>
        </p:txBody>
      </p:sp>
      <p:sp>
        <p:nvSpPr>
          <p:cNvPr id="96" name="Shape 96"/>
          <p:cNvSpPr/>
          <p:nvPr/>
        </p:nvSpPr>
        <p:spPr>
          <a:xfrm>
            <a:off x="7239000" y="6019800"/>
            <a:ext cx="66357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b="1">
                <a:solidFill>
                  <a:srgbClr val="FFFFFF"/>
                </a:solidFill>
                <a:latin typeface="Times"/>
                <a:ea typeface="Times"/>
                <a:cs typeface="Times"/>
                <a:sym typeface="Times"/>
              </a:defRPr>
            </a:lvl1pPr>
          </a:lstStyle>
          <a:p>
            <a:r>
              <a:t>HP1</a:t>
            </a:r>
          </a:p>
        </p:txBody>
      </p:sp>
      <p:sp>
        <p:nvSpPr>
          <p:cNvPr id="97" name="Shape 97"/>
          <p:cNvSpPr/>
          <p:nvPr/>
        </p:nvSpPr>
        <p:spPr>
          <a:xfrm>
            <a:off x="3689350" y="6096000"/>
            <a:ext cx="802640"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b="1">
                <a:latin typeface="Times"/>
                <a:ea typeface="Times"/>
                <a:cs typeface="Times"/>
                <a:sym typeface="Times"/>
              </a:defRPr>
            </a:lvl1pPr>
          </a:lstStyle>
          <a:p>
            <a:r>
              <a:t>Phase</a:t>
            </a:r>
          </a:p>
        </p:txBody>
      </p:sp>
      <p:sp>
        <p:nvSpPr>
          <p:cNvPr id="98" name="Shape 98"/>
          <p:cNvSpPr/>
          <p:nvPr/>
        </p:nvSpPr>
        <p:spPr>
          <a:xfrm rot="16200000">
            <a:off x="6057645" y="3638471"/>
            <a:ext cx="450089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atin typeface="Arial"/>
                <a:ea typeface="Arial"/>
                <a:cs typeface="Arial"/>
                <a:sym typeface="Arial"/>
              </a:defRPr>
            </a:lvl1pPr>
          </a:lstStyle>
          <a:p>
            <a:r>
              <a:t>James et al, 1989, Europ J Cell Bio 50: 170</a:t>
            </a:r>
          </a:p>
        </p:txBody>
      </p:sp>
      <p:pic>
        <p:nvPicPr>
          <p:cNvPr id="99" name="image.png"/>
          <p:cNvPicPr>
            <a:picLocks noChangeAspect="1"/>
          </p:cNvPicPr>
          <p:nvPr/>
        </p:nvPicPr>
        <p:blipFill>
          <a:blip r:embed="rId5">
            <a:extLst/>
          </a:blip>
          <a:stretch>
            <a:fillRect/>
          </a:stretch>
        </p:blipFill>
        <p:spPr>
          <a:xfrm>
            <a:off x="2667000" y="1485900"/>
            <a:ext cx="1876425" cy="1638300"/>
          </a:xfrm>
          <a:prstGeom prst="rect">
            <a:avLst/>
          </a:prstGeom>
          <a:ln w="3175">
            <a:solidFill>
              <a:srgbClr val="000000"/>
            </a:solidFill>
          </a:ln>
        </p:spPr>
      </p:pic>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idx="4294967295"/>
          </p:nvPr>
        </p:nvSpPr>
        <p:spPr>
          <a:xfrm>
            <a:off x="76199" y="31750"/>
            <a:ext cx="9144002" cy="1104900"/>
          </a:xfrm>
          <a:prstGeom prst="rect">
            <a:avLst/>
          </a:prstGeom>
          <a:extLst>
            <a:ext uri="{C572A759-6A51-4108-AA02-DFA0A04FC94B}">
              <ma14:wrappingTextBoxFlag xmlns:ma14="http://schemas.microsoft.com/office/mac/drawingml/2011/main" val="1"/>
            </a:ext>
          </a:extLst>
        </p:spPr>
        <p:txBody>
          <a:bodyPr>
            <a:normAutofit/>
          </a:bodyPr>
          <a:lstStyle/>
          <a:p>
            <a:pPr algn="l" defTabSz="352043">
              <a:defRPr sz="2156" i="1">
                <a:solidFill>
                  <a:srgbClr val="000090"/>
                </a:solidFill>
              </a:defRPr>
            </a:pPr>
            <a:r>
              <a:t>Drosophila</a:t>
            </a:r>
            <a:r>
              <a:rPr i="0"/>
              <a:t> comparative genomics</a:t>
            </a:r>
            <a:r>
              <a:rPr sz="2772" i="0"/>
              <a:t>:</a:t>
            </a:r>
            <a:br>
              <a:rPr sz="2772" i="0"/>
            </a:br>
            <a:r>
              <a:rPr sz="1848" i="0"/>
              <a:t>to understand the organization, evolution and </a:t>
            </a:r>
            <a:br>
              <a:rPr sz="1848" i="0"/>
            </a:br>
            <a:r>
              <a:rPr sz="1848" i="0"/>
              <a:t>gene function on the F element (dot chromosome) </a:t>
            </a:r>
          </a:p>
        </p:txBody>
      </p:sp>
      <p:pic>
        <p:nvPicPr>
          <p:cNvPr id="104" name="tree_struct.png" descr="tree_struct.png"/>
          <p:cNvPicPr>
            <a:picLocks noChangeAspect="1"/>
          </p:cNvPicPr>
          <p:nvPr/>
        </p:nvPicPr>
        <p:blipFill>
          <a:blip r:embed="rId3">
            <a:extLst/>
          </a:blip>
          <a:srcRect r="6802"/>
          <a:stretch>
            <a:fillRect/>
          </a:stretch>
        </p:blipFill>
        <p:spPr>
          <a:xfrm>
            <a:off x="355599" y="1212850"/>
            <a:ext cx="2870202" cy="5133975"/>
          </a:xfrm>
          <a:prstGeom prst="rect">
            <a:avLst/>
          </a:prstGeom>
          <a:ln w="12700">
            <a:miter lim="400000"/>
          </a:ln>
        </p:spPr>
      </p:pic>
      <p:sp>
        <p:nvSpPr>
          <p:cNvPr id="105" name="Shape 105"/>
          <p:cNvSpPr/>
          <p:nvPr/>
        </p:nvSpPr>
        <p:spPr>
          <a:xfrm>
            <a:off x="3211512" y="1308100"/>
            <a:ext cx="2036763" cy="332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melanogaster</a:t>
            </a:r>
          </a:p>
        </p:txBody>
      </p:sp>
      <p:sp>
        <p:nvSpPr>
          <p:cNvPr id="106" name="Shape 106"/>
          <p:cNvSpPr/>
          <p:nvPr/>
        </p:nvSpPr>
        <p:spPr>
          <a:xfrm>
            <a:off x="3238500" y="1549400"/>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simulans</a:t>
            </a:r>
          </a:p>
        </p:txBody>
      </p:sp>
      <p:sp>
        <p:nvSpPr>
          <p:cNvPr id="107" name="Shape 107"/>
          <p:cNvSpPr/>
          <p:nvPr/>
        </p:nvSpPr>
        <p:spPr>
          <a:xfrm>
            <a:off x="3238500" y="1765300"/>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sechellia</a:t>
            </a:r>
          </a:p>
        </p:txBody>
      </p:sp>
      <p:sp>
        <p:nvSpPr>
          <p:cNvPr id="108" name="Shape 108"/>
          <p:cNvSpPr/>
          <p:nvPr/>
        </p:nvSpPr>
        <p:spPr>
          <a:xfrm>
            <a:off x="3238500" y="1979612"/>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yakuba</a:t>
            </a:r>
          </a:p>
        </p:txBody>
      </p:sp>
      <p:sp>
        <p:nvSpPr>
          <p:cNvPr id="109" name="Shape 109"/>
          <p:cNvSpPr/>
          <p:nvPr/>
        </p:nvSpPr>
        <p:spPr>
          <a:xfrm>
            <a:off x="3238500" y="2411412"/>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3366FF"/>
                </a:solidFill>
                <a:latin typeface="Calisto MT (body)"/>
                <a:ea typeface="Calisto MT (body)"/>
                <a:cs typeface="Calisto MT (body)"/>
                <a:sym typeface="Calisto MT (body)"/>
              </a:defRPr>
            </a:lvl1pPr>
          </a:lstStyle>
          <a:p>
            <a:r>
              <a:t>D. ficusphila</a:t>
            </a:r>
          </a:p>
        </p:txBody>
      </p:sp>
      <p:sp>
        <p:nvSpPr>
          <p:cNvPr id="110" name="Shape 110"/>
          <p:cNvSpPr/>
          <p:nvPr/>
        </p:nvSpPr>
        <p:spPr>
          <a:xfrm>
            <a:off x="3238500" y="2646362"/>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3366FF"/>
                </a:solidFill>
                <a:latin typeface="Calisto MT (body)"/>
                <a:ea typeface="Calisto MT (body)"/>
                <a:cs typeface="Calisto MT (body)"/>
                <a:sym typeface="Calisto MT (body)"/>
              </a:defRPr>
            </a:lvl1pPr>
          </a:lstStyle>
          <a:p>
            <a:r>
              <a:t>D. eugracilis</a:t>
            </a:r>
          </a:p>
        </p:txBody>
      </p:sp>
      <p:sp>
        <p:nvSpPr>
          <p:cNvPr id="111" name="Shape 111"/>
          <p:cNvSpPr/>
          <p:nvPr/>
        </p:nvSpPr>
        <p:spPr>
          <a:xfrm>
            <a:off x="3238500" y="2882900"/>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3366FF"/>
                </a:solidFill>
                <a:latin typeface="Calisto MT (body)"/>
                <a:ea typeface="Calisto MT (body)"/>
                <a:cs typeface="Calisto MT (body)"/>
                <a:sym typeface="Calisto MT (body)"/>
              </a:defRPr>
            </a:lvl1pPr>
          </a:lstStyle>
          <a:p>
            <a:r>
              <a:t>D. biarmipes</a:t>
            </a:r>
          </a:p>
        </p:txBody>
      </p:sp>
      <p:sp>
        <p:nvSpPr>
          <p:cNvPr id="112" name="Shape 112"/>
          <p:cNvSpPr/>
          <p:nvPr/>
        </p:nvSpPr>
        <p:spPr>
          <a:xfrm>
            <a:off x="3238500" y="3117850"/>
            <a:ext cx="2036763" cy="332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3366FF"/>
                </a:solidFill>
                <a:latin typeface="Calisto MT (body)"/>
                <a:ea typeface="Calisto MT (body)"/>
                <a:cs typeface="Calisto MT (body)"/>
                <a:sym typeface="Calisto MT (body)"/>
              </a:defRPr>
            </a:lvl1pPr>
          </a:lstStyle>
          <a:p>
            <a:r>
              <a:t>D. takahashii</a:t>
            </a:r>
          </a:p>
        </p:txBody>
      </p:sp>
      <p:sp>
        <p:nvSpPr>
          <p:cNvPr id="113" name="Shape 113"/>
          <p:cNvSpPr/>
          <p:nvPr/>
        </p:nvSpPr>
        <p:spPr>
          <a:xfrm>
            <a:off x="3238500" y="3354387"/>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3366FF"/>
                </a:solidFill>
                <a:latin typeface="Calisto MT (body)"/>
                <a:ea typeface="Calisto MT (body)"/>
                <a:cs typeface="Calisto MT (body)"/>
                <a:sym typeface="Calisto MT (body)"/>
              </a:defRPr>
            </a:lvl1pPr>
          </a:lstStyle>
          <a:p>
            <a:r>
              <a:t>D. elegans</a:t>
            </a:r>
          </a:p>
        </p:txBody>
      </p:sp>
      <p:sp>
        <p:nvSpPr>
          <p:cNvPr id="114" name="Shape 114"/>
          <p:cNvSpPr/>
          <p:nvPr/>
        </p:nvSpPr>
        <p:spPr>
          <a:xfrm>
            <a:off x="3238500" y="3590925"/>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3366FF"/>
                </a:solidFill>
                <a:latin typeface="Calisto MT (body)"/>
                <a:ea typeface="Calisto MT (body)"/>
                <a:cs typeface="Calisto MT (body)"/>
                <a:sym typeface="Calisto MT (body)"/>
              </a:defRPr>
            </a:lvl1pPr>
          </a:lstStyle>
          <a:p>
            <a:r>
              <a:t>D. rhopaloa</a:t>
            </a:r>
          </a:p>
        </p:txBody>
      </p:sp>
      <p:sp>
        <p:nvSpPr>
          <p:cNvPr id="115" name="Shape 115"/>
          <p:cNvSpPr/>
          <p:nvPr/>
        </p:nvSpPr>
        <p:spPr>
          <a:xfrm>
            <a:off x="3238500" y="3825875"/>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3366FF"/>
                </a:solidFill>
                <a:latin typeface="Calisto MT (body)"/>
                <a:ea typeface="Calisto MT (body)"/>
                <a:cs typeface="Calisto MT (body)"/>
                <a:sym typeface="Calisto MT (body)"/>
              </a:defRPr>
            </a:lvl1pPr>
          </a:lstStyle>
          <a:p>
            <a:r>
              <a:t>D. kikkawai</a:t>
            </a:r>
          </a:p>
        </p:txBody>
      </p:sp>
      <p:sp>
        <p:nvSpPr>
          <p:cNvPr id="116" name="Shape 116"/>
          <p:cNvSpPr/>
          <p:nvPr/>
        </p:nvSpPr>
        <p:spPr>
          <a:xfrm>
            <a:off x="3238500" y="4308475"/>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ananassae</a:t>
            </a:r>
          </a:p>
        </p:txBody>
      </p:sp>
      <p:sp>
        <p:nvSpPr>
          <p:cNvPr id="117" name="Shape 117"/>
          <p:cNvSpPr/>
          <p:nvPr/>
        </p:nvSpPr>
        <p:spPr>
          <a:xfrm>
            <a:off x="3238500" y="4062412"/>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b="1" i="1">
                <a:solidFill>
                  <a:srgbClr val="3366FF"/>
                </a:solidFill>
                <a:latin typeface="Calisto MT (body)"/>
                <a:ea typeface="Calisto MT (body)"/>
                <a:cs typeface="Calisto MT (body)"/>
                <a:sym typeface="Calisto MT (body)"/>
              </a:defRPr>
            </a:lvl1pPr>
          </a:lstStyle>
          <a:p>
            <a:r>
              <a:t>D. bipectinata</a:t>
            </a:r>
          </a:p>
        </p:txBody>
      </p:sp>
      <p:sp>
        <p:nvSpPr>
          <p:cNvPr id="118" name="Shape 118"/>
          <p:cNvSpPr/>
          <p:nvPr/>
        </p:nvSpPr>
        <p:spPr>
          <a:xfrm>
            <a:off x="3238500" y="4557712"/>
            <a:ext cx="22145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pseudoobscura</a:t>
            </a:r>
          </a:p>
        </p:txBody>
      </p:sp>
      <p:sp>
        <p:nvSpPr>
          <p:cNvPr id="119" name="Shape 119"/>
          <p:cNvSpPr/>
          <p:nvPr/>
        </p:nvSpPr>
        <p:spPr>
          <a:xfrm>
            <a:off x="3238500" y="4841875"/>
            <a:ext cx="2036763" cy="332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persimilis</a:t>
            </a:r>
          </a:p>
        </p:txBody>
      </p:sp>
      <p:sp>
        <p:nvSpPr>
          <p:cNvPr id="120" name="Shape 120"/>
          <p:cNvSpPr/>
          <p:nvPr/>
        </p:nvSpPr>
        <p:spPr>
          <a:xfrm>
            <a:off x="3238500" y="5118100"/>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willistoni</a:t>
            </a:r>
          </a:p>
        </p:txBody>
      </p:sp>
      <p:sp>
        <p:nvSpPr>
          <p:cNvPr id="121" name="Shape 121"/>
          <p:cNvSpPr/>
          <p:nvPr/>
        </p:nvSpPr>
        <p:spPr>
          <a:xfrm>
            <a:off x="3238500" y="5453062"/>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mojavensis</a:t>
            </a:r>
          </a:p>
        </p:txBody>
      </p:sp>
      <p:sp>
        <p:nvSpPr>
          <p:cNvPr id="122" name="Shape 122"/>
          <p:cNvSpPr/>
          <p:nvPr/>
        </p:nvSpPr>
        <p:spPr>
          <a:xfrm>
            <a:off x="3238500" y="5740400"/>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virilis</a:t>
            </a:r>
          </a:p>
        </p:txBody>
      </p:sp>
      <p:sp>
        <p:nvSpPr>
          <p:cNvPr id="123" name="Shape 123"/>
          <p:cNvSpPr/>
          <p:nvPr/>
        </p:nvSpPr>
        <p:spPr>
          <a:xfrm>
            <a:off x="3238500" y="6008687"/>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grimshawi</a:t>
            </a:r>
          </a:p>
        </p:txBody>
      </p:sp>
      <p:sp>
        <p:nvSpPr>
          <p:cNvPr id="124" name="Shape 124"/>
          <p:cNvSpPr/>
          <p:nvPr/>
        </p:nvSpPr>
        <p:spPr>
          <a:xfrm>
            <a:off x="2803525" y="1427162"/>
            <a:ext cx="412750" cy="192088"/>
          </a:xfrm>
          <a:prstGeom prst="rect">
            <a:avLst/>
          </a:prstGeom>
          <a:solidFill>
            <a:srgbClr val="FF0000"/>
          </a:solidFill>
          <a:ln w="12700">
            <a:solidFill>
              <a:srgbClr val="BFBFBF"/>
            </a:solidFill>
          </a:ln>
        </p:spPr>
        <p:txBody>
          <a:bodyPr lIns="45719" rIns="45719" anchor="ctr"/>
          <a:lstStyle/>
          <a:p>
            <a:pPr algn="ctr">
              <a:defRPr sz="1600">
                <a:solidFill>
                  <a:srgbClr val="FFFFFF"/>
                </a:solidFill>
                <a:latin typeface="Calisto MT (body)"/>
                <a:ea typeface="Calisto MT (body)"/>
                <a:cs typeface="Calisto MT (body)"/>
                <a:sym typeface="Calisto MT (body)"/>
              </a:defRPr>
            </a:pPr>
            <a:endParaRPr/>
          </a:p>
        </p:txBody>
      </p:sp>
      <p:sp>
        <p:nvSpPr>
          <p:cNvPr id="125" name="Shape 125"/>
          <p:cNvSpPr/>
          <p:nvPr/>
        </p:nvSpPr>
        <p:spPr>
          <a:xfrm>
            <a:off x="2803525" y="2276475"/>
            <a:ext cx="412750" cy="192088"/>
          </a:xfrm>
          <a:prstGeom prst="rect">
            <a:avLst/>
          </a:prstGeom>
          <a:solidFill>
            <a:srgbClr val="FF6600"/>
          </a:solidFill>
          <a:ln w="12700">
            <a:solidFill>
              <a:srgbClr val="FFFFFF"/>
            </a:solidFill>
          </a:ln>
        </p:spPr>
        <p:txBody>
          <a:bodyPr lIns="45719" rIns="45719" anchor="ctr"/>
          <a:lstStyle/>
          <a:p>
            <a:pPr algn="ctr">
              <a:defRPr sz="1600">
                <a:solidFill>
                  <a:srgbClr val="3366FF"/>
                </a:solidFill>
                <a:latin typeface="Calisto MT (body)"/>
                <a:ea typeface="Calisto MT (body)"/>
                <a:cs typeface="Calisto MT (body)"/>
                <a:sym typeface="Calisto MT (body)"/>
              </a:defRPr>
            </a:pPr>
            <a:endParaRPr/>
          </a:p>
        </p:txBody>
      </p:sp>
      <p:sp>
        <p:nvSpPr>
          <p:cNvPr id="126" name="Shape 126"/>
          <p:cNvSpPr/>
          <p:nvPr/>
        </p:nvSpPr>
        <p:spPr>
          <a:xfrm>
            <a:off x="2803525" y="2933700"/>
            <a:ext cx="412750" cy="192088"/>
          </a:xfrm>
          <a:prstGeom prst="rect">
            <a:avLst/>
          </a:prstGeom>
          <a:solidFill>
            <a:srgbClr val="008000"/>
          </a:solidFill>
          <a:ln w="12700">
            <a:solidFill>
              <a:srgbClr val="FFFFFF"/>
            </a:solidFill>
          </a:ln>
        </p:spPr>
        <p:txBody>
          <a:bodyPr lIns="45719" rIns="45719" anchor="ctr"/>
          <a:lstStyle/>
          <a:p>
            <a:pPr algn="ctr">
              <a:defRPr sz="1600">
                <a:solidFill>
                  <a:srgbClr val="3366FF"/>
                </a:solidFill>
                <a:latin typeface="Calisto MT (body)"/>
                <a:ea typeface="Calisto MT (body)"/>
                <a:cs typeface="Calisto MT (body)"/>
                <a:sym typeface="Calisto MT (body)"/>
              </a:defRPr>
            </a:pPr>
            <a:endParaRPr/>
          </a:p>
        </p:txBody>
      </p:sp>
      <p:sp>
        <p:nvSpPr>
          <p:cNvPr id="127" name="Shape 127"/>
          <p:cNvSpPr/>
          <p:nvPr/>
        </p:nvSpPr>
        <p:spPr>
          <a:xfrm>
            <a:off x="2803525" y="3424237"/>
            <a:ext cx="412750" cy="192088"/>
          </a:xfrm>
          <a:prstGeom prst="rect">
            <a:avLst/>
          </a:prstGeom>
          <a:solidFill>
            <a:srgbClr val="008000"/>
          </a:solidFill>
          <a:ln w="12700">
            <a:solidFill>
              <a:srgbClr val="FFFFFF"/>
            </a:solidFill>
          </a:ln>
        </p:spPr>
        <p:txBody>
          <a:bodyPr lIns="45719" rIns="45719" anchor="ctr"/>
          <a:lstStyle/>
          <a:p>
            <a:pPr algn="ctr">
              <a:defRPr sz="1600">
                <a:solidFill>
                  <a:srgbClr val="3366FF"/>
                </a:solidFill>
                <a:latin typeface="Calisto MT (body)"/>
                <a:ea typeface="Calisto MT (body)"/>
                <a:cs typeface="Calisto MT (body)"/>
                <a:sym typeface="Calisto MT (body)"/>
              </a:defRPr>
            </a:pPr>
            <a:endParaRPr/>
          </a:p>
        </p:txBody>
      </p:sp>
      <p:sp>
        <p:nvSpPr>
          <p:cNvPr id="128" name="Shape 128"/>
          <p:cNvSpPr/>
          <p:nvPr/>
        </p:nvSpPr>
        <p:spPr>
          <a:xfrm>
            <a:off x="5381625" y="1960562"/>
            <a:ext cx="3516313" cy="4117976"/>
          </a:xfrm>
          <a:prstGeom prst="rect">
            <a:avLst/>
          </a:prstGeom>
          <a:solidFill>
            <a:srgbClr val="FFFFFF"/>
          </a:solidFill>
          <a:ln w="38100">
            <a:solidFill>
              <a:srgbClr val="FFFFFF"/>
            </a:solidFill>
          </a:ln>
        </p:spPr>
        <p:txBody>
          <a:bodyPr lIns="45719" rIns="45719" anchor="ctr"/>
          <a:lstStyle/>
          <a:p>
            <a:pPr algn="ctr">
              <a:defRPr sz="1800">
                <a:solidFill>
                  <a:srgbClr val="FFFFFF"/>
                </a:solidFill>
                <a:latin typeface="Calisto MT (body)"/>
                <a:ea typeface="Calisto MT (body)"/>
                <a:cs typeface="Calisto MT (body)"/>
                <a:sym typeface="Calisto MT (body)"/>
              </a:defRPr>
            </a:pPr>
            <a:endParaRPr/>
          </a:p>
        </p:txBody>
      </p:sp>
      <p:sp>
        <p:nvSpPr>
          <p:cNvPr id="129" name="Shape 129"/>
          <p:cNvSpPr/>
          <p:nvPr/>
        </p:nvSpPr>
        <p:spPr>
          <a:xfrm>
            <a:off x="5483225" y="1879600"/>
            <a:ext cx="581025" cy="269875"/>
          </a:xfrm>
          <a:prstGeom prst="rect">
            <a:avLst/>
          </a:prstGeom>
          <a:solidFill>
            <a:srgbClr val="FF0000"/>
          </a:solidFill>
          <a:ln w="12700">
            <a:solidFill>
              <a:srgbClr val="BFBFBF"/>
            </a:solidFill>
          </a:ln>
          <a:effectLst>
            <a:outerShdw blurRad="38100" dist="23000" dir="5400000" rotWithShape="0">
              <a:srgbClr val="808080">
                <a:alpha val="34999"/>
              </a:srgbClr>
            </a:outerShdw>
          </a:effectLst>
        </p:spPr>
        <p:txBody>
          <a:bodyPr lIns="45719" rIns="45719" anchor="ctr"/>
          <a:lstStyle/>
          <a:p>
            <a:pPr algn="ctr">
              <a:defRPr sz="1600">
                <a:solidFill>
                  <a:srgbClr val="FFFFFF"/>
                </a:solidFill>
                <a:latin typeface="Calisto MT (body)"/>
                <a:ea typeface="Calisto MT (body)"/>
                <a:cs typeface="Calisto MT (body)"/>
                <a:sym typeface="Calisto MT (body)"/>
              </a:defRPr>
            </a:pPr>
            <a:endParaRPr/>
          </a:p>
        </p:txBody>
      </p:sp>
      <p:sp>
        <p:nvSpPr>
          <p:cNvPr id="130" name="Shape 130"/>
          <p:cNvSpPr/>
          <p:nvPr/>
        </p:nvSpPr>
        <p:spPr>
          <a:xfrm>
            <a:off x="6072187" y="1787525"/>
            <a:ext cx="1447801" cy="396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Calisto MT (body)"/>
                <a:ea typeface="Calisto MT (body)"/>
                <a:cs typeface="Calisto MT (body)"/>
                <a:sym typeface="Calisto MT (body)"/>
              </a:defRPr>
            </a:lvl1pPr>
          </a:lstStyle>
          <a:p>
            <a:r>
              <a:t>Reference</a:t>
            </a:r>
          </a:p>
        </p:txBody>
      </p:sp>
      <p:sp>
        <p:nvSpPr>
          <p:cNvPr id="131" name="Shape 131"/>
          <p:cNvSpPr/>
          <p:nvPr/>
        </p:nvSpPr>
        <p:spPr>
          <a:xfrm>
            <a:off x="2803525" y="5805487"/>
            <a:ext cx="412750" cy="192088"/>
          </a:xfrm>
          <a:prstGeom prst="rect">
            <a:avLst/>
          </a:prstGeom>
          <a:solidFill>
            <a:srgbClr val="660066"/>
          </a:solidFill>
          <a:ln w="12700">
            <a:solidFill>
              <a:srgbClr val="FFFFFF"/>
            </a:solidFill>
          </a:ln>
        </p:spPr>
        <p:txBody>
          <a:bodyPr lIns="45719" rIns="45719" anchor="ctr"/>
          <a:lstStyle/>
          <a:p>
            <a:pPr algn="ctr">
              <a:defRPr sz="1600">
                <a:solidFill>
                  <a:srgbClr val="FFFFFF"/>
                </a:solidFill>
                <a:latin typeface="Calisto MT (body)"/>
                <a:ea typeface="Calisto MT (body)"/>
                <a:cs typeface="Calisto MT (body)"/>
                <a:sym typeface="Calisto MT (body)"/>
              </a:defRPr>
            </a:pPr>
            <a:endParaRPr/>
          </a:p>
        </p:txBody>
      </p:sp>
      <p:sp>
        <p:nvSpPr>
          <p:cNvPr id="132" name="Shape 132"/>
          <p:cNvSpPr/>
          <p:nvPr/>
        </p:nvSpPr>
        <p:spPr>
          <a:xfrm>
            <a:off x="5483225" y="2457450"/>
            <a:ext cx="581025" cy="271463"/>
          </a:xfrm>
          <a:prstGeom prst="rect">
            <a:avLst/>
          </a:prstGeom>
          <a:solidFill>
            <a:srgbClr val="660066"/>
          </a:solidFill>
          <a:ln w="12700">
            <a:solidFill>
              <a:srgbClr val="FFFFFF"/>
            </a:solidFill>
          </a:ln>
          <a:effectLst>
            <a:outerShdw blurRad="38100" dist="23000" dir="5400000" rotWithShape="0">
              <a:srgbClr val="808080">
                <a:alpha val="34999"/>
              </a:srgbClr>
            </a:outerShdw>
          </a:effectLst>
        </p:spPr>
        <p:txBody>
          <a:bodyPr lIns="45719" rIns="45719" anchor="ctr"/>
          <a:lstStyle/>
          <a:p>
            <a:pPr algn="ctr">
              <a:defRPr sz="1600">
                <a:solidFill>
                  <a:srgbClr val="FFFFFF"/>
                </a:solidFill>
                <a:latin typeface="Calisto MT (body)"/>
                <a:ea typeface="Calisto MT (body)"/>
                <a:cs typeface="Calisto MT (body)"/>
                <a:sym typeface="Calisto MT (body)"/>
              </a:defRPr>
            </a:pPr>
            <a:endParaRPr/>
          </a:p>
        </p:txBody>
      </p:sp>
      <p:sp>
        <p:nvSpPr>
          <p:cNvPr id="133" name="Shape 133"/>
          <p:cNvSpPr/>
          <p:nvPr/>
        </p:nvSpPr>
        <p:spPr>
          <a:xfrm>
            <a:off x="6072187" y="2365375"/>
            <a:ext cx="2803526" cy="396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Calisto MT (body)"/>
                <a:ea typeface="Calisto MT (body)"/>
                <a:cs typeface="Calisto MT (body)"/>
                <a:sym typeface="Calisto MT (body)"/>
              </a:defRPr>
            </a:lvl1pPr>
          </a:lstStyle>
          <a:p>
            <a:r>
              <a:t>Prior publication</a:t>
            </a:r>
          </a:p>
        </p:txBody>
      </p:sp>
      <p:sp>
        <p:nvSpPr>
          <p:cNvPr id="134" name="Shape 134"/>
          <p:cNvSpPr/>
          <p:nvPr/>
        </p:nvSpPr>
        <p:spPr>
          <a:xfrm>
            <a:off x="5483225" y="3859212"/>
            <a:ext cx="581025" cy="271463"/>
          </a:xfrm>
          <a:prstGeom prst="rect">
            <a:avLst/>
          </a:prstGeom>
          <a:solidFill>
            <a:srgbClr val="008000"/>
          </a:solidFill>
          <a:ln w="12700">
            <a:solidFill>
              <a:srgbClr val="FFFFFF"/>
            </a:solidFill>
          </a:ln>
          <a:effectLst>
            <a:outerShdw blurRad="38100" dist="23000" dir="5400000" rotWithShape="0">
              <a:srgbClr val="808080">
                <a:alpha val="34999"/>
              </a:srgbClr>
            </a:outerShdw>
          </a:effectLst>
        </p:spPr>
        <p:txBody>
          <a:bodyPr lIns="45719" rIns="45719" anchor="ctr"/>
          <a:lstStyle/>
          <a:p>
            <a:pPr algn="ctr">
              <a:defRPr sz="1600">
                <a:solidFill>
                  <a:srgbClr val="FFFFFF"/>
                </a:solidFill>
                <a:latin typeface="Calisto MT (body)"/>
                <a:ea typeface="Calisto MT (body)"/>
                <a:cs typeface="Calisto MT (body)"/>
                <a:sym typeface="Calisto MT (body)"/>
              </a:defRPr>
            </a:pPr>
            <a:endParaRPr/>
          </a:p>
        </p:txBody>
      </p:sp>
      <p:sp>
        <p:nvSpPr>
          <p:cNvPr id="135" name="Shape 135"/>
          <p:cNvSpPr/>
          <p:nvPr/>
        </p:nvSpPr>
        <p:spPr>
          <a:xfrm>
            <a:off x="6072187" y="3767137"/>
            <a:ext cx="2846388"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Calisto MT (body)"/>
                <a:ea typeface="Calisto MT (body)"/>
                <a:cs typeface="Calisto MT (body)"/>
                <a:sym typeface="Calisto MT (body)"/>
              </a:defRPr>
            </a:lvl1pPr>
          </a:lstStyle>
          <a:p>
            <a:r>
              <a:t>Ongoing annotation</a:t>
            </a:r>
          </a:p>
        </p:txBody>
      </p:sp>
      <p:sp>
        <p:nvSpPr>
          <p:cNvPr id="136" name="Shape 136"/>
          <p:cNvSpPr/>
          <p:nvPr/>
        </p:nvSpPr>
        <p:spPr>
          <a:xfrm>
            <a:off x="2803525" y="5541962"/>
            <a:ext cx="412750" cy="192088"/>
          </a:xfrm>
          <a:prstGeom prst="rect">
            <a:avLst/>
          </a:prstGeom>
          <a:solidFill>
            <a:srgbClr val="FF6600"/>
          </a:solidFill>
          <a:ln w="12700">
            <a:solidFill>
              <a:srgbClr val="FFFFFF"/>
            </a:solidFill>
          </a:ln>
        </p:spPr>
        <p:txBody>
          <a:bodyPr lIns="45719" rIns="45719" anchor="ctr"/>
          <a:lstStyle/>
          <a:p>
            <a:pPr algn="ctr">
              <a:defRPr sz="1600">
                <a:solidFill>
                  <a:srgbClr val="FFFFFF"/>
                </a:solidFill>
                <a:latin typeface="Calisto MT (body)"/>
                <a:ea typeface="Calisto MT (body)"/>
                <a:cs typeface="Calisto MT (body)"/>
                <a:sym typeface="Calisto MT (body)"/>
              </a:defRPr>
            </a:pPr>
            <a:endParaRPr/>
          </a:p>
        </p:txBody>
      </p:sp>
      <p:sp>
        <p:nvSpPr>
          <p:cNvPr id="137" name="Shape 137"/>
          <p:cNvSpPr/>
          <p:nvPr/>
        </p:nvSpPr>
        <p:spPr>
          <a:xfrm>
            <a:off x="2803525" y="6102350"/>
            <a:ext cx="412750" cy="192088"/>
          </a:xfrm>
          <a:prstGeom prst="rect">
            <a:avLst/>
          </a:prstGeom>
          <a:solidFill>
            <a:srgbClr val="FF6600"/>
          </a:solidFill>
          <a:ln w="12700">
            <a:solidFill>
              <a:srgbClr val="FFFFFF"/>
            </a:solidFill>
          </a:ln>
        </p:spPr>
        <p:txBody>
          <a:bodyPr lIns="45719" rIns="45719" anchor="ctr"/>
          <a:lstStyle/>
          <a:p>
            <a:pPr algn="ctr">
              <a:defRPr sz="1600">
                <a:solidFill>
                  <a:srgbClr val="FFFFFF"/>
                </a:solidFill>
                <a:latin typeface="Calisto MT (body)"/>
                <a:ea typeface="Calisto MT (body)"/>
                <a:cs typeface="Calisto MT (body)"/>
                <a:sym typeface="Calisto MT (body)"/>
              </a:defRPr>
            </a:pPr>
            <a:endParaRPr/>
          </a:p>
        </p:txBody>
      </p:sp>
      <p:sp>
        <p:nvSpPr>
          <p:cNvPr id="138" name="Shape 138"/>
          <p:cNvSpPr/>
          <p:nvPr/>
        </p:nvSpPr>
        <p:spPr>
          <a:xfrm>
            <a:off x="5483225" y="3074987"/>
            <a:ext cx="581025" cy="271463"/>
          </a:xfrm>
          <a:prstGeom prst="rect">
            <a:avLst/>
          </a:prstGeom>
          <a:solidFill>
            <a:srgbClr val="FF6600"/>
          </a:solidFill>
          <a:ln w="12700">
            <a:solidFill>
              <a:srgbClr val="FFFFFF"/>
            </a:solidFill>
          </a:ln>
          <a:effectLst>
            <a:outerShdw blurRad="38100" dist="23000" dir="5400000" rotWithShape="0">
              <a:srgbClr val="808080">
                <a:alpha val="34999"/>
              </a:srgbClr>
            </a:outerShdw>
          </a:effectLst>
        </p:spPr>
        <p:txBody>
          <a:bodyPr lIns="45719" rIns="45719" anchor="ctr"/>
          <a:lstStyle/>
          <a:p>
            <a:pPr algn="ctr">
              <a:defRPr sz="1600">
                <a:solidFill>
                  <a:srgbClr val="FFFFFF"/>
                </a:solidFill>
                <a:latin typeface="Calisto MT (body)"/>
                <a:ea typeface="Calisto MT (body)"/>
                <a:cs typeface="Calisto MT (body)"/>
                <a:sym typeface="Calisto MT (body)"/>
              </a:defRPr>
            </a:pPr>
            <a:endParaRPr/>
          </a:p>
        </p:txBody>
      </p:sp>
      <p:sp>
        <p:nvSpPr>
          <p:cNvPr id="139" name="Shape 139"/>
          <p:cNvSpPr/>
          <p:nvPr/>
        </p:nvSpPr>
        <p:spPr>
          <a:xfrm>
            <a:off x="6064249" y="2849562"/>
            <a:ext cx="2828927"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Calisto MT (body)"/>
                <a:ea typeface="Calisto MT (body)"/>
                <a:cs typeface="Calisto MT (body)"/>
                <a:sym typeface="Calisto MT (body)"/>
              </a:defRPr>
            </a:lvl1pPr>
          </a:lstStyle>
          <a:p>
            <a:r>
              <a:t>Species in recent G3 publication</a:t>
            </a:r>
          </a:p>
        </p:txBody>
      </p:sp>
      <p:sp>
        <p:nvSpPr>
          <p:cNvPr id="140" name="Shape 140"/>
          <p:cNvSpPr/>
          <p:nvPr/>
        </p:nvSpPr>
        <p:spPr>
          <a:xfrm>
            <a:off x="5453062" y="5006975"/>
            <a:ext cx="3422651" cy="701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b="1">
                <a:solidFill>
                  <a:srgbClr val="3366FF"/>
                </a:solidFill>
                <a:latin typeface="Calisto MT (body)"/>
                <a:ea typeface="Calisto MT (body)"/>
                <a:cs typeface="Calisto MT (body)"/>
                <a:sym typeface="Calisto MT (body)"/>
              </a:defRPr>
            </a:lvl1pPr>
          </a:lstStyle>
          <a:p>
            <a:r>
              <a:t>New species sequenced by modENCODE</a:t>
            </a:r>
          </a:p>
        </p:txBody>
      </p:sp>
      <p:sp>
        <p:nvSpPr>
          <p:cNvPr id="141" name="Shape 141"/>
          <p:cNvSpPr/>
          <p:nvPr/>
        </p:nvSpPr>
        <p:spPr>
          <a:xfrm>
            <a:off x="279400" y="6446837"/>
            <a:ext cx="802640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Calisto MT (body)"/>
                <a:ea typeface="Calisto MT (body)"/>
                <a:cs typeface="Calisto MT (body)"/>
                <a:sym typeface="Calisto MT (body)"/>
              </a:defRPr>
            </a:lvl1pPr>
          </a:lstStyle>
          <a:p>
            <a:r>
              <a:t>Phylogenetic tree produced by Thom Kaufman as part of the modENCODE project  	</a:t>
            </a:r>
          </a:p>
        </p:txBody>
      </p:sp>
      <p:sp>
        <p:nvSpPr>
          <p:cNvPr id="142" name="Shape 142"/>
          <p:cNvSpPr/>
          <p:nvPr/>
        </p:nvSpPr>
        <p:spPr>
          <a:xfrm>
            <a:off x="5483225" y="4546600"/>
            <a:ext cx="581025" cy="271463"/>
          </a:xfrm>
          <a:prstGeom prst="rect">
            <a:avLst/>
          </a:prstGeom>
          <a:solidFill>
            <a:srgbClr val="984807"/>
          </a:solidFill>
          <a:ln w="12700">
            <a:solidFill>
              <a:srgbClr val="FFFFFF"/>
            </a:solidFill>
          </a:ln>
          <a:effectLst>
            <a:outerShdw blurRad="38100" dist="23000" dir="5400000" rotWithShape="0">
              <a:srgbClr val="808080">
                <a:alpha val="34999"/>
              </a:srgbClr>
            </a:outerShdw>
          </a:effectLst>
        </p:spPr>
        <p:txBody>
          <a:bodyPr lIns="45719" rIns="45719" anchor="ctr"/>
          <a:lstStyle/>
          <a:p>
            <a:pPr algn="ctr">
              <a:defRPr sz="1600">
                <a:solidFill>
                  <a:srgbClr val="984807"/>
                </a:solidFill>
                <a:latin typeface="Calisto MT (body)"/>
                <a:ea typeface="Calisto MT (body)"/>
                <a:cs typeface="Calisto MT (body)"/>
                <a:sym typeface="Calisto MT (body)"/>
              </a:defRPr>
            </a:pPr>
            <a:endParaRPr/>
          </a:p>
        </p:txBody>
      </p:sp>
      <p:sp>
        <p:nvSpPr>
          <p:cNvPr id="143" name="Shape 143"/>
          <p:cNvSpPr/>
          <p:nvPr/>
        </p:nvSpPr>
        <p:spPr>
          <a:xfrm>
            <a:off x="6072187" y="4459287"/>
            <a:ext cx="2846388"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Calisto MT (body)"/>
                <a:ea typeface="Calisto MT (body)"/>
                <a:cs typeface="Calisto MT (body)"/>
                <a:sym typeface="Calisto MT (body)"/>
              </a:defRPr>
            </a:lvl1pPr>
          </a:lstStyle>
          <a:p>
            <a:r>
              <a:t>Manuscript in progress</a:t>
            </a:r>
          </a:p>
        </p:txBody>
      </p:sp>
      <p:sp>
        <p:nvSpPr>
          <p:cNvPr id="144" name="Shape 144"/>
          <p:cNvSpPr/>
          <p:nvPr/>
        </p:nvSpPr>
        <p:spPr>
          <a:xfrm>
            <a:off x="2806700" y="4387850"/>
            <a:ext cx="412750" cy="192088"/>
          </a:xfrm>
          <a:prstGeom prst="rect">
            <a:avLst/>
          </a:prstGeom>
          <a:solidFill>
            <a:srgbClr val="984807"/>
          </a:solidFill>
          <a:ln w="12700">
            <a:solidFill>
              <a:srgbClr val="FFFFFF"/>
            </a:solidFill>
          </a:ln>
        </p:spPr>
        <p:txBody>
          <a:bodyPr lIns="45719" rIns="45719" anchor="ctr"/>
          <a:lstStyle/>
          <a:p>
            <a:pPr algn="ctr">
              <a:defRPr sz="1600">
                <a:solidFill>
                  <a:srgbClr val="3366FF"/>
                </a:solidFill>
                <a:latin typeface="Calisto MT (body)"/>
                <a:ea typeface="Calisto MT (body)"/>
                <a:cs typeface="Calisto MT (body)"/>
                <a:sym typeface="Calisto MT (body)"/>
              </a:defRPr>
            </a:pPr>
            <a:endParaRPr/>
          </a:p>
        </p:txBody>
      </p:sp>
      <p:sp>
        <p:nvSpPr>
          <p:cNvPr id="145" name="Shape 145"/>
          <p:cNvSpPr/>
          <p:nvPr/>
        </p:nvSpPr>
        <p:spPr>
          <a:xfrm>
            <a:off x="3222625" y="2195512"/>
            <a:ext cx="2036763"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i="1">
                <a:latin typeface="Calisto MT (body)"/>
                <a:ea typeface="Calisto MT (body)"/>
                <a:cs typeface="Calisto MT (body)"/>
                <a:sym typeface="Calisto MT (body)"/>
              </a:defRPr>
            </a:lvl1pPr>
          </a:lstStyle>
          <a:p>
            <a:r>
              <a:t>D. erecta</a:t>
            </a:r>
          </a:p>
        </p:txBody>
      </p:sp>
      <p:sp>
        <p:nvSpPr>
          <p:cNvPr id="146" name="Shape 146"/>
          <p:cNvSpPr/>
          <p:nvPr/>
        </p:nvSpPr>
        <p:spPr>
          <a:xfrm>
            <a:off x="2828925" y="2520950"/>
            <a:ext cx="412750" cy="192088"/>
          </a:xfrm>
          <a:prstGeom prst="rect">
            <a:avLst/>
          </a:prstGeom>
          <a:solidFill>
            <a:srgbClr val="008000"/>
          </a:solidFill>
          <a:ln w="12700">
            <a:solidFill>
              <a:srgbClr val="FFFFFF"/>
            </a:solidFill>
          </a:ln>
        </p:spPr>
        <p:txBody>
          <a:bodyPr lIns="45719" rIns="45719" anchor="ctr"/>
          <a:lstStyle/>
          <a:p>
            <a:pPr algn="ctr">
              <a:defRPr sz="1600">
                <a:solidFill>
                  <a:srgbClr val="3366FF"/>
                </a:solidFill>
                <a:latin typeface="Calisto MT (body)"/>
                <a:ea typeface="Calisto MT (body)"/>
                <a:cs typeface="Calisto MT (body)"/>
                <a:sym typeface="Calisto MT (body)"/>
              </a:defRPr>
            </a:pPr>
            <a:endParaRPr/>
          </a:p>
        </p:txBody>
      </p:sp>
      <p:pic>
        <p:nvPicPr>
          <p:cNvPr id="147" name="image.png"/>
          <p:cNvPicPr>
            <a:picLocks noChangeAspect="1"/>
          </p:cNvPicPr>
          <p:nvPr/>
        </p:nvPicPr>
        <p:blipFill>
          <a:blip r:embed="rId4">
            <a:extLst/>
          </a:blip>
          <a:srcRect t="1829" r="1632" b="1828"/>
          <a:stretch>
            <a:fillRect/>
          </a:stretch>
        </p:blipFill>
        <p:spPr>
          <a:xfrm rot="10800000">
            <a:off x="7242175" y="149224"/>
            <a:ext cx="1852792" cy="1546227"/>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sldNum" sz="quarter" idx="4294967295"/>
          </p:nvPr>
        </p:nvSpPr>
        <p:spPr>
          <a:xfrm>
            <a:off x="8493759" y="6378892"/>
            <a:ext cx="193041" cy="320041"/>
          </a:xfrm>
          <a:prstGeom prst="rect">
            <a:avLst/>
          </a:prstGeom>
          <a:extLst>
            <a:ext uri="{C572A759-6A51-4108-AA02-DFA0A04FC94B}">
              <ma14:wrappingTextBoxFlag xmlns:ma14="http://schemas.microsoft.com/office/mac/drawingml/2011/main" val="1"/>
            </a:ext>
          </a:extLst>
        </p:spPr>
        <p:txBody>
          <a:bodyPr/>
          <a:lstStyle>
            <a:lvl1pPr>
              <a:defRPr sz="1400">
                <a:solidFill>
                  <a:srgbClr val="000000"/>
                </a:solidFill>
                <a:latin typeface="Times"/>
                <a:ea typeface="Times"/>
                <a:cs typeface="Times"/>
                <a:sym typeface="Times"/>
              </a:defRPr>
            </a:lvl1pPr>
          </a:lstStyle>
          <a:p>
            <a:fld id="{86CB4B4D-7CA3-9044-876B-883B54F8677D}" type="slidenum">
              <a:t>7</a:t>
            </a:fld>
            <a:endParaRPr/>
          </a:p>
        </p:txBody>
      </p:sp>
      <p:sp>
        <p:nvSpPr>
          <p:cNvPr id="152" name="Shape 152"/>
          <p:cNvSpPr/>
          <p:nvPr/>
        </p:nvSpPr>
        <p:spPr>
          <a:xfrm>
            <a:off x="-1" y="277596"/>
            <a:ext cx="9144002" cy="892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800">
                <a:solidFill>
                  <a:srgbClr val="000090"/>
                </a:solidFill>
                <a:latin typeface="Arial"/>
                <a:ea typeface="Arial"/>
                <a:cs typeface="Arial"/>
                <a:sym typeface="Arial"/>
              </a:defRPr>
            </a:pPr>
            <a:r>
              <a:t>Strategy: divide and conquer!              </a:t>
            </a:r>
          </a:p>
          <a:p>
            <a:pPr algn="ctr">
              <a:defRPr sz="2800">
                <a:solidFill>
                  <a:srgbClr val="000090"/>
                </a:solidFill>
                <a:latin typeface="Arial"/>
                <a:ea typeface="Arial"/>
                <a:cs typeface="Arial"/>
                <a:sym typeface="Arial"/>
              </a:defRPr>
            </a:pPr>
            <a:r>
              <a:t>The </a:t>
            </a:r>
            <a:r>
              <a:rPr i="1"/>
              <a:t>D. mojavensis </a:t>
            </a:r>
            <a:r>
              <a:t>dot chromosome</a:t>
            </a:r>
          </a:p>
        </p:txBody>
      </p:sp>
      <p:sp>
        <p:nvSpPr>
          <p:cNvPr id="153" name="Shape 153"/>
          <p:cNvSpPr/>
          <p:nvPr/>
        </p:nvSpPr>
        <p:spPr>
          <a:xfrm>
            <a:off x="1755775" y="1320800"/>
            <a:ext cx="6816725" cy="16617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90000"/>
              </a:lnSpc>
              <a:spcBef>
                <a:spcPts val="400"/>
              </a:spcBef>
              <a:buSzPct val="100000"/>
              <a:buChar char="•"/>
              <a:defRPr sz="2000">
                <a:latin typeface="Arial"/>
                <a:ea typeface="Arial"/>
                <a:cs typeface="Arial"/>
                <a:sym typeface="Arial"/>
              </a:defRPr>
            </a:pPr>
            <a:r>
              <a:t>Students finished 68 projects </a:t>
            </a:r>
          </a:p>
          <a:p>
            <a:pPr marL="342900" indent="-342900">
              <a:lnSpc>
                <a:spcPct val="90000"/>
              </a:lnSpc>
              <a:spcBef>
                <a:spcPts val="400"/>
              </a:spcBef>
              <a:buSzPct val="100000"/>
              <a:buChar char="•"/>
              <a:defRPr sz="2000">
                <a:latin typeface="Arial"/>
                <a:ea typeface="Arial"/>
                <a:cs typeface="Arial"/>
                <a:sym typeface="Arial"/>
              </a:defRPr>
            </a:pPr>
            <a:r>
              <a:t>covered 1.7 Mb closing 26/28 gaps </a:t>
            </a:r>
          </a:p>
          <a:p>
            <a:pPr marL="342900" indent="-342900">
              <a:lnSpc>
                <a:spcPct val="90000"/>
              </a:lnSpc>
              <a:spcBef>
                <a:spcPts val="400"/>
              </a:spcBef>
              <a:buSzPct val="100000"/>
              <a:buChar char="•"/>
              <a:defRPr sz="2000">
                <a:latin typeface="Arial"/>
                <a:ea typeface="Arial"/>
                <a:cs typeface="Arial"/>
                <a:sym typeface="Arial"/>
              </a:defRPr>
            </a:pPr>
            <a:r>
              <a:t>added ~15,000 bp and improved ~5000 bp.</a:t>
            </a:r>
          </a:p>
          <a:p>
            <a:pPr marL="342900" indent="-342900">
              <a:lnSpc>
                <a:spcPct val="90000"/>
              </a:lnSpc>
              <a:spcBef>
                <a:spcPts val="400"/>
              </a:spcBef>
              <a:buSzPct val="100000"/>
              <a:buChar char="•"/>
              <a:defRPr sz="2000">
                <a:latin typeface="Arial"/>
                <a:ea typeface="Arial"/>
                <a:cs typeface="Arial"/>
                <a:sym typeface="Arial"/>
              </a:defRPr>
            </a:pPr>
            <a:endParaRPr/>
          </a:p>
        </p:txBody>
      </p:sp>
      <p:pic>
        <p:nvPicPr>
          <p:cNvPr id="154" name="dmoj_dot_fosmids.png" descr="dmoj_dot_fosmids"/>
          <p:cNvPicPr>
            <a:picLocks noChangeAspect="1"/>
          </p:cNvPicPr>
          <p:nvPr/>
        </p:nvPicPr>
        <p:blipFill>
          <a:blip r:embed="rId2">
            <a:extLst/>
          </a:blip>
          <a:srcRect l="11499"/>
          <a:stretch>
            <a:fillRect/>
          </a:stretch>
        </p:blipFill>
        <p:spPr>
          <a:xfrm>
            <a:off x="228600" y="2819400"/>
            <a:ext cx="8588375" cy="1371600"/>
          </a:xfrm>
          <a:prstGeom prst="rect">
            <a:avLst/>
          </a:prstGeom>
          <a:ln w="12700">
            <a:miter lim="400000"/>
          </a:ln>
        </p:spPr>
      </p:pic>
      <p:sp>
        <p:nvSpPr>
          <p:cNvPr id="155" name="Shape 155"/>
          <p:cNvSpPr/>
          <p:nvPr/>
        </p:nvSpPr>
        <p:spPr>
          <a:xfrm>
            <a:off x="381000" y="4343400"/>
            <a:ext cx="461963" cy="76200"/>
          </a:xfrm>
          <a:prstGeom prst="rect">
            <a:avLst/>
          </a:prstGeom>
          <a:solidFill>
            <a:srgbClr val="0000FF"/>
          </a:solidFill>
          <a:ln>
            <a:solidFill>
              <a:srgbClr val="000000"/>
            </a:solidFill>
          </a:ln>
        </p:spPr>
        <p:txBody>
          <a:bodyPr lIns="45719" rIns="45719" anchor="ctr"/>
          <a:lstStyle/>
          <a:p>
            <a:pPr>
              <a:defRPr sz="1800"/>
            </a:pPr>
            <a:endParaRPr/>
          </a:p>
        </p:txBody>
      </p:sp>
      <p:sp>
        <p:nvSpPr>
          <p:cNvPr id="156" name="Shape 156"/>
          <p:cNvSpPr/>
          <p:nvPr/>
        </p:nvSpPr>
        <p:spPr>
          <a:xfrm>
            <a:off x="1138237" y="4648200"/>
            <a:ext cx="461963" cy="152400"/>
          </a:xfrm>
          <a:prstGeom prst="rect">
            <a:avLst/>
          </a:prstGeom>
          <a:solidFill>
            <a:srgbClr val="FF0000"/>
          </a:solidFill>
          <a:ln>
            <a:solidFill>
              <a:srgbClr val="000000"/>
            </a:solidFill>
          </a:ln>
        </p:spPr>
        <p:txBody>
          <a:bodyPr lIns="45719" rIns="45719" anchor="ctr"/>
          <a:lstStyle/>
          <a:p>
            <a:pPr>
              <a:defRPr sz="1800"/>
            </a:pPr>
            <a:endParaRPr/>
          </a:p>
        </p:txBody>
      </p:sp>
      <p:sp>
        <p:nvSpPr>
          <p:cNvPr id="157" name="Shape 157"/>
          <p:cNvSpPr/>
          <p:nvPr/>
        </p:nvSpPr>
        <p:spPr>
          <a:xfrm>
            <a:off x="381000" y="4648200"/>
            <a:ext cx="461963" cy="152400"/>
          </a:xfrm>
          <a:prstGeom prst="rect">
            <a:avLst/>
          </a:prstGeom>
          <a:solidFill>
            <a:srgbClr val="339966"/>
          </a:solidFill>
          <a:ln>
            <a:solidFill>
              <a:srgbClr val="000000"/>
            </a:solidFill>
          </a:ln>
        </p:spPr>
        <p:txBody>
          <a:bodyPr lIns="45719" rIns="45719" anchor="ctr"/>
          <a:lstStyle/>
          <a:p>
            <a:pPr>
              <a:defRPr sz="1800"/>
            </a:pPr>
            <a:endParaRPr/>
          </a:p>
        </p:txBody>
      </p:sp>
      <p:sp>
        <p:nvSpPr>
          <p:cNvPr id="158" name="Shape 158"/>
          <p:cNvSpPr/>
          <p:nvPr/>
        </p:nvSpPr>
        <p:spPr>
          <a:xfrm>
            <a:off x="838200" y="4191000"/>
            <a:ext cx="77724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900"/>
              </a:spcBef>
              <a:defRPr sz="1600">
                <a:latin typeface="Arial"/>
                <a:ea typeface="Arial"/>
                <a:cs typeface="Arial"/>
                <a:sym typeface="Arial"/>
              </a:defRPr>
            </a:lvl1pPr>
          </a:lstStyle>
          <a:p>
            <a:r>
              <a:t>Fosmid sequence matches consensus sequence</a:t>
            </a:r>
          </a:p>
        </p:txBody>
      </p:sp>
      <p:sp>
        <p:nvSpPr>
          <p:cNvPr id="159" name="Shape 159"/>
          <p:cNvSpPr/>
          <p:nvPr/>
        </p:nvSpPr>
        <p:spPr>
          <a:xfrm>
            <a:off x="1905000" y="4572000"/>
            <a:ext cx="82296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Putative polymorphisms</a:t>
            </a:r>
          </a:p>
        </p:txBody>
      </p:sp>
      <p:sp>
        <p:nvSpPr>
          <p:cNvPr id="160" name="Shape 160"/>
          <p:cNvSpPr/>
          <p:nvPr/>
        </p:nvSpPr>
        <p:spPr>
          <a:xfrm>
            <a:off x="-1" y="5311775"/>
            <a:ext cx="9144002"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000">
                <a:solidFill>
                  <a:srgbClr val="000090"/>
                </a:solidFill>
                <a:latin typeface="Arial"/>
                <a:ea typeface="Arial"/>
                <a:cs typeface="Arial"/>
                <a:sym typeface="Arial"/>
              </a:defRPr>
            </a:pPr>
            <a:r>
              <a:t>Finished sequences </a:t>
            </a:r>
            <a:r>
              <a:rPr>
                <a:solidFill>
                  <a:srgbClr val="000000"/>
                </a:solidFill>
              </a:rPr>
              <a:t>are made publicly available; </a:t>
            </a:r>
          </a:p>
          <a:p>
            <a:pPr algn="ctr">
              <a:defRPr sz="2000">
                <a:solidFill>
                  <a:srgbClr val="000090"/>
                </a:solidFill>
                <a:latin typeface="Arial"/>
                <a:ea typeface="Arial"/>
                <a:cs typeface="Arial"/>
                <a:sym typeface="Arial"/>
              </a:defRPr>
            </a:pPr>
            <a:r>
              <a:t>annotations</a:t>
            </a:r>
            <a:r>
              <a:rPr>
                <a:solidFill>
                  <a:srgbClr val="000000"/>
                </a:solidFill>
              </a:rPr>
              <a:t> are linked to FlyBase.</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Screen Shot 2012-06-12 at 11.png" descr="Screen Shot 2012-06-12 at 11.33.14 AM.png"/>
          <p:cNvPicPr>
            <a:picLocks noChangeAspect="1"/>
          </p:cNvPicPr>
          <p:nvPr/>
        </p:nvPicPr>
        <p:blipFill>
          <a:blip r:embed="rId3">
            <a:extLst/>
          </a:blip>
          <a:stretch>
            <a:fillRect/>
          </a:stretch>
        </p:blipFill>
        <p:spPr>
          <a:xfrm>
            <a:off x="1830387" y="1381125"/>
            <a:ext cx="7167563" cy="5148263"/>
          </a:xfrm>
          <a:prstGeom prst="rect">
            <a:avLst/>
          </a:prstGeom>
          <a:ln w="12700">
            <a:miter lim="400000"/>
          </a:ln>
        </p:spPr>
      </p:pic>
      <p:sp>
        <p:nvSpPr>
          <p:cNvPr id="163" name="Shape 163"/>
          <p:cNvSpPr/>
          <p:nvPr/>
        </p:nvSpPr>
        <p:spPr>
          <a:xfrm>
            <a:off x="-1" y="79375"/>
            <a:ext cx="9144002" cy="1157623"/>
          </a:xfrm>
          <a:prstGeom prst="rect">
            <a:avLst/>
          </a:prstGeom>
          <a:ln w="12700">
            <a:miter lim="400000"/>
          </a:ln>
          <a:extLst>
            <a:ext uri="{C572A759-6A51-4108-AA02-DFA0A04FC94B}">
              <ma14:wrappingTextBoxFlag xmlns:ma14="http://schemas.microsoft.com/office/mac/drawingml/2011/main" val="1"/>
            </a:ext>
          </a:extLst>
        </p:spPr>
        <p:txBody>
          <a:bodyPr lIns="50396" tIns="50396" rIns="50396" bIns="50396">
            <a:spAutoFit/>
          </a:bodyPr>
          <a:lstStyle/>
          <a:p>
            <a:pPr algn="ctr">
              <a:defRPr sz="2400">
                <a:solidFill>
                  <a:srgbClr val="000090"/>
                </a:solidFill>
                <a:latin typeface="Arial"/>
                <a:ea typeface="Arial"/>
                <a:cs typeface="Arial"/>
                <a:sym typeface="Arial"/>
              </a:defRPr>
            </a:pPr>
            <a:r>
              <a:t>Annotation challenge: Create gene models from evidence: sequence similarity, computational predictions, RNA-Seq, etc. </a:t>
            </a:r>
          </a:p>
          <a:p>
            <a:pPr algn="ctr">
              <a:defRPr sz="2400">
                <a:solidFill>
                  <a:srgbClr val="000090"/>
                </a:solidFill>
                <a:latin typeface="Arial"/>
                <a:ea typeface="Arial"/>
                <a:cs typeface="Arial"/>
                <a:sym typeface="Arial"/>
              </a:defRPr>
            </a:pPr>
            <a:r>
              <a:t>(local UCSC Browser)</a:t>
            </a:r>
          </a:p>
        </p:txBody>
      </p:sp>
      <p:sp>
        <p:nvSpPr>
          <p:cNvPr id="164" name="Shape 164"/>
          <p:cNvSpPr/>
          <p:nvPr/>
        </p:nvSpPr>
        <p:spPr>
          <a:xfrm>
            <a:off x="1485900" y="1323975"/>
            <a:ext cx="234951" cy="558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339"/>
                  <a:pt x="10800" y="757"/>
                </a:cubicBezTo>
                <a:lnTo>
                  <a:pt x="10800" y="10043"/>
                </a:lnTo>
                <a:cubicBezTo>
                  <a:pt x="10800" y="10461"/>
                  <a:pt x="5965" y="10800"/>
                  <a:pt x="0" y="10800"/>
                </a:cubicBezTo>
                <a:cubicBezTo>
                  <a:pt x="5965" y="10800"/>
                  <a:pt x="10800" y="11139"/>
                  <a:pt x="10800" y="11557"/>
                </a:cubicBezTo>
                <a:lnTo>
                  <a:pt x="10800" y="20843"/>
                </a:lnTo>
                <a:cubicBezTo>
                  <a:pt x="10800" y="21261"/>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5" name="Shape 165"/>
          <p:cNvSpPr/>
          <p:nvPr/>
        </p:nvSpPr>
        <p:spPr>
          <a:xfrm>
            <a:off x="120650" y="1127125"/>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Improved Sequence</a:t>
            </a:r>
          </a:p>
        </p:txBody>
      </p:sp>
      <p:sp>
        <p:nvSpPr>
          <p:cNvPr id="166" name="Shape 166"/>
          <p:cNvSpPr/>
          <p:nvPr/>
        </p:nvSpPr>
        <p:spPr>
          <a:xfrm>
            <a:off x="1485900" y="1971675"/>
            <a:ext cx="234951" cy="4111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461"/>
                  <a:pt x="10800" y="1029"/>
                </a:cubicBezTo>
                <a:lnTo>
                  <a:pt x="10800" y="9771"/>
                </a:lnTo>
                <a:cubicBezTo>
                  <a:pt x="10800" y="10339"/>
                  <a:pt x="5965" y="10800"/>
                  <a:pt x="0" y="10800"/>
                </a:cubicBezTo>
                <a:cubicBezTo>
                  <a:pt x="5965" y="10800"/>
                  <a:pt x="10800" y="11261"/>
                  <a:pt x="10800" y="11829"/>
                </a:cubicBezTo>
                <a:lnTo>
                  <a:pt x="10800" y="20571"/>
                </a:lnTo>
                <a:cubicBezTo>
                  <a:pt x="10800" y="21139"/>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7" name="Shape 167"/>
          <p:cNvSpPr/>
          <p:nvPr/>
        </p:nvSpPr>
        <p:spPr>
          <a:xfrm>
            <a:off x="120650" y="1809750"/>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Sequence Homology</a:t>
            </a:r>
          </a:p>
        </p:txBody>
      </p:sp>
      <p:sp>
        <p:nvSpPr>
          <p:cNvPr id="168" name="Shape 168"/>
          <p:cNvSpPr/>
          <p:nvPr/>
        </p:nvSpPr>
        <p:spPr>
          <a:xfrm>
            <a:off x="1485900" y="2432050"/>
            <a:ext cx="234951" cy="13303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9" name="Shape 169"/>
          <p:cNvSpPr/>
          <p:nvPr/>
        </p:nvSpPr>
        <p:spPr>
          <a:xfrm>
            <a:off x="120650" y="2820987"/>
            <a:ext cx="136525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Gene Predictions</a:t>
            </a:r>
          </a:p>
        </p:txBody>
      </p:sp>
      <p:sp>
        <p:nvSpPr>
          <p:cNvPr id="170" name="Shape 170"/>
          <p:cNvSpPr/>
          <p:nvPr/>
        </p:nvSpPr>
        <p:spPr>
          <a:xfrm>
            <a:off x="1485900" y="3822700"/>
            <a:ext cx="234951" cy="13287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1" name="Shape 171"/>
          <p:cNvSpPr/>
          <p:nvPr/>
        </p:nvSpPr>
        <p:spPr>
          <a:xfrm>
            <a:off x="120650" y="4090987"/>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RNA-Seq, TopHat, Cufflinks</a:t>
            </a:r>
          </a:p>
        </p:txBody>
      </p:sp>
      <p:sp>
        <p:nvSpPr>
          <p:cNvPr id="172" name="Shape 172"/>
          <p:cNvSpPr/>
          <p:nvPr/>
        </p:nvSpPr>
        <p:spPr>
          <a:xfrm>
            <a:off x="1485900" y="5303837"/>
            <a:ext cx="234951"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54"/>
                  <a:pt x="10800" y="345"/>
                </a:cubicBezTo>
                <a:lnTo>
                  <a:pt x="10800" y="10455"/>
                </a:lnTo>
                <a:cubicBezTo>
                  <a:pt x="10800" y="10646"/>
                  <a:pt x="5965" y="10800"/>
                  <a:pt x="0" y="10800"/>
                </a:cubicBezTo>
                <a:cubicBezTo>
                  <a:pt x="5965" y="10800"/>
                  <a:pt x="10800" y="10954"/>
                  <a:pt x="10800" y="11145"/>
                </a:cubicBezTo>
                <a:lnTo>
                  <a:pt x="10800" y="21255"/>
                </a:lnTo>
                <a:cubicBezTo>
                  <a:pt x="10800" y="21446"/>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3" name="Shape 173"/>
          <p:cNvSpPr/>
          <p:nvPr/>
        </p:nvSpPr>
        <p:spPr>
          <a:xfrm>
            <a:off x="120650" y="5718175"/>
            <a:ext cx="136525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Repeats</a:t>
            </a: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idx="4294967295"/>
          </p:nvPr>
        </p:nvSpPr>
        <p:spPr>
          <a:xfrm>
            <a:off x="-1" y="-7938"/>
            <a:ext cx="9144002" cy="987426"/>
          </a:xfrm>
          <a:prstGeom prst="rect">
            <a:avLst/>
          </a:prstGeom>
          <a:extLst>
            <a:ext uri="{C572A759-6A51-4108-AA02-DFA0A04FC94B}">
              <ma14:wrappingTextBoxFlag xmlns:ma14="http://schemas.microsoft.com/office/mac/drawingml/2011/main" val="1"/>
            </a:ext>
          </a:extLst>
        </p:spPr>
        <p:txBody>
          <a:bodyPr>
            <a:normAutofit/>
          </a:bodyPr>
          <a:lstStyle/>
          <a:p>
            <a:pPr>
              <a:defRPr sz="2800">
                <a:solidFill>
                  <a:srgbClr val="000090"/>
                </a:solidFill>
              </a:defRPr>
            </a:pPr>
            <a:r>
              <a:t>Pooling student data allows us to analyze patterns</a:t>
            </a:r>
            <a:br/>
            <a:r>
              <a:t> of evolution of different chromosome domains</a:t>
            </a:r>
          </a:p>
        </p:txBody>
      </p:sp>
      <p:pic>
        <p:nvPicPr>
          <p:cNvPr id="178" name="cai_nc_correlation_merged.png" descr="cai_nc_correlation_merged.pdf"/>
          <p:cNvPicPr>
            <a:picLocks noChangeAspect="1"/>
          </p:cNvPicPr>
          <p:nvPr/>
        </p:nvPicPr>
        <p:blipFill>
          <a:blip r:embed="rId3">
            <a:extLst/>
          </a:blip>
          <a:stretch>
            <a:fillRect/>
          </a:stretch>
        </p:blipFill>
        <p:spPr>
          <a:xfrm>
            <a:off x="415925" y="739775"/>
            <a:ext cx="8337550" cy="6442075"/>
          </a:xfrm>
          <a:prstGeom prst="rect">
            <a:avLst/>
          </a:prstGeom>
          <a:ln w="12700">
            <a:miter lim="400000"/>
          </a:ln>
        </p:spPr>
      </p:pic>
    </p:spTree>
  </p:cSld>
  <p:clrMapOvr>
    <a:masterClrMapping/>
  </p:clrMapOvr>
  <p:transition xmlns:p14="http://schemas.microsoft.com/office/powerpoint/2010/mai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TotalTime>
  <Words>1435</Words>
  <Application>Microsoft Macintosh PowerPoint</Application>
  <PresentationFormat>On-screen Show (4:3)</PresentationFormat>
  <Paragraphs>221</Paragraphs>
  <Slides>24</Slides>
  <Notes>10</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   Welcome to the G-OnRamp Beta Testers Workshop</vt:lpstr>
      <vt:lpstr>Workshop Participants</vt:lpstr>
      <vt:lpstr>PowerPoint Presentation</vt:lpstr>
      <vt:lpstr>PowerPoint Presentation</vt:lpstr>
      <vt:lpstr>The Drosophila melanogaster fourth chromosome (F element) is largely heterochromatic (packaged with HP1a) but has ~80 genes</vt:lpstr>
      <vt:lpstr>Drosophila comparative genomics: to understand the organization, evolution and  gene function on the F element (dot chromosome) </vt:lpstr>
      <vt:lpstr>PowerPoint Presentation</vt:lpstr>
      <vt:lpstr>PowerPoint Presentation</vt:lpstr>
      <vt:lpstr>Pooling student data allows us to analyze patterns  of evolution of different chromosome domains</vt:lpstr>
      <vt:lpstr>PowerPoint Presentation</vt:lpstr>
      <vt:lpstr>PowerPoint Presentation</vt:lpstr>
      <vt:lpstr>Selected student quotes….. </vt:lpstr>
      <vt:lpstr>PowerPoint Presentation</vt:lpstr>
      <vt:lpstr>PowerPoint Presentation</vt:lpstr>
      <vt:lpstr>GEP / Galaxy Project:  G-OnRamp</vt:lpstr>
      <vt:lpstr>The Galaxy Project http://galaxyproject.org</vt:lpstr>
      <vt:lpstr>Galaxy Project:  Fundamental Questions</vt:lpstr>
      <vt:lpstr>PowerPoint Presentation</vt:lpstr>
      <vt:lpstr>PowerPoint Presentation</vt:lpstr>
      <vt:lpstr>Galaxy Demo</vt:lpstr>
      <vt:lpstr>Galaxy Usage</vt:lpstr>
      <vt:lpstr>Galaxy as a General Analysis Platform</vt:lpstr>
      <vt:lpstr>G-OnRamp Galaxy Workflow</vt:lpstr>
      <vt:lpstr>Executing the Workflow creates the browser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Welcome to the           G-OnRamp Beta Testers Workshop</dc:title>
  <cp:lastModifiedBy>SCR Elgin</cp:lastModifiedBy>
  <cp:revision>7</cp:revision>
  <dcterms:modified xsi:type="dcterms:W3CDTF">2016-07-24T03:41:00Z</dcterms:modified>
</cp:coreProperties>
</file>