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0" r:id="rId1"/>
  </p:sldMasterIdLst>
  <p:notesMasterIdLst>
    <p:notesMasterId r:id="rId53"/>
  </p:notesMasterIdLst>
  <p:sldIdLst>
    <p:sldId id="256" r:id="rId2"/>
    <p:sldId id="257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420" r:id="rId14"/>
    <p:sldId id="358" r:id="rId15"/>
    <p:sldId id="359" r:id="rId16"/>
    <p:sldId id="266" r:id="rId17"/>
    <p:sldId id="389" r:id="rId18"/>
    <p:sldId id="390" r:id="rId19"/>
    <p:sldId id="391" r:id="rId20"/>
    <p:sldId id="392" r:id="rId21"/>
    <p:sldId id="393" r:id="rId22"/>
    <p:sldId id="395" r:id="rId23"/>
    <p:sldId id="396" r:id="rId24"/>
    <p:sldId id="397" r:id="rId25"/>
    <p:sldId id="398" r:id="rId26"/>
    <p:sldId id="399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418" r:id="rId35"/>
    <p:sldId id="408" r:id="rId36"/>
    <p:sldId id="412" r:id="rId37"/>
    <p:sldId id="413" r:id="rId38"/>
    <p:sldId id="419" r:id="rId39"/>
    <p:sldId id="415" r:id="rId40"/>
    <p:sldId id="416" r:id="rId41"/>
    <p:sldId id="417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27"/>
    <p:restoredTop sz="80769"/>
  </p:normalViewPr>
  <p:slideViewPr>
    <p:cSldViewPr snapToGrid="0" snapToObjects="1">
      <p:cViewPr varScale="1">
        <p:scale>
          <a:sx n="97" d="100"/>
          <a:sy n="97" d="100"/>
        </p:scale>
        <p:origin x="17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F7DD7-308D-9341-8BB6-D2A4FB245C20}" type="datetimeFigureOut">
              <a:rPr lang="en-US" smtClean="0"/>
              <a:t>7/15/16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7B2FB-EC5A-C540-A2CA-A46F0366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8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://usegalaxy.org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://UseGalaxy.org" TargetMode="Externa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7B2FB-EC5A-C540-A2CA-A46F0366FF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02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8" name="Shape 3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TODO</a:t>
            </a:r>
          </a:p>
        </p:txBody>
      </p:sp>
    </p:spTree>
    <p:extLst>
      <p:ext uri="{BB962C8B-B14F-4D97-AF65-F5344CB8AC3E}">
        <p14:creationId xmlns:p14="http://schemas.microsoft.com/office/powerpoint/2010/main" val="519948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/>
            <a:r>
              <a:t>Says everything!</a:t>
            </a:r>
          </a:p>
          <a:p>
            <a:pPr defTabSz="457200"/>
            <a:r>
              <a:t>Without the danger of specifically promising anything.</a:t>
            </a:r>
          </a:p>
          <a:p>
            <a:pPr defTabSz="457200"/>
            <a:endParaRPr/>
          </a:p>
          <a:p>
            <a:pPr defTabSz="457200"/>
            <a:endParaRPr/>
          </a:p>
        </p:txBody>
      </p:sp>
    </p:spTree>
    <p:extLst>
      <p:ext uri="{BB962C8B-B14F-4D97-AF65-F5344CB8AC3E}">
        <p14:creationId xmlns:p14="http://schemas.microsoft.com/office/powerpoint/2010/main" val="97272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/>
            <a:r>
              <a:t>A web-based platform that provides a simplified interface to many popular bioinformatics tools. </a:t>
            </a:r>
          </a:p>
          <a:p>
            <a:pPr defTabSz="457200"/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74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All of the screen shots we've seen are from </a:t>
            </a:r>
            <a:r>
              <a:rPr u="sng">
                <a:hlinkClick r:id="rId3"/>
              </a:rPr>
              <a:t>usegalaxy.org</a:t>
            </a:r>
            <a:r>
              <a:t>, the galaxy project's public Galaxy server.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692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>
                <a:hlinkClick r:id="rId3"/>
              </a:rPr>
              <a:t>UseGalaxy.org</a:t>
            </a:r>
            <a:r>
              <a:t> is not the only publicly accessible server.</a:t>
            </a:r>
          </a:p>
          <a:p>
            <a:endParaRPr/>
          </a:p>
          <a:p>
            <a:r>
              <a:t>There are over 80 of them. </a:t>
            </a:r>
          </a:p>
          <a:p>
            <a:r>
              <a:t>RNA-Seq Portal was covered yesterday in this room</a:t>
            </a:r>
          </a:p>
          <a:p>
            <a:r>
              <a:t>3 new ones were added last month</a:t>
            </a:r>
          </a:p>
          <a:p>
            <a:endParaRPr/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255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fact Galaxy is used in all sorts of domains, some of them having nothing to do with life sciences.</a:t>
            </a:r>
          </a:p>
        </p:txBody>
      </p:sp>
    </p:spTree>
    <p:extLst>
      <p:ext uri="{BB962C8B-B14F-4D97-AF65-F5344CB8AC3E}">
        <p14:creationId xmlns:p14="http://schemas.microsoft.com/office/powerpoint/2010/main" val="1624830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7B2FB-EC5A-C540-A2CA-A46F0366FF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41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7B2FB-EC5A-C540-A2CA-A46F0366FF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8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7" name="Shape 3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117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197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1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086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388620" y="182880"/>
            <a:ext cx="8343900" cy="640081"/>
          </a:xfrm>
          <a:prstGeom prst="rect">
            <a:avLst/>
          </a:prstGeom>
        </p:spPr>
        <p:txBody>
          <a:bodyPr lIns="0" tIns="0" rIns="0" bIns="0"/>
          <a:lstStyle>
            <a:lvl1pPr defTabSz="411465">
              <a:defRPr sz="2812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1085850" y="1291590"/>
            <a:ext cx="6983730" cy="4732021"/>
          </a:xfrm>
          <a:prstGeom prst="rect">
            <a:avLst/>
          </a:prstGeom>
        </p:spPr>
        <p:txBody>
          <a:bodyPr lIns="65023" tIns="65023" rIns="65023" bIns="65023"/>
          <a:lstStyle>
            <a:lvl1pPr marL="0" indent="178587" defTabSz="411465">
              <a:lnSpc>
                <a:spcPct val="120000"/>
              </a:lnSpc>
              <a:spcBef>
                <a:spcPts val="1758"/>
              </a:spcBef>
              <a:buSzTx/>
              <a:buNone/>
              <a:defRPr sz="2109">
                <a:latin typeface="+mn-lt"/>
                <a:ea typeface="+mn-ea"/>
                <a:cs typeface="+mn-cs"/>
                <a:sym typeface="Helvetica"/>
              </a:defRPr>
            </a:lvl1pPr>
            <a:lvl2pPr marL="736075" indent="-316395" defTabSz="411465">
              <a:lnSpc>
                <a:spcPct val="120000"/>
              </a:lnSpc>
              <a:spcBef>
                <a:spcPts val="1758"/>
              </a:spcBef>
              <a:buSzPct val="75000"/>
              <a:defRPr sz="2109">
                <a:latin typeface="+mn-lt"/>
                <a:ea typeface="+mn-ea"/>
                <a:cs typeface="+mn-cs"/>
                <a:sym typeface="Helvetica"/>
              </a:defRPr>
            </a:lvl2pPr>
            <a:lvl3pPr marL="977168" indent="-316395" defTabSz="411465">
              <a:lnSpc>
                <a:spcPct val="120000"/>
              </a:lnSpc>
              <a:spcBef>
                <a:spcPts val="1758"/>
              </a:spcBef>
              <a:buSzPct val="75000"/>
              <a:defRPr sz="2109">
                <a:latin typeface="+mn-lt"/>
                <a:ea typeface="+mn-ea"/>
                <a:cs typeface="+mn-cs"/>
                <a:sym typeface="Helvetica"/>
              </a:defRPr>
            </a:lvl3pPr>
            <a:lvl4pPr marL="1227191" indent="-316395" defTabSz="411465">
              <a:lnSpc>
                <a:spcPct val="120000"/>
              </a:lnSpc>
              <a:spcBef>
                <a:spcPts val="1758"/>
              </a:spcBef>
              <a:buSzPct val="75000"/>
              <a:defRPr sz="2109">
                <a:latin typeface="+mn-lt"/>
                <a:ea typeface="+mn-ea"/>
                <a:cs typeface="+mn-cs"/>
                <a:sym typeface="Helvetica"/>
              </a:defRPr>
            </a:lvl4pPr>
            <a:lvl5pPr marL="1468284" indent="-316395" defTabSz="411465">
              <a:lnSpc>
                <a:spcPct val="120000"/>
              </a:lnSpc>
              <a:spcBef>
                <a:spcPts val="1758"/>
              </a:spcBef>
              <a:buSzPct val="75000"/>
              <a:defRPr sz="2109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8838604" y="160020"/>
            <a:ext cx="202526" cy="211456"/>
          </a:xfrm>
          <a:prstGeom prst="rect">
            <a:avLst/>
          </a:prstGeom>
        </p:spPr>
        <p:txBody>
          <a:bodyPr lIns="48767" tIns="48767" rIns="48767" bIns="48767"/>
          <a:lstStyle>
            <a:lvl1pPr algn="r" defTabSz="411465">
              <a:defRPr sz="984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7112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21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52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4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835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29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1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6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26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segalaxy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globus.org/" TargetMode="External"/><Relationship Id="rId4" Type="http://schemas.openxmlformats.org/officeDocument/2006/relationships/hyperlink" Target="http://wiki.galaxyproject.org/Cloud" TargetMode="Externa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usegalaxy.org/cloud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hyperlink" Target="http://usegalaxy.org/cloud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segalaxy.org/cloud" TargetMode="Externa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jpeg"/><Relationship Id="rId12" Type="http://schemas.openxmlformats.org/officeDocument/2006/relationships/image" Target="../media/image36.jpeg"/><Relationship Id="rId13" Type="http://schemas.openxmlformats.org/officeDocument/2006/relationships/image" Target="../media/image37.jpeg"/><Relationship Id="rId14" Type="http://schemas.openxmlformats.org/officeDocument/2006/relationships/image" Target="../media/image38.jpeg"/><Relationship Id="rId15" Type="http://schemas.openxmlformats.org/officeDocument/2006/relationships/image" Target="../media/image39.jpe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tif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tif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9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gmod.org/wiki/Computing_Requirements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hyperlink" Target="https://github.com/nekrut/galaxy/wiki/Galaxy101-1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bit.ly/13questions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NUL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NULL" TargetMode="External"/><Relationship Id="rId3" Type="http://schemas.openxmlformats.org/officeDocument/2006/relationships/hyperlink" Target="http://wiki.galaxyproject.org/MailingList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alaxyproject.org/search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galaxyproject.org/MailingLists" TargetMode="External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meo.com/galaxyproject" TargetMode="External"/><Relationship Id="rId3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gmod.org/wiki/Computing_Requirements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gxygtn" TargetMode="External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iki.galaxyproject.org/Cloud" TargetMode="External"/><Relationship Id="rId3" Type="http://schemas.openxmlformats.org/officeDocument/2006/relationships/hyperlink" Target="http://bit.ly/gxychoic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mod.org/wiki/Computing_Requirements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mod.org/wiki/Computing_Requirements" TargetMode="Externa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hyperlink" Target="http://bit.ly/gxyServers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Overview of Galaxy</a:t>
            </a:r>
            <a:br>
              <a:rPr lang="en-US" dirty="0" smtClean="0"/>
            </a:br>
            <a:r>
              <a:rPr lang="en-US" sz="3000" dirty="0" smtClean="0"/>
              <a:t>G-</a:t>
            </a:r>
            <a:r>
              <a:rPr lang="en-US" sz="3000" dirty="0" err="1" smtClean="0"/>
              <a:t>OnRamp</a:t>
            </a:r>
            <a:r>
              <a:rPr lang="en-US" sz="3000" dirty="0" smtClean="0"/>
              <a:t> Workshop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4725" y="4897677"/>
            <a:ext cx="6858000" cy="1386182"/>
          </a:xfrm>
        </p:spPr>
        <p:txBody>
          <a:bodyPr>
            <a:normAutofit fontScale="47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4200" dirty="0" err="1"/>
              <a:t>Yating</a:t>
            </a:r>
            <a:r>
              <a:rPr lang="en-US" sz="4200" dirty="0"/>
              <a:t> </a:t>
            </a:r>
            <a:r>
              <a:rPr lang="en-US" sz="4200" dirty="0" smtClean="0"/>
              <a:t>Liu, </a:t>
            </a:r>
            <a:r>
              <a:rPr lang="en-US" sz="4200" dirty="0" err="1" smtClean="0"/>
              <a:t>Rémi</a:t>
            </a:r>
            <a:r>
              <a:rPr lang="en-US" sz="4200" dirty="0" smtClean="0"/>
              <a:t> </a:t>
            </a:r>
            <a:r>
              <a:rPr lang="en-US" sz="4200" dirty="0" err="1"/>
              <a:t>Marenco</a:t>
            </a:r>
            <a:r>
              <a:rPr lang="en-US" sz="4200" dirty="0" smtClean="0"/>
              <a:t>, </a:t>
            </a:r>
            <a:r>
              <a:rPr lang="en-US" sz="4200" dirty="0"/>
              <a:t>Jeremy </a:t>
            </a:r>
            <a:r>
              <a:rPr lang="en-US" sz="4200" dirty="0" err="1" smtClean="0"/>
              <a:t>Goecks</a:t>
            </a:r>
            <a:endParaRPr lang="en-US" sz="4200" dirty="0" smtClean="0"/>
          </a:p>
          <a:p>
            <a:r>
              <a:rPr lang="en-US" sz="4200" dirty="0" smtClean="0"/>
              <a:t>07/2016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7608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Galaxy is available as Open Source Software</a:t>
            </a:r>
          </a:p>
        </p:txBody>
      </p:sp>
      <p:sp>
        <p:nvSpPr>
          <p:cNvPr id="94" name="Shape 9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lvl="5" indent="0" algn="ctr">
              <a:lnSpc>
                <a:spcPct val="120000"/>
              </a:lnSpc>
              <a:spcBef>
                <a:spcPts val="1828"/>
              </a:spcBef>
              <a:buNone/>
              <a:defRPr sz="38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Galaxy is installed in </a:t>
            </a:r>
            <a:r>
              <a:rPr lang="en-US" dirty="0" smtClean="0"/>
              <a:t>many </a:t>
            </a:r>
            <a:r>
              <a:rPr dirty="0" smtClean="0"/>
              <a:t>locations </a:t>
            </a:r>
            <a:r>
              <a:rPr dirty="0"/>
              <a:t>around the world.</a:t>
            </a:r>
          </a:p>
          <a:p>
            <a:pPr marL="0" lvl="5" indent="0" algn="ctr">
              <a:lnSpc>
                <a:spcPct val="120000"/>
              </a:lnSpc>
              <a:spcBef>
                <a:spcPts val="914"/>
              </a:spcBef>
              <a:buNone/>
              <a:defRPr sz="3800"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 marL="0" lvl="5" indent="0" algn="ctr">
              <a:lnSpc>
                <a:spcPct val="120000"/>
              </a:lnSpc>
              <a:spcBef>
                <a:spcPts val="914"/>
              </a:spcBef>
              <a:buNone/>
              <a:defRPr sz="3800" b="1">
                <a:solidFill>
                  <a:schemeClr val="accent3">
                    <a:satOff val="18648"/>
                    <a:lumOff val="5971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>
                <a:hlinkClick r:id="rId2"/>
              </a:rPr>
              <a:t>http://getgalaxy.org</a:t>
            </a:r>
          </a:p>
        </p:txBody>
      </p:sp>
    </p:spTree>
    <p:extLst>
      <p:ext uri="{BB962C8B-B14F-4D97-AF65-F5344CB8AC3E}">
        <p14:creationId xmlns:p14="http://schemas.microsoft.com/office/powerpoint/2010/main" val="112644400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1" y="1529010"/>
            <a:ext cx="9144000" cy="3149868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26789" tIns="26789" rIns="26789" bIns="26789" anchor="ctr"/>
          <a:lstStyle/>
          <a:p>
            <a:pPr>
              <a:defRPr sz="34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91"/>
          </a:p>
        </p:txBody>
      </p:sp>
      <p:sp>
        <p:nvSpPr>
          <p:cNvPr id="97" name="Shape 97"/>
          <p:cNvSpPr/>
          <p:nvPr/>
        </p:nvSpPr>
        <p:spPr>
          <a:xfrm>
            <a:off x="1975991" y="4454755"/>
            <a:ext cx="5192017" cy="2403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sz="3500"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461" dirty="0"/>
              <a:t>We are using this today</a:t>
            </a:r>
          </a:p>
          <a:p>
            <a:pPr>
              <a:defRPr sz="3500" b="1">
                <a:solidFill>
                  <a:schemeClr val="accent3">
                    <a:satOff val="18648"/>
                    <a:lumOff val="5971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2461" dirty="0"/>
          </a:p>
          <a:p>
            <a:pPr>
              <a:defRPr sz="3500" b="1">
                <a:latin typeface="+mn-lt"/>
                <a:ea typeface="+mn-ea"/>
                <a:cs typeface="+mn-cs"/>
                <a:sym typeface="Helvetica"/>
              </a:defRPr>
            </a:pPr>
            <a:r>
              <a:rPr sz="2461" dirty="0">
                <a:hlinkClick r:id="rId2"/>
              </a:rPr>
              <a:t>http://aws.amazon.com/education</a:t>
            </a:r>
          </a:p>
          <a:p>
            <a:pPr>
              <a:defRPr sz="3500" b="1">
                <a:latin typeface="+mn-lt"/>
                <a:ea typeface="+mn-ea"/>
                <a:cs typeface="+mn-cs"/>
                <a:sym typeface="Helvetica"/>
              </a:defRPr>
            </a:pPr>
            <a:r>
              <a:rPr sz="2461" dirty="0">
                <a:hlinkClick r:id="rId3"/>
              </a:rPr>
              <a:t>http://globus.org</a:t>
            </a:r>
            <a:r>
              <a:rPr sz="2461" dirty="0" smtClean="0">
                <a:hlinkClick r:id="rId3"/>
              </a:rPr>
              <a:t>/</a:t>
            </a:r>
            <a:r>
              <a:rPr lang="en-US" sz="2461" dirty="0" smtClean="0"/>
              <a:t> </a:t>
            </a:r>
            <a:endParaRPr sz="2461" dirty="0"/>
          </a:p>
          <a:p>
            <a:pPr>
              <a:defRPr sz="3500" b="1">
                <a:latin typeface="+mn-lt"/>
                <a:ea typeface="+mn-ea"/>
                <a:cs typeface="+mn-cs"/>
                <a:sym typeface="Helvetica"/>
              </a:defRPr>
            </a:pPr>
            <a:r>
              <a:rPr sz="2461" dirty="0">
                <a:hlinkClick r:id="rId4"/>
              </a:rPr>
              <a:t>http://wiki.galaxyproject.org/Cloud</a:t>
            </a:r>
          </a:p>
        </p:txBody>
      </p:sp>
      <p:pic>
        <p:nvPicPr>
          <p:cNvPr id="98" name="AWS_LOGO_103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94589" y="1853199"/>
            <a:ext cx="2660751" cy="969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openstack-cloud-software-vertical-lar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1184" y="2237849"/>
            <a:ext cx="2204220" cy="1653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Opennebula_log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9888">
            <a:off x="2996959" y="3602872"/>
            <a:ext cx="2829203" cy="557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GlobusGenomicsLogo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79081" y="2353523"/>
            <a:ext cx="1936269" cy="1237061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Galaxy is available on the Cloud</a:t>
            </a:r>
          </a:p>
        </p:txBody>
      </p:sp>
    </p:spTree>
    <p:extLst>
      <p:ext uri="{BB962C8B-B14F-4D97-AF65-F5344CB8AC3E}">
        <p14:creationId xmlns:p14="http://schemas.microsoft.com/office/powerpoint/2010/main" val="207595969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cloudman-logo-onbla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5220" y="4868698"/>
            <a:ext cx="6151673" cy="1687692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 fontScale="90000"/>
          </a:bodyPr>
          <a:lstStyle/>
          <a:p>
            <a:pPr>
              <a:defRPr sz="4200" b="1">
                <a:latin typeface="+mn-lt"/>
                <a:ea typeface="+mn-ea"/>
                <a:cs typeface="+mn-cs"/>
                <a:sym typeface="Helvetica"/>
              </a:defRPr>
            </a:pPr>
            <a:r>
              <a:t>Galaxy on the Cloud: Galaxy CloudMan</a:t>
            </a:r>
          </a:p>
          <a:p>
            <a:pPr>
              <a:defRPr sz="4200" b="1">
                <a:solidFill>
                  <a:schemeClr val="accent3">
                    <a:satOff val="18648"/>
                    <a:lumOff val="5971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hlinkClick r:id="rId3"/>
              </a:rPr>
              <a:t>http://usegalaxy.org/cloud</a:t>
            </a:r>
          </a:p>
        </p:txBody>
      </p:sp>
      <p:sp>
        <p:nvSpPr>
          <p:cNvPr id="106" name="Shape 106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635787" indent="-457200">
              <a:spcBef>
                <a:spcPts val="703"/>
              </a:spcBef>
              <a:buSzPct val="100000"/>
              <a:defRPr sz="3400">
                <a:latin typeface="+mn-lt"/>
                <a:ea typeface="+mn-ea"/>
                <a:cs typeface="+mn-cs"/>
                <a:sym typeface="Helvetica"/>
              </a:defRPr>
            </a:pPr>
            <a:r>
              <a:rPr dirty="0" smtClean="0"/>
              <a:t>Start </a:t>
            </a:r>
            <a:r>
              <a:rPr dirty="0"/>
              <a:t>with a </a:t>
            </a:r>
            <a:r>
              <a:rPr b="1"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fully configured and populated</a:t>
            </a:r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 </a:t>
            </a:r>
            <a:r>
              <a:rPr dirty="0"/>
              <a:t>(tools and data) Galaxy instance.</a:t>
            </a:r>
          </a:p>
          <a:p>
            <a:pPr marL="635787" indent="-457200">
              <a:spcBef>
                <a:spcPts val="703"/>
              </a:spcBef>
              <a:buSzPct val="100000"/>
              <a:defRPr sz="34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Allows you to scale up and down your compute assets as needed.</a:t>
            </a:r>
          </a:p>
          <a:p>
            <a:pPr marL="635787" indent="-457200">
              <a:spcBef>
                <a:spcPts val="703"/>
              </a:spcBef>
              <a:buSzPct val="100000"/>
              <a:defRPr sz="34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Someone else manages the data center</a:t>
            </a:r>
          </a:p>
        </p:txBody>
      </p:sp>
    </p:spTree>
    <p:extLst>
      <p:ext uri="{BB962C8B-B14F-4D97-AF65-F5344CB8AC3E}">
        <p14:creationId xmlns:p14="http://schemas.microsoft.com/office/powerpoint/2010/main" val="48778105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defRPr sz="42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 smtClean="0"/>
              <a:t>Each Galaxy Instance/Server is Unique</a:t>
            </a:r>
            <a:endParaRPr dirty="0">
              <a:hlinkClick r:id="rId2"/>
            </a:endParaRPr>
          </a:p>
        </p:txBody>
      </p:sp>
      <p:sp>
        <p:nvSpPr>
          <p:cNvPr id="106" name="Shape 106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635787" indent="-457200">
              <a:spcBef>
                <a:spcPts val="703"/>
              </a:spcBef>
              <a:buSzPct val="100000"/>
              <a:defRPr sz="34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 smtClean="0"/>
              <a:t>Tools, datasets, histories, workflows, and user accounts exist on a particular instance/server</a:t>
            </a:r>
          </a:p>
          <a:p>
            <a:pPr marL="635787" indent="-457200">
              <a:spcBef>
                <a:spcPts val="703"/>
              </a:spcBef>
              <a:buSzPct val="100000"/>
              <a:defRPr sz="34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 smtClean="0"/>
              <a:t>Can move many objects between servers, but not always easy (yet)</a:t>
            </a:r>
          </a:p>
          <a:p>
            <a:pPr marL="635787" indent="-457200">
              <a:spcBef>
                <a:spcPts val="703"/>
              </a:spcBef>
              <a:buSzPct val="100000"/>
              <a:defRPr sz="3400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 smtClean="0"/>
              <a:t>Not all G-</a:t>
            </a:r>
            <a:r>
              <a:rPr lang="en-US" dirty="0" err="1" smtClean="0"/>
              <a:t>OnRamp</a:t>
            </a:r>
            <a:r>
              <a:rPr lang="en-US" dirty="0" smtClean="0"/>
              <a:t> tools are available on main server or the cloud (yet)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064619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nate.png"/>
          <p:cNvPicPr>
            <a:picLocks noChangeAspect="1"/>
          </p:cNvPicPr>
          <p:nvPr/>
        </p:nvPicPr>
        <p:blipFill>
          <a:blip r:embed="rId2">
            <a:extLst/>
          </a:blip>
          <a:srcRect b="10081"/>
          <a:stretch>
            <a:fillRect/>
          </a:stretch>
        </p:blipFill>
        <p:spPr>
          <a:xfrm>
            <a:off x="6886493" y="1161180"/>
            <a:ext cx="1363942" cy="919826"/>
          </a:xfrm>
          <a:prstGeom prst="rect">
            <a:avLst/>
          </a:prstGeom>
          <a:ln w="63500">
            <a:solidFill>
              <a:srgbClr val="003379"/>
            </a:solidFill>
            <a:miter lim="400000"/>
          </a:ln>
        </p:spPr>
      </p:pic>
      <p:pic>
        <p:nvPicPr>
          <p:cNvPr id="394" name="dan.png"/>
          <p:cNvPicPr>
            <a:picLocks noChangeAspect="1"/>
          </p:cNvPicPr>
          <p:nvPr/>
        </p:nvPicPr>
        <p:blipFill>
          <a:blip r:embed="rId3">
            <a:extLst/>
          </a:blip>
          <a:srcRect t="4893" b="4282"/>
          <a:stretch>
            <a:fillRect/>
          </a:stretch>
        </p:blipFill>
        <p:spPr>
          <a:xfrm>
            <a:off x="3767709" y="1155175"/>
            <a:ext cx="1368267" cy="925830"/>
          </a:xfrm>
          <a:prstGeom prst="rect">
            <a:avLst/>
          </a:prstGeom>
          <a:ln w="63500">
            <a:solidFill>
              <a:srgbClr val="003379"/>
            </a:solidFill>
            <a:miter lim="400000"/>
          </a:ln>
        </p:spPr>
      </p:pic>
      <p:sp>
        <p:nvSpPr>
          <p:cNvPr id="395" name="Shape 395"/>
          <p:cNvSpPr/>
          <p:nvPr/>
        </p:nvSpPr>
        <p:spPr>
          <a:xfrm>
            <a:off x="3872131" y="2146120"/>
            <a:ext cx="1067919" cy="2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defTabSz="747776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Dan Blankenberg</a:t>
            </a:r>
          </a:p>
        </p:txBody>
      </p:sp>
      <p:sp>
        <p:nvSpPr>
          <p:cNvPr id="396" name="Shape 396"/>
          <p:cNvSpPr/>
          <p:nvPr/>
        </p:nvSpPr>
        <p:spPr>
          <a:xfrm>
            <a:off x="7162723" y="2146120"/>
            <a:ext cx="779379" cy="2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defTabSz="747776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Nate Coraor</a:t>
            </a:r>
          </a:p>
        </p:txBody>
      </p:sp>
      <p:pic>
        <p:nvPicPr>
          <p:cNvPr id="397" name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7782" y="1158604"/>
            <a:ext cx="1371601" cy="918973"/>
          </a:xfrm>
          <a:prstGeom prst="rect">
            <a:avLst/>
          </a:prstGeom>
          <a:ln w="63500">
            <a:solidFill>
              <a:srgbClr val="CFB53B"/>
            </a:solidFill>
            <a:miter lim="400000"/>
          </a:ln>
        </p:spPr>
      </p:pic>
      <p:sp>
        <p:nvSpPr>
          <p:cNvPr id="398" name="Shape 398"/>
          <p:cNvSpPr/>
          <p:nvPr/>
        </p:nvSpPr>
        <p:spPr>
          <a:xfrm>
            <a:off x="2446184" y="2156932"/>
            <a:ext cx="894795" cy="2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defTabSz="747776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Dannon Baker</a:t>
            </a:r>
          </a:p>
        </p:txBody>
      </p:sp>
      <p:pic>
        <p:nvPicPr>
          <p:cNvPr id="399" name="jgoecks-banff-small.png"/>
          <p:cNvPicPr>
            <a:picLocks noChangeAspect="1"/>
          </p:cNvPicPr>
          <p:nvPr/>
        </p:nvPicPr>
        <p:blipFill>
          <a:blip r:embed="rId5">
            <a:extLst/>
          </a:blip>
          <a:srcRect t="4974" b="4598"/>
          <a:stretch>
            <a:fillRect/>
          </a:stretch>
        </p:blipFill>
        <p:spPr>
          <a:xfrm>
            <a:off x="7303769" y="4521310"/>
            <a:ext cx="1365124" cy="925830"/>
          </a:xfrm>
          <a:prstGeom prst="rect">
            <a:avLst/>
          </a:prstGeom>
          <a:ln w="63500">
            <a:solidFill>
              <a:srgbClr val="F3E194"/>
            </a:solidFill>
            <a:miter lim="400000"/>
          </a:ln>
        </p:spPr>
      </p:pic>
      <p:sp>
        <p:nvSpPr>
          <p:cNvPr id="400" name="Shape 400"/>
          <p:cNvSpPr/>
          <p:nvPr/>
        </p:nvSpPr>
        <p:spPr>
          <a:xfrm>
            <a:off x="7457029" y="5525027"/>
            <a:ext cx="944487" cy="2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defTabSz="747776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Jeremy Goecks</a:t>
            </a:r>
          </a:p>
        </p:txBody>
      </p:sp>
      <p:pic>
        <p:nvPicPr>
          <p:cNvPr id="401" name="anton.png"/>
          <p:cNvPicPr>
            <a:picLocks noChangeAspect="1"/>
          </p:cNvPicPr>
          <p:nvPr/>
        </p:nvPicPr>
        <p:blipFill>
          <a:blip r:embed="rId6">
            <a:extLst/>
          </a:blip>
          <a:srcRect r="310" b="10169"/>
          <a:stretch>
            <a:fillRect/>
          </a:stretch>
        </p:blipFill>
        <p:spPr>
          <a:xfrm>
            <a:off x="5701649" y="4521310"/>
            <a:ext cx="1362092" cy="914401"/>
          </a:xfrm>
          <a:prstGeom prst="rect">
            <a:avLst/>
          </a:prstGeom>
          <a:ln w="63500">
            <a:solidFill>
              <a:srgbClr val="003379"/>
            </a:solidFill>
            <a:miter lim="400000"/>
          </a:ln>
        </p:spPr>
      </p:pic>
      <p:sp>
        <p:nvSpPr>
          <p:cNvPr id="402" name="Shape 402"/>
          <p:cNvSpPr/>
          <p:nvPr/>
        </p:nvSpPr>
        <p:spPr>
          <a:xfrm>
            <a:off x="5726905" y="5488832"/>
            <a:ext cx="1151275" cy="2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defTabSz="747776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Anton Nekrutenko</a:t>
            </a:r>
          </a:p>
        </p:txBody>
      </p:sp>
      <p:sp>
        <p:nvSpPr>
          <p:cNvPr id="403" name="Shape 403"/>
          <p:cNvSpPr/>
          <p:nvPr/>
        </p:nvSpPr>
        <p:spPr>
          <a:xfrm>
            <a:off x="4349510" y="5490736"/>
            <a:ext cx="824263" cy="2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defTabSz="747776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James Taylor</a:t>
            </a:r>
          </a:p>
        </p:txBody>
      </p:sp>
      <p:pic>
        <p:nvPicPr>
          <p:cNvPr id="404" name="Clements.png"/>
          <p:cNvPicPr>
            <a:picLocks noChangeAspect="1"/>
          </p:cNvPicPr>
          <p:nvPr/>
        </p:nvPicPr>
        <p:blipFill>
          <a:blip r:embed="rId7">
            <a:extLst/>
          </a:blip>
          <a:srcRect t="8941" b="1111"/>
          <a:stretch>
            <a:fillRect/>
          </a:stretch>
        </p:blipFill>
        <p:spPr>
          <a:xfrm>
            <a:off x="445770" y="4521310"/>
            <a:ext cx="1371601" cy="925286"/>
          </a:xfrm>
          <a:prstGeom prst="rect">
            <a:avLst/>
          </a:prstGeom>
          <a:ln w="63500">
            <a:solidFill>
              <a:srgbClr val="CFB53B"/>
            </a:solidFill>
            <a:miter lim="400000"/>
          </a:ln>
        </p:spPr>
      </p:pic>
      <p:pic>
        <p:nvPicPr>
          <p:cNvPr id="405" name="jenjackson.tiff"/>
          <p:cNvPicPr>
            <a:picLocks noChangeAspect="1"/>
          </p:cNvPicPr>
          <p:nvPr/>
        </p:nvPicPr>
        <p:blipFill>
          <a:blip r:embed="rId8">
            <a:extLst/>
          </a:blip>
          <a:srcRect t="26348" b="6190"/>
          <a:stretch>
            <a:fillRect/>
          </a:stretch>
        </p:blipFill>
        <p:spPr>
          <a:xfrm>
            <a:off x="2023110" y="4521310"/>
            <a:ext cx="1371601" cy="925286"/>
          </a:xfrm>
          <a:prstGeom prst="rect">
            <a:avLst/>
          </a:prstGeom>
          <a:ln w="63500">
            <a:solidFill>
              <a:srgbClr val="003379"/>
            </a:solidFill>
            <a:miter lim="400000"/>
          </a:ln>
        </p:spPr>
      </p:pic>
      <p:sp>
        <p:nvSpPr>
          <p:cNvPr id="406" name="Shape 406"/>
          <p:cNvSpPr/>
          <p:nvPr/>
        </p:nvSpPr>
        <p:spPr>
          <a:xfrm>
            <a:off x="582296" y="5496452"/>
            <a:ext cx="946091" cy="2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defTabSz="747776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Dave Clements</a:t>
            </a:r>
          </a:p>
        </p:txBody>
      </p:sp>
      <p:sp>
        <p:nvSpPr>
          <p:cNvPr id="407" name="Shape 407"/>
          <p:cNvSpPr/>
          <p:nvPr/>
        </p:nvSpPr>
        <p:spPr>
          <a:xfrm>
            <a:off x="2125769" y="5496452"/>
            <a:ext cx="1018225" cy="2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defTabSz="747776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Jennifer Jackson</a:t>
            </a:r>
          </a:p>
        </p:txBody>
      </p:sp>
      <p:pic>
        <p:nvPicPr>
          <p:cNvPr id="408" name="droppedImage.png"/>
          <p:cNvPicPr>
            <a:picLocks noChangeAspect="1"/>
          </p:cNvPicPr>
          <p:nvPr/>
        </p:nvPicPr>
        <p:blipFill>
          <a:blip r:embed="rId9">
            <a:extLst/>
          </a:blip>
          <a:srcRect l="833" t="9166" b="23333"/>
          <a:stretch>
            <a:fillRect/>
          </a:stretch>
        </p:blipFill>
        <p:spPr>
          <a:xfrm>
            <a:off x="4126230" y="4509880"/>
            <a:ext cx="1360171" cy="925831"/>
          </a:xfrm>
          <a:prstGeom prst="rect">
            <a:avLst/>
          </a:prstGeom>
          <a:ln w="63500">
            <a:solidFill>
              <a:srgbClr val="CFB53B"/>
            </a:solidFill>
            <a:miter lim="400000"/>
          </a:ln>
        </p:spPr>
      </p:pic>
      <p:sp>
        <p:nvSpPr>
          <p:cNvPr id="409" name="Shape 409"/>
          <p:cNvSpPr/>
          <p:nvPr/>
        </p:nvSpPr>
        <p:spPr>
          <a:xfrm>
            <a:off x="582296" y="613487"/>
            <a:ext cx="4560571" cy="32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747776">
              <a:defRPr sz="2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687"/>
              <a:t>Engineering</a:t>
            </a:r>
          </a:p>
        </p:txBody>
      </p:sp>
      <p:sp>
        <p:nvSpPr>
          <p:cNvPr id="410" name="Shape 410"/>
          <p:cNvSpPr/>
          <p:nvPr/>
        </p:nvSpPr>
        <p:spPr>
          <a:xfrm flipV="1">
            <a:off x="708542" y="984319"/>
            <a:ext cx="750249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 defTabSz="411465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984"/>
          </a:p>
        </p:txBody>
      </p:sp>
      <p:sp>
        <p:nvSpPr>
          <p:cNvPr id="411" name="Shape 411"/>
          <p:cNvSpPr/>
          <p:nvPr/>
        </p:nvSpPr>
        <p:spPr>
          <a:xfrm>
            <a:off x="354595" y="3986043"/>
            <a:ext cx="4560571" cy="32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747776">
              <a:defRPr sz="2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687"/>
              <a:t>Support and outreach</a:t>
            </a:r>
          </a:p>
        </p:txBody>
      </p:sp>
      <p:sp>
        <p:nvSpPr>
          <p:cNvPr id="412" name="Shape 412"/>
          <p:cNvSpPr/>
          <p:nvPr/>
        </p:nvSpPr>
        <p:spPr>
          <a:xfrm>
            <a:off x="480060" y="4326993"/>
            <a:ext cx="2868931" cy="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 defTabSz="411465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984"/>
          </a:p>
        </p:txBody>
      </p:sp>
      <p:sp>
        <p:nvSpPr>
          <p:cNvPr id="413" name="Shape 413"/>
          <p:cNvSpPr/>
          <p:nvPr/>
        </p:nvSpPr>
        <p:spPr>
          <a:xfrm>
            <a:off x="4103370" y="3962540"/>
            <a:ext cx="4560571" cy="32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747776">
              <a:defRPr sz="24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687"/>
              <a:t>Custodians</a:t>
            </a:r>
          </a:p>
        </p:txBody>
      </p:sp>
      <p:sp>
        <p:nvSpPr>
          <p:cNvPr id="414" name="Shape 414"/>
          <p:cNvSpPr/>
          <p:nvPr/>
        </p:nvSpPr>
        <p:spPr>
          <a:xfrm>
            <a:off x="4183380" y="4327009"/>
            <a:ext cx="4407121" cy="2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 defTabSz="411465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984"/>
          </a:p>
        </p:txBody>
      </p:sp>
      <p:pic>
        <p:nvPicPr>
          <p:cNvPr id="415" name="dropped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847828" y="2533470"/>
            <a:ext cx="1219200" cy="914401"/>
          </a:xfrm>
          <a:prstGeom prst="rect">
            <a:avLst/>
          </a:prstGeom>
          <a:ln w="63500">
            <a:solidFill>
              <a:srgbClr val="CFB53B"/>
            </a:solidFill>
            <a:miter lim="400000"/>
          </a:ln>
        </p:spPr>
      </p:pic>
      <p:sp>
        <p:nvSpPr>
          <p:cNvPr id="416" name="Shape 416"/>
          <p:cNvSpPr/>
          <p:nvPr/>
        </p:nvSpPr>
        <p:spPr>
          <a:xfrm>
            <a:off x="4018070" y="3549316"/>
            <a:ext cx="867543" cy="2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defTabSz="747776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 dirty="0"/>
              <a:t>Carl Eberhard</a:t>
            </a:r>
          </a:p>
        </p:txBody>
      </p:sp>
      <p:pic>
        <p:nvPicPr>
          <p:cNvPr id="417" name="davebouvier2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377585" y="1165401"/>
            <a:ext cx="1265276" cy="914401"/>
          </a:xfrm>
          <a:prstGeom prst="rect">
            <a:avLst/>
          </a:prstGeom>
          <a:ln w="63500">
            <a:solidFill>
              <a:srgbClr val="003379"/>
            </a:solidFill>
            <a:miter lim="400000"/>
          </a:ln>
        </p:spPr>
      </p:pic>
      <p:sp>
        <p:nvSpPr>
          <p:cNvPr id="418" name="Shape 418"/>
          <p:cNvSpPr/>
          <p:nvPr/>
        </p:nvSpPr>
        <p:spPr>
          <a:xfrm>
            <a:off x="5559163" y="2146120"/>
            <a:ext cx="846705" cy="24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defTabSz="747776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Dave Bouvier</a:t>
            </a:r>
          </a:p>
        </p:txBody>
      </p:sp>
      <p:sp>
        <p:nvSpPr>
          <p:cNvPr id="419" name="Shape 419"/>
          <p:cNvSpPr/>
          <p:nvPr/>
        </p:nvSpPr>
        <p:spPr>
          <a:xfrm>
            <a:off x="2503091" y="3562795"/>
            <a:ext cx="2286001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70432">
              <a:buClr>
                <a:srgbClr val="FFFFFF"/>
              </a:buClr>
              <a:buFont typeface="Helvetica"/>
              <a:defRPr sz="16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John Chilton</a:t>
            </a:r>
          </a:p>
        </p:txBody>
      </p:sp>
      <p:sp>
        <p:nvSpPr>
          <p:cNvPr id="420" name="Shape 420"/>
          <p:cNvSpPr/>
          <p:nvPr/>
        </p:nvSpPr>
        <p:spPr>
          <a:xfrm>
            <a:off x="5743492" y="3548414"/>
            <a:ext cx="2286001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70432">
              <a:buClr>
                <a:srgbClr val="FFFFFF"/>
              </a:buClr>
              <a:buFont typeface="Helvetica"/>
              <a:defRPr sz="16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Sam Guerler</a:t>
            </a:r>
          </a:p>
        </p:txBody>
      </p:sp>
      <p:pic>
        <p:nvPicPr>
          <p:cNvPr id="421" name="guerlerWide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508790" y="2527755"/>
            <a:ext cx="1018413" cy="925831"/>
          </a:xfrm>
          <a:prstGeom prst="rect">
            <a:avLst/>
          </a:prstGeom>
          <a:ln w="63500">
            <a:solidFill>
              <a:srgbClr val="CFB53B"/>
            </a:solidFill>
            <a:miter lim="400000"/>
          </a:ln>
        </p:spPr>
      </p:pic>
      <p:pic>
        <p:nvPicPr>
          <p:cNvPr id="422" name="marten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50491" y="2526775"/>
            <a:ext cx="1371601" cy="925831"/>
          </a:xfrm>
          <a:prstGeom prst="rect">
            <a:avLst/>
          </a:prstGeom>
          <a:ln w="63500">
            <a:solidFill>
              <a:srgbClr val="003379"/>
            </a:solidFill>
            <a:miter lim="400000"/>
          </a:ln>
        </p:spPr>
      </p:pic>
      <p:pic>
        <p:nvPicPr>
          <p:cNvPr id="423" name="JohnChiltonSmaller.jp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234198" y="2533470"/>
            <a:ext cx="1325325" cy="914401"/>
          </a:xfrm>
          <a:prstGeom prst="rect">
            <a:avLst/>
          </a:prstGeom>
          <a:ln w="63500">
            <a:solidFill>
              <a:srgbClr val="003379"/>
            </a:solidFill>
            <a:miter lim="400000"/>
          </a:ln>
        </p:spPr>
      </p:pic>
      <p:sp>
        <p:nvSpPr>
          <p:cNvPr id="424" name="Shape 424"/>
          <p:cNvSpPr/>
          <p:nvPr/>
        </p:nvSpPr>
        <p:spPr>
          <a:xfrm>
            <a:off x="957147" y="3550700"/>
            <a:ext cx="2286001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70432">
              <a:buClr>
                <a:srgbClr val="FFFFFF"/>
              </a:buClr>
              <a:buFont typeface="Helvetica"/>
              <a:defRPr sz="16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Martin Čech</a:t>
            </a:r>
          </a:p>
        </p:txBody>
      </p:sp>
      <p:sp>
        <p:nvSpPr>
          <p:cNvPr id="425" name="Shape 425"/>
          <p:cNvSpPr/>
          <p:nvPr/>
        </p:nvSpPr>
        <p:spPr>
          <a:xfrm>
            <a:off x="887567" y="2215368"/>
            <a:ext cx="2286001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70432">
              <a:buClr>
                <a:srgbClr val="FFFFFF"/>
              </a:buClr>
              <a:buFont typeface="Helvetica"/>
              <a:defRPr sz="16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Enis Afgan</a:t>
            </a:r>
          </a:p>
        </p:txBody>
      </p:sp>
      <p:pic>
        <p:nvPicPr>
          <p:cNvPr id="426" name="image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52873" y="1160890"/>
            <a:ext cx="1364777" cy="914400"/>
          </a:xfrm>
          <a:prstGeom prst="rect">
            <a:avLst/>
          </a:prstGeom>
          <a:ln w="63500">
            <a:solidFill>
              <a:srgbClr val="CFB53B"/>
            </a:solidFill>
            <a:miter lim="400000"/>
          </a:ln>
        </p:spPr>
      </p:pic>
      <p:sp>
        <p:nvSpPr>
          <p:cNvPr id="427" name="Shape 427"/>
          <p:cNvSpPr/>
          <p:nvPr/>
        </p:nvSpPr>
        <p:spPr>
          <a:xfrm>
            <a:off x="354595" y="5946105"/>
            <a:ext cx="8309346" cy="848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/>
          <a:p>
            <a:pPr defTabSz="525761"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rPr sz="1687" dirty="0"/>
              <a:t>Supported by the </a:t>
            </a:r>
            <a:r>
              <a:rPr sz="1687" b="1" dirty="0"/>
              <a:t>NHGRI</a:t>
            </a:r>
            <a:r>
              <a:rPr sz="1687" dirty="0"/>
              <a:t> (HG005542, HG004909, HG005133, HG006620), </a:t>
            </a:r>
            <a:r>
              <a:rPr sz="1687" b="1" dirty="0"/>
              <a:t>NSF</a:t>
            </a:r>
            <a:r>
              <a:rPr sz="1687" dirty="0"/>
              <a:t> (DBI-0850103), Penn State University, </a:t>
            </a:r>
            <a:r>
              <a:rPr lang="en-US" sz="1687" dirty="0" smtClean="0"/>
              <a:t>Johns Hopkins </a:t>
            </a:r>
            <a:r>
              <a:rPr sz="1687" dirty="0" smtClean="0"/>
              <a:t>University</a:t>
            </a:r>
            <a:r>
              <a:rPr sz="1687" dirty="0"/>
              <a:t>, </a:t>
            </a:r>
            <a:r>
              <a:rPr lang="en-US" sz="1687" dirty="0" smtClean="0"/>
              <a:t>The George Washington University, </a:t>
            </a:r>
            <a:r>
              <a:rPr sz="1687" dirty="0" smtClean="0"/>
              <a:t>and </a:t>
            </a:r>
            <a:r>
              <a:rPr sz="1687" dirty="0"/>
              <a:t>the Pennsylvania Department of Public Health</a:t>
            </a:r>
          </a:p>
        </p:txBody>
      </p:sp>
      <p:pic>
        <p:nvPicPr>
          <p:cNvPr id="428" name="pasted-image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921986" y="2506609"/>
            <a:ext cx="1293114" cy="969836"/>
          </a:xfrm>
          <a:prstGeom prst="rect">
            <a:avLst/>
          </a:prstGeom>
          <a:ln w="63500">
            <a:solidFill>
              <a:srgbClr val="CFB53B"/>
            </a:solidFill>
            <a:miter lim="400000"/>
          </a:ln>
        </p:spPr>
      </p:pic>
      <p:sp>
        <p:nvSpPr>
          <p:cNvPr id="429" name="Shape 429"/>
          <p:cNvSpPr/>
          <p:nvPr/>
        </p:nvSpPr>
        <p:spPr>
          <a:xfrm>
            <a:off x="7162723" y="3560166"/>
            <a:ext cx="2286001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170432">
              <a:buClr>
                <a:srgbClr val="FFFFFF"/>
              </a:buClr>
              <a:buFont typeface="Helvetica"/>
              <a:defRPr sz="16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125"/>
              <a:t>Nitesh Turaga</a:t>
            </a:r>
          </a:p>
        </p:txBody>
      </p:sp>
      <p:sp>
        <p:nvSpPr>
          <p:cNvPr id="430" name="Shape 430"/>
          <p:cNvSpPr/>
          <p:nvPr/>
        </p:nvSpPr>
        <p:spPr>
          <a:xfrm>
            <a:off x="2581024" y="183263"/>
            <a:ext cx="3434145" cy="411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0336">
              <a:buClr>
                <a:srgbClr val="FFFFFF"/>
              </a:buClr>
              <a:buFont typeface="Helvetica"/>
              <a:defRPr sz="3800" b="1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2672" dirty="0"/>
              <a:t>The “Core” Galaxy Team</a:t>
            </a:r>
          </a:p>
        </p:txBody>
      </p:sp>
    </p:spTree>
    <p:extLst>
      <p:ext uri="{BB962C8B-B14F-4D97-AF65-F5344CB8AC3E}">
        <p14:creationId xmlns:p14="http://schemas.microsoft.com/office/powerpoint/2010/main" val="89374652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4305" y="1078149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15951" y="1078149"/>
            <a:ext cx="1261873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pasted-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33670" y="1078149"/>
            <a:ext cx="917987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pasted-imag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63353" y="1078149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pasted-image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4305" y="2833117"/>
            <a:ext cx="9144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pasted-image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60469" y="2833117"/>
            <a:ext cx="1219200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pasted-image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51431" y="2833117"/>
            <a:ext cx="1235676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pasted-image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34594" y="2833117"/>
            <a:ext cx="1219201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hape 440"/>
          <p:cNvSpPr/>
          <p:nvPr/>
        </p:nvSpPr>
        <p:spPr>
          <a:xfrm>
            <a:off x="1620708" y="2160061"/>
            <a:ext cx="906656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/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Björn Grüning</a:t>
            </a:r>
          </a:p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Uni Freiburg</a:t>
            </a:r>
          </a:p>
        </p:txBody>
      </p:sp>
      <p:sp>
        <p:nvSpPr>
          <p:cNvPr id="441" name="Shape 441"/>
          <p:cNvSpPr/>
          <p:nvPr/>
        </p:nvSpPr>
        <p:spPr>
          <a:xfrm>
            <a:off x="3223505" y="2160061"/>
            <a:ext cx="719106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/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Peter Cock</a:t>
            </a:r>
          </a:p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TJHI</a:t>
            </a:r>
          </a:p>
        </p:txBody>
      </p:sp>
      <p:sp>
        <p:nvSpPr>
          <p:cNvPr id="442" name="Shape 442"/>
          <p:cNvSpPr/>
          <p:nvPr/>
        </p:nvSpPr>
        <p:spPr>
          <a:xfrm>
            <a:off x="4979417" y="2160061"/>
            <a:ext cx="730326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/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 dirty="0"/>
              <a:t>Kyle Ellrott</a:t>
            </a:r>
          </a:p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125" dirty="0" smtClean="0"/>
              <a:t>OHSU</a:t>
            </a:r>
            <a:endParaRPr sz="1125" dirty="0"/>
          </a:p>
        </p:txBody>
      </p:sp>
      <p:sp>
        <p:nvSpPr>
          <p:cNvPr id="443" name="Shape 443"/>
          <p:cNvSpPr/>
          <p:nvPr/>
        </p:nvSpPr>
        <p:spPr>
          <a:xfrm>
            <a:off x="6565428" y="2160061"/>
            <a:ext cx="751166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/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Eric Rasche</a:t>
            </a:r>
          </a:p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CPT</a:t>
            </a:r>
          </a:p>
        </p:txBody>
      </p:sp>
      <p:sp>
        <p:nvSpPr>
          <p:cNvPr id="444" name="Shape 444"/>
          <p:cNvSpPr/>
          <p:nvPr/>
        </p:nvSpPr>
        <p:spPr>
          <a:xfrm>
            <a:off x="1574648" y="3781210"/>
            <a:ext cx="957953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/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Nicola Soranzo</a:t>
            </a:r>
          </a:p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TGAC</a:t>
            </a:r>
          </a:p>
        </p:txBody>
      </p:sp>
      <p:sp>
        <p:nvSpPr>
          <p:cNvPr id="445" name="Shape 445"/>
          <p:cNvSpPr/>
          <p:nvPr/>
        </p:nvSpPr>
        <p:spPr>
          <a:xfrm>
            <a:off x="3119542" y="3781210"/>
            <a:ext cx="953144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/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Brad Chapman</a:t>
            </a:r>
          </a:p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HSPH</a:t>
            </a:r>
          </a:p>
        </p:txBody>
      </p:sp>
      <p:sp>
        <p:nvSpPr>
          <p:cNvPr id="446" name="Shape 446"/>
          <p:cNvSpPr/>
          <p:nvPr/>
        </p:nvSpPr>
        <p:spPr>
          <a:xfrm>
            <a:off x="4649716" y="3781210"/>
            <a:ext cx="1310613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/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Nuwan Goonasekera</a:t>
            </a:r>
          </a:p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VeRSI</a:t>
            </a:r>
          </a:p>
        </p:txBody>
      </p:sp>
      <p:sp>
        <p:nvSpPr>
          <p:cNvPr id="447" name="Shape 447"/>
          <p:cNvSpPr/>
          <p:nvPr/>
        </p:nvSpPr>
        <p:spPr>
          <a:xfrm>
            <a:off x="6476619" y="3781210"/>
            <a:ext cx="945129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/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Yousef Kowsar</a:t>
            </a:r>
          </a:p>
          <a:p>
            <a:pPr defTabSz="411465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rPr sz="1125"/>
              <a:t>VLSCI</a:t>
            </a:r>
          </a:p>
        </p:txBody>
      </p:sp>
      <p:sp>
        <p:nvSpPr>
          <p:cNvPr id="448" name="Shape 448"/>
          <p:cNvSpPr/>
          <p:nvPr/>
        </p:nvSpPr>
        <p:spPr>
          <a:xfrm>
            <a:off x="1085479" y="172290"/>
            <a:ext cx="6981101" cy="411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10336">
              <a:buClr>
                <a:srgbClr val="FFFFFF"/>
              </a:buClr>
              <a:buFont typeface="Helvetica"/>
              <a:defRPr sz="3800" b="1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2672"/>
              <a:t>Extended team and other contributors…</a:t>
            </a:r>
          </a:p>
        </p:txBody>
      </p:sp>
      <p:sp>
        <p:nvSpPr>
          <p:cNvPr id="449" name="Shape 449"/>
          <p:cNvSpPr/>
          <p:nvPr/>
        </p:nvSpPr>
        <p:spPr>
          <a:xfrm>
            <a:off x="1085479" y="4577210"/>
            <a:ext cx="6981101" cy="1644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640057">
              <a:buClr>
                <a:srgbClr val="FFFFFF"/>
              </a:buClr>
              <a:buFont typeface="Helvetica"/>
              <a:defRPr sz="3800"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rPr sz="2672"/>
              <a:t>And </a:t>
            </a:r>
            <a:r>
              <a:rPr sz="2672" i="1"/>
              <a:t>many</a:t>
            </a:r>
            <a:r>
              <a:rPr sz="2672"/>
              <a:t> others who have contributed to the main Galaxy code, tools to the ToolShed, participated in discussions, attended the Galaxy conferences, …</a:t>
            </a:r>
          </a:p>
        </p:txBody>
      </p:sp>
    </p:spTree>
    <p:extLst>
      <p:ext uri="{BB962C8B-B14F-4D97-AF65-F5344CB8AC3E}">
        <p14:creationId xmlns:p14="http://schemas.microsoft.com/office/powerpoint/2010/main" val="1697134522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Galaxy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Datasets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btained from web databases or produced by tools/workflows</a:t>
            </a:r>
          </a:p>
          <a:p>
            <a:r>
              <a:rPr lang="en-US" dirty="0" smtClean="0"/>
              <a:t>Analysis Histories </a:t>
            </a:r>
          </a:p>
          <a:p>
            <a:pPr lvl="1"/>
            <a:r>
              <a:rPr lang="en-US" dirty="0" smtClean="0"/>
              <a:t>Record of tools used as well as inputs, intermediate, and output datasets</a:t>
            </a:r>
          </a:p>
          <a:p>
            <a:pPr lvl="1"/>
            <a:r>
              <a:rPr lang="en-US" dirty="0" smtClean="0"/>
              <a:t>Parameter settings used in each </a:t>
            </a:r>
            <a:r>
              <a:rPr lang="en-US" dirty="0"/>
              <a:t>step </a:t>
            </a:r>
            <a:endParaRPr lang="en-US" dirty="0" smtClean="0"/>
          </a:p>
          <a:p>
            <a:r>
              <a:rPr lang="en-US" dirty="0" smtClean="0"/>
              <a:t>Workflows (Pipelines)</a:t>
            </a:r>
          </a:p>
          <a:p>
            <a:pPr lvl="1"/>
            <a:r>
              <a:rPr lang="en-US" dirty="0" smtClean="0"/>
              <a:t>Automated, multi-step analyses using several tools</a:t>
            </a:r>
          </a:p>
          <a:p>
            <a:pPr lvl="1"/>
            <a:r>
              <a:rPr lang="en-US" dirty="0" smtClean="0"/>
              <a:t>Tools and parameters selected for </a:t>
            </a:r>
            <a:r>
              <a:rPr lang="en-US" dirty="0"/>
              <a:t>an analysis process but not the </a:t>
            </a:r>
            <a:r>
              <a:rPr lang="en-US" dirty="0" smtClean="0"/>
              <a:t>datasets</a:t>
            </a:r>
          </a:p>
          <a:p>
            <a:r>
              <a:rPr lang="en-US" dirty="0" smtClean="0"/>
              <a:t>Pages </a:t>
            </a:r>
          </a:p>
          <a:p>
            <a:pPr lvl="1"/>
            <a:r>
              <a:rPr lang="en-US" dirty="0" smtClean="0"/>
              <a:t>Interactive research supplements that include text, figures, tables and embedded Galaxy objects</a:t>
            </a:r>
          </a:p>
          <a:p>
            <a:pPr lvl="1"/>
            <a:r>
              <a:rPr lang="en-US" dirty="0" smtClean="0"/>
              <a:t>Ideal for methods sections in publications and training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8"/>
          <a:stretch/>
        </p:blipFill>
        <p:spPr>
          <a:xfrm>
            <a:off x="611150" y="1400343"/>
            <a:ext cx="7868574" cy="44537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1150" y="1389138"/>
            <a:ext cx="7848808" cy="240699"/>
          </a:xfrm>
          <a:prstGeom prst="rect">
            <a:avLst/>
          </a:prstGeom>
          <a:solidFill>
            <a:schemeClr val="lt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29259" y="1839239"/>
            <a:ext cx="1630700" cy="4052859"/>
          </a:xfrm>
          <a:prstGeom prst="rect">
            <a:avLst/>
          </a:prstGeom>
          <a:solidFill>
            <a:schemeClr val="lt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611150" y="1798653"/>
            <a:ext cx="1714838" cy="4054921"/>
          </a:xfrm>
          <a:prstGeom prst="rect">
            <a:avLst/>
          </a:prstGeom>
          <a:solidFill>
            <a:schemeClr val="lt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29259" y="1115426"/>
            <a:ext cx="237812" cy="2613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272095" y="5877655"/>
            <a:ext cx="247486" cy="2647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02697" y="824254"/>
            <a:ext cx="1212191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/>
              <a:t>Menu Bar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1330" y="6177737"/>
            <a:ext cx="716735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Tools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45437" y="6239319"/>
            <a:ext cx="1337226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Workspace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588139" y="5943282"/>
            <a:ext cx="332703" cy="2960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87788" y="6239319"/>
            <a:ext cx="927562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History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290483" y="5892098"/>
            <a:ext cx="245071" cy="3472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415504" y="1798653"/>
            <a:ext cx="4298869" cy="4054921"/>
          </a:xfrm>
          <a:prstGeom prst="rect">
            <a:avLst/>
          </a:prstGeom>
          <a:solidFill>
            <a:schemeClr val="lt1">
              <a:alpha val="0"/>
            </a:schemeClr>
          </a:solidFill>
          <a:ln w="444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5554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3" grpId="0" animBg="1"/>
      <p:bldP spid="19" grpId="0" animBg="1"/>
      <p:bldP spid="12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Interface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7" y="2084126"/>
            <a:ext cx="8601632" cy="36823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cxnSp>
        <p:nvCxnSpPr>
          <p:cNvPr id="4" name="Straight Arrow Connector 3"/>
          <p:cNvCxnSpPr/>
          <p:nvPr/>
        </p:nvCxnSpPr>
        <p:spPr>
          <a:xfrm flipH="1">
            <a:off x="729505" y="2887617"/>
            <a:ext cx="733114" cy="2318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62619" y="2687562"/>
            <a:ext cx="1230722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Use a tool</a:t>
            </a:r>
          </a:p>
        </p:txBody>
      </p:sp>
      <p:sp>
        <p:nvSpPr>
          <p:cNvPr id="6" name="Rectangle 5"/>
          <p:cNvSpPr/>
          <p:nvPr/>
        </p:nvSpPr>
        <p:spPr>
          <a:xfrm>
            <a:off x="2781275" y="2084126"/>
            <a:ext cx="6188154" cy="3564730"/>
          </a:xfrm>
          <a:prstGeom prst="rect">
            <a:avLst/>
          </a:prstGeom>
          <a:solidFill>
            <a:schemeClr val="lt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4823542" y="1375692"/>
            <a:ext cx="4279999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Workspace for </a:t>
            </a:r>
            <a:r>
              <a:rPr lang="en-US" sz="2000" dirty="0" smtClean="0"/>
              <a:t>setting tools </a:t>
            </a:r>
            <a:r>
              <a:rPr lang="en-US" sz="2000" smtClean="0"/>
              <a:t>input datasets and parameters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572000" y="1793174"/>
            <a:ext cx="273132" cy="2789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2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Register and Login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an account with your email </a:t>
            </a:r>
            <a:r>
              <a:rPr lang="en-US" dirty="0" smtClean="0"/>
              <a:t>address</a:t>
            </a:r>
            <a:endParaRPr lang="en-US" dirty="0"/>
          </a:p>
          <a:p>
            <a:r>
              <a:rPr lang="en-US" dirty="0" smtClean="0"/>
              <a:t>Login with your account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/>
              <a:t>quotas </a:t>
            </a:r>
            <a:r>
              <a:rPr lang="en-US" dirty="0" smtClean="0"/>
              <a:t>increased from 5 GB to 250 GB</a:t>
            </a:r>
          </a:p>
          <a:p>
            <a:pPr lvl="1"/>
            <a:r>
              <a:rPr lang="en-US" dirty="0" smtClean="0"/>
              <a:t>Access the full functionality of Galaxy </a:t>
            </a:r>
          </a:p>
          <a:p>
            <a:pPr lvl="2"/>
            <a:r>
              <a:rPr lang="en-US" dirty="0" smtClean="0"/>
              <a:t>create and edit workflows</a:t>
            </a:r>
          </a:p>
          <a:p>
            <a:pPr lvl="2"/>
            <a:r>
              <a:rPr lang="en-US" dirty="0" smtClean="0"/>
              <a:t>share and publish Galaxy objects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5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76557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14703"/>
            <a:ext cx="7886700" cy="43048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is Galaxy?</a:t>
            </a:r>
          </a:p>
          <a:p>
            <a:r>
              <a:rPr lang="en-US" sz="2400" dirty="0" smtClean="0"/>
              <a:t>Where can you run Galaxy?</a:t>
            </a:r>
          </a:p>
          <a:p>
            <a:r>
              <a:rPr lang="en-US" sz="2400" dirty="0" smtClean="0"/>
              <a:t>The Galaxy team</a:t>
            </a:r>
          </a:p>
          <a:p>
            <a:r>
              <a:rPr lang="en-US" sz="2400" dirty="0" smtClean="0"/>
              <a:t>Main Galaxy objects</a:t>
            </a:r>
            <a:endParaRPr lang="en-US" sz="2400" dirty="0"/>
          </a:p>
          <a:p>
            <a:r>
              <a:rPr lang="en-US" sz="2400" dirty="0" smtClean="0"/>
              <a:t>Data analysis with Galaxy</a:t>
            </a:r>
          </a:p>
          <a:p>
            <a:r>
              <a:rPr lang="en-US" sz="2400" dirty="0" smtClean="0"/>
              <a:t>Edit and reuse analysis workflows</a:t>
            </a:r>
          </a:p>
          <a:p>
            <a:r>
              <a:rPr lang="en-US" sz="2400" dirty="0" smtClean="0"/>
              <a:t>Galaxy resources and community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an Account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3" y="1759514"/>
            <a:ext cx="7897335" cy="4133914"/>
          </a:xfrm>
        </p:spPr>
      </p:pic>
      <p:cxnSp>
        <p:nvCxnSpPr>
          <p:cNvPr id="8" name="Straight Arrow Connector 7"/>
          <p:cNvCxnSpPr/>
          <p:nvPr/>
        </p:nvCxnSpPr>
        <p:spPr>
          <a:xfrm flipH="1">
            <a:off x="4477555" y="1433068"/>
            <a:ext cx="690012" cy="5152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06490" y="3048847"/>
            <a:ext cx="3072917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Click on the register link to create an account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167567" y="3245659"/>
            <a:ext cx="838924" cy="1571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an Account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5" y="1461909"/>
            <a:ext cx="8624134" cy="486016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859481" y="2481943"/>
            <a:ext cx="498763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922816" y="2778826"/>
            <a:ext cx="500742" cy="12865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904013" y="3068310"/>
            <a:ext cx="587829" cy="29292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924795" y="3734790"/>
            <a:ext cx="498763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747159" y="4813465"/>
            <a:ext cx="340425" cy="17417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10645" y="2421979"/>
            <a:ext cx="2305791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Enter </a:t>
            </a:r>
            <a:r>
              <a:rPr lang="en-US" dirty="0" smtClean="0"/>
              <a:t>your email address </a:t>
            </a:r>
            <a:r>
              <a:rPr lang="en-US" smtClean="0"/>
              <a:t>and password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10645" y="3558638"/>
            <a:ext cx="207892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Create your public name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15912" y="4715884"/>
            <a:ext cx="87815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Submit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5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 new History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3"/>
          <a:stretch/>
        </p:blipFill>
        <p:spPr>
          <a:xfrm>
            <a:off x="628652" y="1744760"/>
            <a:ext cx="2870437" cy="483765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048000" y="1594756"/>
            <a:ext cx="254000" cy="2413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2578100" y="3296558"/>
            <a:ext cx="254000" cy="22277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02000" y="1466724"/>
            <a:ext cx="438376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Click on </a:t>
            </a:r>
            <a:r>
              <a:rPr lang="en-US" dirty="0" smtClean="0"/>
              <a:t>the settings </a:t>
            </a:r>
            <a:r>
              <a:rPr lang="en-US" dirty="0"/>
              <a:t>icon </a:t>
            </a:r>
            <a:r>
              <a:rPr lang="en-US" dirty="0" smtClean="0"/>
              <a:t>at the </a:t>
            </a:r>
            <a:r>
              <a:rPr lang="en-US" dirty="0"/>
              <a:t>history panel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2131" y="3519327"/>
            <a:ext cx="213635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Create a new </a:t>
            </a:r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43" y="1951945"/>
            <a:ext cx="3162300" cy="4630470"/>
          </a:xfrm>
          <a:prstGeom prst="rect">
            <a:avLst/>
          </a:prstGeom>
        </p:spPr>
      </p:pic>
      <p:sp>
        <p:nvSpPr>
          <p:cNvPr id="11" name="Striped Right Arrow 10"/>
          <p:cNvSpPr/>
          <p:nvPr/>
        </p:nvSpPr>
        <p:spPr>
          <a:xfrm>
            <a:off x="3619502" y="4249056"/>
            <a:ext cx="936543" cy="330200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454693" y="2988289"/>
            <a:ext cx="254000" cy="22277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27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Data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4313" indent="-214313">
              <a:buFont typeface="Arial" charset="0"/>
              <a:buChar char="•"/>
            </a:pPr>
            <a:r>
              <a:rPr lang="en-US" sz="2400" dirty="0"/>
              <a:t>Galaxy can import data from many data sources: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2000" dirty="0"/>
              <a:t>UCSC Table Browser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2000" dirty="0" err="1"/>
              <a:t>BioMart</a:t>
            </a:r>
            <a:endParaRPr lang="en-US" sz="2000" dirty="0"/>
          </a:p>
          <a:p>
            <a:pPr marL="557213" lvl="1" indent="-214313">
              <a:buFont typeface="Arial" charset="0"/>
              <a:buChar char="•"/>
            </a:pPr>
            <a:r>
              <a:rPr lang="en-US" sz="2000" dirty="0"/>
              <a:t>EBI SRA</a:t>
            </a:r>
          </a:p>
          <a:p>
            <a:pPr marL="900113" lvl="2" indent="-214313">
              <a:buFont typeface="Wingdings" charset="2"/>
              <a:buChar char="v"/>
            </a:pPr>
            <a:r>
              <a:rPr lang="en-US" dirty="0" smtClean="0"/>
              <a:t>High-throughput sequencing </a:t>
            </a:r>
            <a:r>
              <a:rPr lang="en-US" dirty="0"/>
              <a:t>data (</a:t>
            </a:r>
            <a:r>
              <a:rPr lang="en-US" dirty="0" err="1"/>
              <a:t>fastq</a:t>
            </a:r>
            <a:r>
              <a:rPr lang="en-US" dirty="0"/>
              <a:t> files)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2000" dirty="0" err="1"/>
              <a:t>InterMine</a:t>
            </a:r>
            <a:endParaRPr lang="en-US" sz="2000" dirty="0"/>
          </a:p>
          <a:p>
            <a:pPr marL="900113" lvl="2" indent="-214313">
              <a:buFont typeface="Wingdings" charset="2"/>
              <a:buChar char="v"/>
            </a:pPr>
            <a:r>
              <a:rPr lang="en-US" dirty="0" err="1"/>
              <a:t>modMine</a:t>
            </a:r>
            <a:r>
              <a:rPr lang="en-US" dirty="0"/>
              <a:t>, </a:t>
            </a:r>
            <a:r>
              <a:rPr lang="en-US" dirty="0" err="1"/>
              <a:t>FlyMine</a:t>
            </a:r>
            <a:r>
              <a:rPr lang="en-US" dirty="0"/>
              <a:t>, </a:t>
            </a:r>
            <a:r>
              <a:rPr lang="en-US" dirty="0" err="1"/>
              <a:t>MouseMine</a:t>
            </a:r>
            <a:endParaRPr lang="en-US" dirty="0"/>
          </a:p>
          <a:p>
            <a:pPr marL="214313" indent="-214313">
              <a:buFont typeface="Arial" charset="0"/>
              <a:buChar char="•"/>
            </a:pPr>
            <a:r>
              <a:rPr lang="en-US" sz="2400" dirty="0"/>
              <a:t>Upload file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2000" dirty="0"/>
              <a:t>Choose local file (small size)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2000" dirty="0"/>
              <a:t>Choose FTP file (large size)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2000" dirty="0"/>
              <a:t>Paste/Fetch Data</a:t>
            </a:r>
          </a:p>
          <a:p>
            <a:endParaRPr lang="en-US" sz="135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8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4400" dirty="0">
                <a:solidFill>
                  <a:schemeClr val="tx1"/>
                </a:solidFill>
              </a:rPr>
              <a:t>Paste/Fetch Data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42"/>
          <a:stretch/>
        </p:blipFill>
        <p:spPr>
          <a:xfrm>
            <a:off x="988928" y="1319646"/>
            <a:ext cx="3132137" cy="498311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2066795" y="2768254"/>
            <a:ext cx="413358" cy="37578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51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4400" dirty="0">
                <a:solidFill>
                  <a:schemeClr val="tx1"/>
                </a:solidFill>
              </a:rPr>
              <a:t>Paste/Fetch Data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6" y="1319645"/>
            <a:ext cx="7795014" cy="4843161"/>
          </a:xfrm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5625231" y="5974916"/>
            <a:ext cx="413358" cy="37578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274366" y="3648164"/>
            <a:ext cx="413358" cy="37578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542757" y="5974916"/>
            <a:ext cx="413358" cy="37578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52870" y="4123879"/>
            <a:ext cx="3811043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Copy and paste the content of a file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Or enter an URL into the textbox</a:t>
            </a:r>
          </a:p>
        </p:txBody>
      </p:sp>
    </p:spTree>
    <p:extLst>
      <p:ext uri="{BB962C8B-B14F-4D97-AF65-F5344CB8AC3E}">
        <p14:creationId xmlns:p14="http://schemas.microsoft.com/office/powerpoint/2010/main" val="60010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Features of the History Panel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2"/>
          <a:stretch/>
        </p:blipFill>
        <p:spPr>
          <a:xfrm>
            <a:off x="988171" y="2366062"/>
            <a:ext cx="2762867" cy="354839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02792" y="1670747"/>
            <a:ext cx="2116268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Color denotes status of the workflow item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31020" r="-492" b="202"/>
          <a:stretch/>
        </p:blipFill>
        <p:spPr>
          <a:xfrm>
            <a:off x="4677582" y="2366062"/>
            <a:ext cx="3294713" cy="425225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18357" y="1742300"/>
            <a:ext cx="2199221" cy="677013"/>
            <a:chOff x="6060387" y="2112127"/>
            <a:chExt cx="2678734" cy="743222"/>
          </a:xfrm>
        </p:grpSpPr>
        <p:sp>
          <p:nvSpPr>
            <p:cNvPr id="7" name="TextBox 6"/>
            <p:cNvSpPr txBox="1"/>
            <p:nvPr/>
          </p:nvSpPr>
          <p:spPr>
            <a:xfrm>
              <a:off x="6060387" y="2112127"/>
              <a:ext cx="813370" cy="37166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View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81243" y="2114920"/>
              <a:ext cx="693910" cy="37166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Edit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77540" y="2114920"/>
              <a:ext cx="961581" cy="37166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Delete</a:t>
              </a:r>
            </a:p>
          </p:txBody>
        </p:sp>
        <p:cxnSp>
          <p:nvCxnSpPr>
            <p:cNvPr id="10" name="Straight Arrow Connector 9"/>
            <p:cNvCxnSpPr>
              <a:stCxn id="7" idx="2"/>
            </p:cNvCxnSpPr>
            <p:nvPr/>
          </p:nvCxnSpPr>
          <p:spPr>
            <a:xfrm>
              <a:off x="6467073" y="2483790"/>
              <a:ext cx="406683" cy="347697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252997" y="2508426"/>
              <a:ext cx="6355" cy="334807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7703417" y="2499245"/>
              <a:ext cx="308651" cy="35610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721610" y="3927666"/>
            <a:ext cx="2177230" cy="598752"/>
            <a:chOff x="6243915" y="3220147"/>
            <a:chExt cx="2821065" cy="798377"/>
          </a:xfrm>
        </p:grpSpPr>
        <p:sp>
          <p:nvSpPr>
            <p:cNvPr id="24" name="TextBox 23"/>
            <p:cNvSpPr txBox="1"/>
            <p:nvPr/>
          </p:nvSpPr>
          <p:spPr>
            <a:xfrm>
              <a:off x="6243915" y="3224798"/>
              <a:ext cx="777595" cy="451429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Tag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716224" y="3728370"/>
              <a:ext cx="306256" cy="24451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650341" y="3220147"/>
              <a:ext cx="1414639" cy="451429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Annotate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7523662" y="3666797"/>
              <a:ext cx="339141" cy="351727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978724" y="4030698"/>
            <a:ext cx="2984499" cy="771361"/>
            <a:chOff x="2541798" y="2857366"/>
            <a:chExt cx="4352221" cy="1096894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3360080" y="3405408"/>
              <a:ext cx="347907" cy="23616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541798" y="2857366"/>
              <a:ext cx="1000897" cy="4814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Save</a:t>
              </a:r>
              <a:endParaRPr lang="en-US" sz="16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4993568" y="3704661"/>
              <a:ext cx="398539" cy="47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493448" y="3472828"/>
              <a:ext cx="1400571" cy="4814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Visualize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32945" y="1513480"/>
            <a:ext cx="2087886" cy="926547"/>
            <a:chOff x="3188506" y="1501849"/>
            <a:chExt cx="2783847" cy="1235396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5027419" y="2371958"/>
              <a:ext cx="199988" cy="365287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797248" y="1507521"/>
              <a:ext cx="1175105" cy="779699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Dataset name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8506" y="1501849"/>
              <a:ext cx="1257735" cy="77969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Step number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904735" y="2312776"/>
              <a:ext cx="183962" cy="42446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260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the Dataset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5"/>
          <a:stretch/>
        </p:blipFill>
        <p:spPr>
          <a:xfrm>
            <a:off x="191245" y="1478071"/>
            <a:ext cx="8761510" cy="449794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7064681" y="6275540"/>
            <a:ext cx="93166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Preview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1671" y="3600524"/>
            <a:ext cx="2373681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View the dataset </a:t>
            </a:r>
            <a:r>
              <a:rPr lang="en-US" dirty="0" smtClean="0"/>
              <a:t>in </a:t>
            </a:r>
            <a:r>
              <a:rPr lang="en-US" dirty="0"/>
              <a:t>the workspace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350698" y="2873728"/>
            <a:ext cx="438411" cy="3204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53908" y="2423524"/>
            <a:ext cx="329013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Click </a:t>
            </a:r>
            <a:r>
              <a:rPr lang="en-US" dirty="0" smtClean="0"/>
              <a:t>on the </a:t>
            </a:r>
            <a:r>
              <a:rPr lang="en-US" dirty="0"/>
              <a:t>header to see details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362950" y="3127637"/>
            <a:ext cx="1158" cy="4380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516284" y="5778847"/>
            <a:ext cx="1158" cy="4380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38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 the Dataset Attributes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4" t="1" b="27585"/>
          <a:stretch/>
        </p:blipFill>
        <p:spPr>
          <a:xfrm>
            <a:off x="628652" y="1529724"/>
            <a:ext cx="2467627" cy="46441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693096" y="3206663"/>
            <a:ext cx="87682" cy="36325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36937" y="3651768"/>
            <a:ext cx="5641031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Click </a:t>
            </a:r>
            <a:r>
              <a:rPr lang="en-US" sz="2000" dirty="0" smtClean="0"/>
              <a:t>on the </a:t>
            </a:r>
            <a:r>
              <a:rPr lang="en-US" sz="2000" dirty="0"/>
              <a:t>pencil icon to edit the </a:t>
            </a:r>
            <a:r>
              <a:rPr lang="en-US" sz="2000" dirty="0" smtClean="0"/>
              <a:t>dataset attributes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029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89" y="1160921"/>
            <a:ext cx="8575283" cy="548520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8300" y="198613"/>
            <a:ext cx="7886700" cy="1325563"/>
          </a:xfrm>
        </p:spPr>
        <p:txBody>
          <a:bodyPr/>
          <a:lstStyle/>
          <a:p>
            <a:r>
              <a:rPr lang="en-US" dirty="0" smtClean="0"/>
              <a:t>Edit Data Attributes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23969" y="2417523"/>
            <a:ext cx="221906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Change dataset name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494763" y="2602191"/>
            <a:ext cx="613774" cy="282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494763" y="3355840"/>
            <a:ext cx="613774" cy="282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23969" y="3171172"/>
            <a:ext cx="200683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Dataset description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137087" y="5209693"/>
            <a:ext cx="613774" cy="282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78507" y="5025025"/>
            <a:ext cx="350993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Specify genome database and build</a:t>
            </a:r>
          </a:p>
        </p:txBody>
      </p:sp>
      <p:sp>
        <p:nvSpPr>
          <p:cNvPr id="16" name="Oval 15"/>
          <p:cNvSpPr/>
          <p:nvPr/>
        </p:nvSpPr>
        <p:spPr>
          <a:xfrm>
            <a:off x="551145" y="5394357"/>
            <a:ext cx="801666" cy="630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84817" y="5544436"/>
            <a:ext cx="518379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Remember to save before switching to a different tab</a:t>
            </a:r>
          </a:p>
        </p:txBody>
      </p:sp>
    </p:spTree>
    <p:extLst>
      <p:ext uri="{BB962C8B-B14F-4D97-AF65-F5344CB8AC3E}">
        <p14:creationId xmlns:p14="http://schemas.microsoft.com/office/powerpoint/2010/main" val="10593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562820" y="6044840"/>
            <a:ext cx="5715000" cy="36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 marL="584200" algn="l">
              <a:defRPr sz="3400">
                <a:solidFill>
                  <a:schemeClr val="accent3">
                    <a:satOff val="18648"/>
                    <a:lumOff val="5971"/>
                  </a:schemeClr>
                </a:solidFill>
                <a:latin typeface="+mn-lt"/>
                <a:ea typeface="+mn-ea"/>
                <a:cs typeface="+mn-cs"/>
                <a:sym typeface="Helvetica"/>
                <a:hlinkClick r:id="rId3"/>
              </a:defRPr>
            </a:lvl1pPr>
          </a:lstStyle>
          <a:p>
            <a:r>
              <a:rPr sz="2000" dirty="0"/>
              <a:t>http://galaxyproject.org</a:t>
            </a:r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4400" b="0" dirty="0"/>
              <a:t>What is Galaxy?</a:t>
            </a:r>
          </a:p>
        </p:txBody>
      </p:sp>
      <p:sp>
        <p:nvSpPr>
          <p:cNvPr id="34" name="Shape 3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2600"/>
              </a:spcBef>
              <a:buSzTx/>
              <a:buNone/>
              <a:defRPr sz="38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3200" dirty="0" smtClean="0"/>
              <a:t>A </a:t>
            </a:r>
            <a:r>
              <a:rPr sz="3200" dirty="0" smtClean="0"/>
              <a:t>Data </a:t>
            </a:r>
            <a:r>
              <a:rPr sz="3200" dirty="0"/>
              <a:t>integration and analysis platform that emphasizes accessibility, reproducibility, and transparency </a:t>
            </a:r>
          </a:p>
        </p:txBody>
      </p:sp>
    </p:spTree>
    <p:extLst>
      <p:ext uri="{BB962C8B-B14F-4D97-AF65-F5344CB8AC3E}">
        <p14:creationId xmlns:p14="http://schemas.microsoft.com/office/powerpoint/2010/main" val="12868093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 Data Types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11570"/>
            <a:ext cx="7968841" cy="461609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966358" y="1365662"/>
            <a:ext cx="344385" cy="17813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10743" y="1180996"/>
            <a:ext cx="266104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Switch to the datatype tab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81251" y="2748068"/>
            <a:ext cx="344385" cy="17813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10743" y="2512104"/>
            <a:ext cx="449135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Choose a datatype from the drop-down menu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38550" y="4199762"/>
            <a:ext cx="4376800" cy="1754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Some tools will require a certain datatype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.g. change from “</a:t>
            </a:r>
            <a:r>
              <a:rPr lang="en-US" dirty="0" err="1" smtClean="0"/>
              <a:t>fastq</a:t>
            </a:r>
            <a:r>
              <a:rPr lang="en-US" dirty="0" smtClean="0"/>
              <a:t>” to “</a:t>
            </a:r>
            <a:r>
              <a:rPr lang="en-US" dirty="0" err="1" smtClean="0"/>
              <a:t>fastqsanger</a:t>
            </a:r>
            <a:r>
              <a:rPr lang="en-US" dirty="0" smtClean="0"/>
              <a:t>”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Editing the datatype does not convert the dataset to the new datatype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53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Tools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45492" y="2414484"/>
            <a:ext cx="409601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Enter the name of a tool or a search term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54583" y="3651523"/>
            <a:ext cx="4819333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Click on the group header to expand each section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7" y="1326292"/>
            <a:ext cx="3175000" cy="47625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1903422" y="3836191"/>
            <a:ext cx="1924088" cy="2382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939238" y="2105824"/>
            <a:ext cx="801667" cy="4384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8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 Configuration and Execute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4" y="1690691"/>
            <a:ext cx="8618567" cy="375681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208747" y="2116899"/>
            <a:ext cx="375781" cy="2880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84735" y="1822724"/>
            <a:ext cx="149797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/>
              <a:t>Select dataset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033383" y="2662487"/>
            <a:ext cx="538619" cy="3287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84526" y="2477819"/>
            <a:ext cx="160781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Set parameters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471464" y="2919975"/>
            <a:ext cx="351057" cy="7302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822522" y="2919973"/>
            <a:ext cx="363255" cy="12627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164921" y="5295929"/>
            <a:ext cx="325676" cy="4785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39330" y="5589770"/>
            <a:ext cx="134479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Run the </a:t>
            </a:r>
            <a:r>
              <a:rPr lang="en-US" dirty="0" smtClean="0"/>
              <a:t>tool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22745" y="5689044"/>
            <a:ext cx="456435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Each tool has a different set of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9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3" y="1300153"/>
            <a:ext cx="3811496" cy="4468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80" y="1300152"/>
            <a:ext cx="2472462" cy="4377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2" y="1774032"/>
            <a:ext cx="7886700" cy="99417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700" dirty="0" smtClean="0"/>
              <a:t>Galaxy 101: Find </a:t>
            </a:r>
            <a:r>
              <a:rPr lang="en-US" sz="2700" dirty="0"/>
              <a:t>the </a:t>
            </a:r>
            <a:r>
              <a:rPr lang="en-US" sz="2700" dirty="0" smtClean="0"/>
              <a:t>top </a:t>
            </a:r>
            <a:r>
              <a:rPr lang="en-US" sz="2700" dirty="0"/>
              <a:t>5 </a:t>
            </a:r>
            <a:r>
              <a:rPr lang="en-US" sz="2700" dirty="0" smtClean="0"/>
              <a:t>exons </a:t>
            </a:r>
            <a:r>
              <a:rPr lang="en-US" sz="2700" dirty="0"/>
              <a:t>with the </a:t>
            </a:r>
            <a:r>
              <a:rPr lang="en-US" sz="2700" dirty="0" smtClean="0"/>
              <a:t>highest </a:t>
            </a:r>
            <a:r>
              <a:rPr lang="en-US" sz="2700" dirty="0"/>
              <a:t>n</a:t>
            </a:r>
            <a:r>
              <a:rPr lang="en-US" sz="2700" dirty="0" smtClean="0"/>
              <a:t>umber </a:t>
            </a:r>
            <a:r>
              <a:rPr lang="en-US" sz="2700" dirty="0"/>
              <a:t>of SNPs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0234" y="797371"/>
            <a:ext cx="2446119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Exons: 14,859 regions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12324" y="794282"/>
            <a:ext cx="2618858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SNPs: ~200,000 regions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2386269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github.com/nekrut/galaxy/wiki/Galaxy101-1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79347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from Galaxy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8121" y="2121248"/>
            <a:ext cx="889397" cy="53578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Exons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2167" y="2943005"/>
            <a:ext cx="889397" cy="53578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SNPs</a:t>
            </a:r>
          </a:p>
        </p:txBody>
      </p:sp>
      <p:cxnSp>
        <p:nvCxnSpPr>
          <p:cNvPr id="10" name="Elbow Connector 9"/>
          <p:cNvCxnSpPr>
            <a:stCxn id="4" idx="3"/>
          </p:cNvCxnSpPr>
          <p:nvPr/>
        </p:nvCxnSpPr>
        <p:spPr>
          <a:xfrm>
            <a:off x="1017517" y="2389139"/>
            <a:ext cx="401240" cy="279722"/>
          </a:xfrm>
          <a:prstGeom prst="bentConnector3">
            <a:avLst>
              <a:gd name="adj1" fmla="val 50000"/>
            </a:avLst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flipV="1">
            <a:off x="1011564" y="2802026"/>
            <a:ext cx="407194" cy="531762"/>
          </a:xfrm>
          <a:prstGeom prst="bentConnector3">
            <a:avLst>
              <a:gd name="adj1" fmla="val 50000"/>
            </a:avLst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10215" y="3351092"/>
            <a:ext cx="0" cy="2955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9" y="3764762"/>
            <a:ext cx="7743359" cy="186414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18757" y="2248930"/>
            <a:ext cx="7638744" cy="976184"/>
            <a:chOff x="1418757" y="2248930"/>
            <a:chExt cx="7638744" cy="976184"/>
          </a:xfrm>
        </p:grpSpPr>
        <p:sp>
          <p:nvSpPr>
            <p:cNvPr id="23" name="Rectangle 22"/>
            <p:cNvSpPr/>
            <p:nvPr/>
          </p:nvSpPr>
          <p:spPr>
            <a:xfrm>
              <a:off x="1418757" y="2248930"/>
              <a:ext cx="7638744" cy="976184"/>
            </a:xfrm>
            <a:prstGeom prst="rect">
              <a:avLst/>
            </a:prstGeom>
            <a:solidFill>
              <a:schemeClr val="lt1">
                <a:alpha val="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462024" y="2368296"/>
              <a:ext cx="1377717" cy="7115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Join exons with SNPs</a:t>
              </a:r>
              <a:endParaRPr lang="en-US" sz="1600" dirty="0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2895365" y="2523744"/>
              <a:ext cx="308919" cy="430974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216345" y="2368296"/>
              <a:ext cx="1039660" cy="7115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smtClean="0"/>
                <a:t>Group by exons</a:t>
              </a:r>
              <a:endParaRPr lang="en-US" sz="1600" dirty="0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4313450" y="2523744"/>
              <a:ext cx="308919" cy="430974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644964" y="2368296"/>
              <a:ext cx="1382400" cy="7115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smtClean="0"/>
                <a:t>Sort exons by SNP count</a:t>
              </a:r>
              <a:endParaRPr lang="en-US" sz="1600" dirty="0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6089563" y="2523744"/>
              <a:ext cx="308919" cy="430974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435967" y="2368296"/>
              <a:ext cx="1101859" cy="7115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Select </a:t>
              </a:r>
              <a:r>
                <a:rPr lang="en-US" sz="1600" smtClean="0"/>
                <a:t>top five exons</a:t>
              </a:r>
              <a:endParaRPr lang="en-US" sz="16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902635" y="2368296"/>
              <a:ext cx="1101859" cy="7115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Recover exon info</a:t>
              </a:r>
              <a:endParaRPr lang="en-US" sz="1600" dirty="0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7587668" y="2523744"/>
              <a:ext cx="308919" cy="430974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97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Galaxy 101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34494" y="2353284"/>
            <a:ext cx="4451283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Input datasets: exons and SNPs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Intermediate datasets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Output dataset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Tools and parameter settings for each step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" y="1401287"/>
            <a:ext cx="3151859" cy="52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 Workflow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8074" y="5528388"/>
            <a:ext cx="5039725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Record all steps of the analysis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Parameter settings used in each step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Extract to the workflow for running again with different datasets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8" y="1637764"/>
            <a:ext cx="2521559" cy="359069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2512884" y="1374218"/>
            <a:ext cx="307890" cy="2865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16378" y="3823386"/>
            <a:ext cx="486582" cy="3425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8"/>
          <a:stretch/>
        </p:blipFill>
        <p:spPr>
          <a:xfrm>
            <a:off x="3803989" y="1387689"/>
            <a:ext cx="4354359" cy="4072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56889" y="1297424"/>
            <a:ext cx="526093" cy="2981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05004" y="1077154"/>
            <a:ext cx="206223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Edit workflow name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001984" y="3486694"/>
            <a:ext cx="401154" cy="2379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001984" y="3937913"/>
            <a:ext cx="376900" cy="168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971688" y="4440683"/>
            <a:ext cx="407196" cy="969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014600" y="4778688"/>
            <a:ext cx="364284" cy="1283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014600" y="4990182"/>
            <a:ext cx="474274" cy="3351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Notched Right Arrow 48"/>
          <p:cNvSpPr/>
          <p:nvPr/>
        </p:nvSpPr>
        <p:spPr>
          <a:xfrm>
            <a:off x="3059409" y="3522193"/>
            <a:ext cx="605642" cy="33669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4328673" y="2011376"/>
            <a:ext cx="348379" cy="1581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756927" y="2011376"/>
            <a:ext cx="209813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reate </a:t>
            </a:r>
            <a:r>
              <a:rPr lang="en-US" dirty="0"/>
              <a:t>the workflow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56927" y="4165972"/>
            <a:ext cx="1915897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Uncheck the tools you do not need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1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9" grpId="0" animBg="1"/>
      <p:bldP spid="51" grpId="0" animBg="1"/>
      <p:bldP spid="53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 Workflow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" y="1690689"/>
            <a:ext cx="7899400" cy="41275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377832" y="1352811"/>
            <a:ext cx="263047" cy="3378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94954" y="704743"/>
            <a:ext cx="2091846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Access </a:t>
            </a:r>
            <a:r>
              <a:rPr lang="en-US"/>
              <a:t>to workflows from menu bar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54064" y="3256769"/>
            <a:ext cx="425883" cy="2009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92680" y="2888799"/>
            <a:ext cx="4658776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Edit the workflow using the workflow canvas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Run the workflow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Rename the workflow</a:t>
            </a:r>
          </a:p>
        </p:txBody>
      </p:sp>
    </p:spTree>
    <p:extLst>
      <p:ext uri="{BB962C8B-B14F-4D97-AF65-F5344CB8AC3E}">
        <p14:creationId xmlns:p14="http://schemas.microsoft.com/office/powerpoint/2010/main" val="126196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2486" y="1668382"/>
            <a:ext cx="8618415" cy="1759938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32486" y="3707078"/>
            <a:ext cx="4257518" cy="3039711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121528" y="3703509"/>
            <a:ext cx="3929373" cy="3043281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7830" y="1774379"/>
            <a:ext cx="8293337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Create a new connection by dragging from the output connection of one tool to the input connection of another tool</a:t>
            </a:r>
          </a:p>
        </p:txBody>
      </p:sp>
      <p:sp>
        <p:nvSpPr>
          <p:cNvPr id="8" name="Right Arrow 7"/>
          <p:cNvSpPr/>
          <p:nvPr/>
        </p:nvSpPr>
        <p:spPr>
          <a:xfrm flipV="1">
            <a:off x="4371472" y="2681045"/>
            <a:ext cx="442846" cy="48223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485854" y="3809058"/>
            <a:ext cx="3978269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Delete a connection by </a:t>
            </a:r>
            <a:r>
              <a:rPr lang="en-US" sz="1600" dirty="0" smtClean="0"/>
              <a:t>clicking on the ‘x’ </a:t>
            </a:r>
            <a:r>
              <a:rPr lang="en-US" sz="1600" dirty="0"/>
              <a:t>icon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577214" y="240668"/>
            <a:ext cx="8051887" cy="1325563"/>
          </a:xfrm>
        </p:spPr>
        <p:txBody>
          <a:bodyPr/>
          <a:lstStyle/>
          <a:p>
            <a:r>
              <a:rPr lang="en-US" dirty="0" smtClean="0"/>
              <a:t>Edit the Workflow using the Workflow Canvas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3" y="4276214"/>
            <a:ext cx="4145502" cy="23197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7"/>
          <a:stretch/>
        </p:blipFill>
        <p:spPr>
          <a:xfrm>
            <a:off x="5269621" y="4276214"/>
            <a:ext cx="3325976" cy="238452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69621" y="3809058"/>
            <a:ext cx="3127844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Click on the tool to edit parameters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461350" y="4917489"/>
            <a:ext cx="263047" cy="4429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1" y="2482256"/>
            <a:ext cx="3603497" cy="8798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75" y="2442261"/>
            <a:ext cx="4020293" cy="91981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2558604" y="2674700"/>
            <a:ext cx="167954" cy="21954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54155" y="3211519"/>
            <a:ext cx="204136" cy="25119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77819" y="4598958"/>
            <a:ext cx="267723" cy="33250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9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8" grpId="0" animBg="1"/>
      <p:bldP spid="9" grpId="0" animBg="1"/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an existing workflow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6" y="1521730"/>
            <a:ext cx="4987905" cy="4754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863698" y="4535262"/>
            <a:ext cx="479272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Click on </a:t>
            </a:r>
            <a:r>
              <a:rPr lang="en-US" dirty="0" smtClean="0"/>
              <a:t>the pencil </a:t>
            </a:r>
            <a:r>
              <a:rPr lang="en-US" dirty="0"/>
              <a:t>icon to modify the parameters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9486" y="3619764"/>
            <a:ext cx="393812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Click on the header to expand each step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1595" y="2528094"/>
            <a:ext cx="2094244" cy="34624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50" dirty="0"/>
              <a:t>Specify </a:t>
            </a:r>
            <a:r>
              <a:rPr lang="en-US" sz="1650"/>
              <a:t>input datasets</a:t>
            </a:r>
            <a:endParaRPr lang="en-US" sz="135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759178" y="2400796"/>
            <a:ext cx="463462" cy="2200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759180" y="2922343"/>
            <a:ext cx="592417" cy="2079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652206" y="3676507"/>
            <a:ext cx="497110" cy="1279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51772" y="4727748"/>
            <a:ext cx="6751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13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1500188" y="6044839"/>
            <a:ext cx="5715000" cy="36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 marL="584200">
              <a:defRPr sz="4400">
                <a:solidFill>
                  <a:schemeClr val="accent3">
                    <a:satOff val="18648"/>
                    <a:lumOff val="5971"/>
                  </a:schemeClr>
                </a:solidFill>
                <a:latin typeface="+mn-lt"/>
                <a:ea typeface="+mn-ea"/>
                <a:cs typeface="+mn-cs"/>
                <a:sym typeface="Helvetica"/>
                <a:hlinkClick r:id="rId3"/>
              </a:defRPr>
            </a:lvl1pPr>
          </a:lstStyle>
          <a:p>
            <a:pPr algn="ctr"/>
            <a:r>
              <a:rPr sz="2000" dirty="0"/>
              <a:t>http://bit.ly/13questions</a:t>
            </a:r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What is Galaxy?</a:t>
            </a:r>
          </a:p>
        </p:txBody>
      </p:sp>
      <p:sp>
        <p:nvSpPr>
          <p:cNvPr id="40" name="Shape 40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1828"/>
              </a:spcBef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>
                <a:solidFill>
                  <a:schemeClr val="accent4">
                    <a:lumMod val="75000"/>
                  </a:schemeClr>
                </a:solidFill>
              </a:rPr>
              <a:t>Keith Bradnam</a:t>
            </a:r>
            <a:r>
              <a:rPr dirty="0"/>
              <a:t>'s definition: </a:t>
            </a:r>
          </a:p>
          <a:p>
            <a:pPr marL="0" indent="0" algn="ctr">
              <a:lnSpc>
                <a:spcPct val="120000"/>
              </a:lnSpc>
              <a:spcBef>
                <a:spcPts val="1828"/>
              </a:spcBef>
              <a:buNone/>
              <a:defRPr sz="38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"A web-based platform that provides a simplified interface to many popular bioinformatics tools."</a:t>
            </a:r>
          </a:p>
          <a:p>
            <a:pPr marL="0" indent="0" algn="ctr">
              <a:lnSpc>
                <a:spcPct val="120000"/>
              </a:lnSpc>
              <a:spcBef>
                <a:spcPts val="1828"/>
              </a:spcBef>
              <a:buNone/>
              <a:defRPr sz="3800" b="1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 marL="0" indent="0" algn="ctr">
              <a:lnSpc>
                <a:spcPct val="120000"/>
              </a:lnSpc>
              <a:spcBef>
                <a:spcPts val="1828"/>
              </a:spcBef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From</a:t>
            </a:r>
          </a:p>
          <a:p>
            <a:pPr marL="0" indent="0" algn="ctr">
              <a:lnSpc>
                <a:spcPct val="120000"/>
              </a:lnSpc>
              <a:spcBef>
                <a:spcPts val="1828"/>
              </a:spcBef>
              <a:buNone/>
              <a:defRPr sz="38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"13 Questions You May Have About Galaxy"</a:t>
            </a:r>
          </a:p>
        </p:txBody>
      </p:sp>
    </p:spTree>
    <p:extLst>
      <p:ext uri="{BB962C8B-B14F-4D97-AF65-F5344CB8AC3E}">
        <p14:creationId xmlns:p14="http://schemas.microsoft.com/office/powerpoint/2010/main" val="626423604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579" y="948020"/>
            <a:ext cx="6299948" cy="6043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Share a workflow with 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748" y="5608206"/>
            <a:ext cx="5822994" cy="95996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en-US" sz="2000" dirty="0"/>
              <a:t>Share workflow publicly or with another user</a:t>
            </a:r>
          </a:p>
          <a:p>
            <a:r>
              <a:rPr lang="en-US" sz="2000" dirty="0"/>
              <a:t>Publish a workflow</a:t>
            </a:r>
          </a:p>
          <a:p>
            <a:r>
              <a:rPr lang="en-US" sz="2000" dirty="0"/>
              <a:t>Export to another Galaxy server or to </a:t>
            </a:r>
            <a:r>
              <a:rPr lang="en-US" sz="2000" dirty="0" err="1"/>
              <a:t>myExperiment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595" y="1611127"/>
            <a:ext cx="5068699" cy="3758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t="-660" r="40885" b="660"/>
          <a:stretch/>
        </p:blipFill>
        <p:spPr>
          <a:xfrm>
            <a:off x="790748" y="1918591"/>
            <a:ext cx="2829274" cy="33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Workflows: Sweet spots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040337" cy="4278292"/>
          </a:xfrm>
        </p:spPr>
        <p:txBody>
          <a:bodyPr>
            <a:normAutofit/>
          </a:bodyPr>
          <a:lstStyle/>
          <a:p>
            <a:pPr marL="800100" indent="-571500">
              <a:defRPr sz="4000"/>
            </a:pPr>
            <a:r>
              <a:rPr lang="en-US" sz="3200" dirty="0">
                <a:solidFill>
                  <a:schemeClr val="accent2"/>
                </a:solidFill>
              </a:rPr>
              <a:t>Short, well-defined tasks</a:t>
            </a:r>
            <a:r>
              <a:rPr lang="en-US" sz="3200" dirty="0"/>
              <a:t>, with well-defined inputs and </a:t>
            </a:r>
            <a:r>
              <a:rPr lang="en-US" sz="3200" dirty="0" smtClean="0"/>
              <a:t>outputs</a:t>
            </a:r>
          </a:p>
          <a:p>
            <a:pPr marL="800100" indent="-571500">
              <a:defRPr sz="4000"/>
            </a:pPr>
            <a:endParaRPr lang="en-US" sz="3200" dirty="0">
              <a:solidFill>
                <a:schemeClr val="accent2"/>
              </a:solidFill>
            </a:endParaRPr>
          </a:p>
          <a:p>
            <a:pPr marL="800100" indent="-571500">
              <a:defRPr sz="4000"/>
            </a:pPr>
            <a:r>
              <a:rPr lang="en-US" sz="3200" dirty="0" smtClean="0">
                <a:solidFill>
                  <a:schemeClr val="accent2"/>
                </a:solidFill>
              </a:rPr>
              <a:t>Analysis </a:t>
            </a:r>
            <a:r>
              <a:rPr lang="en-US" sz="3200" dirty="0">
                <a:solidFill>
                  <a:schemeClr val="accent2"/>
                </a:solidFill>
              </a:rPr>
              <a:t>pipelines for large experiments </a:t>
            </a:r>
            <a:r>
              <a:rPr lang="en-US" sz="3200" dirty="0"/>
              <a:t>with many samples where sample and data preparation protocols are the same throughout</a:t>
            </a:r>
          </a:p>
        </p:txBody>
      </p:sp>
    </p:spTree>
    <p:extLst>
      <p:ext uri="{BB962C8B-B14F-4D97-AF65-F5344CB8AC3E}">
        <p14:creationId xmlns:p14="http://schemas.microsoft.com/office/powerpoint/2010/main" val="209935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Galaxy Resources and Community</a:t>
            </a:r>
          </a:p>
        </p:txBody>
      </p:sp>
      <p:sp>
        <p:nvSpPr>
          <p:cNvPr id="338" name="Shape 338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352"/>
              </a:spcBef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Mailing Lists (very active)</a:t>
            </a:r>
          </a:p>
          <a:p>
            <a:pPr marL="0" indent="0">
              <a:spcBef>
                <a:spcPts val="352"/>
              </a:spcBef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Unified Search</a:t>
            </a:r>
          </a:p>
          <a:p>
            <a:pPr marL="0" indent="0">
              <a:spcBef>
                <a:spcPts val="352"/>
              </a:spcBef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Issues Board</a:t>
            </a:r>
          </a:p>
          <a:p>
            <a:pPr marL="0" indent="0">
              <a:spcBef>
                <a:spcPts val="352"/>
              </a:spcBef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Events Calendar, News Feed</a:t>
            </a:r>
          </a:p>
          <a:p>
            <a:pPr marL="0" indent="0">
              <a:spcBef>
                <a:spcPts val="352"/>
              </a:spcBef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Community Wiki </a:t>
            </a:r>
          </a:p>
          <a:p>
            <a:pPr marL="0" indent="0">
              <a:spcBef>
                <a:spcPts val="352"/>
              </a:spcBef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GalaxyAdmins</a:t>
            </a:r>
          </a:p>
          <a:p>
            <a:pPr marL="0" indent="0">
              <a:spcBef>
                <a:spcPts val="352"/>
              </a:spcBef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Screencasts </a:t>
            </a:r>
          </a:p>
          <a:p>
            <a:pPr marL="0" indent="0">
              <a:spcBef>
                <a:spcPts val="352"/>
              </a:spcBef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Tool Shed</a:t>
            </a:r>
          </a:p>
          <a:p>
            <a:pPr marL="0" indent="0">
              <a:spcBef>
                <a:spcPts val="352"/>
              </a:spcBef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Public Installs </a:t>
            </a:r>
          </a:p>
          <a:p>
            <a:pPr marL="0" indent="0">
              <a:spcBef>
                <a:spcPts val="352"/>
              </a:spcBef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CiteULike group, Mendeley mirror</a:t>
            </a:r>
          </a:p>
          <a:p>
            <a:pPr marL="0" indent="0">
              <a:spcBef>
                <a:spcPts val="352"/>
              </a:spcBef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Annual Community Meting</a:t>
            </a:r>
          </a:p>
        </p:txBody>
      </p:sp>
      <p:sp>
        <p:nvSpPr>
          <p:cNvPr id="339" name="Shape 339"/>
          <p:cNvSpPr/>
          <p:nvPr/>
        </p:nvSpPr>
        <p:spPr>
          <a:xfrm>
            <a:off x="628650" y="6130960"/>
            <a:ext cx="3034020" cy="36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FE9300"/>
                </a:solidFill>
                <a:hlinkClick r:id="rId2" invalidUrl="http://galaxyproject.org/wiki/Get Involved"/>
              </a:defRPr>
            </a:lvl1pPr>
          </a:lstStyle>
          <a:p>
            <a:r>
              <a:rPr sz="2000"/>
              <a:t>http://wiki.galaxyproject.org</a:t>
            </a:r>
          </a:p>
        </p:txBody>
      </p:sp>
    </p:spTree>
    <p:extLst>
      <p:ext uri="{BB962C8B-B14F-4D97-AF65-F5344CB8AC3E}">
        <p14:creationId xmlns:p14="http://schemas.microsoft.com/office/powerpoint/2010/main" val="8912207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/>
        </p:nvSpPr>
        <p:spPr>
          <a:xfrm>
            <a:off x="6129333" y="4786313"/>
            <a:ext cx="2775737" cy="1785938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5719" tIns="35719" rIns="35719" bIns="35719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09"/>
          </a:p>
        </p:txBody>
      </p:sp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defRPr sz="42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Galaxy Community Resources: Galaxy </a:t>
            </a:r>
            <a:r>
              <a:rPr dirty="0">
                <a:solidFill>
                  <a:schemeClr val="accent2"/>
                </a:solidFill>
              </a:rPr>
              <a:t>Biostar</a:t>
            </a:r>
          </a:p>
        </p:txBody>
      </p:sp>
      <p:sp>
        <p:nvSpPr>
          <p:cNvPr id="343" name="Shape 343"/>
          <p:cNvSpPr>
            <a:spLocks noGrp="1"/>
          </p:cNvSpPr>
          <p:nvPr>
            <p:ph idx="1"/>
          </p:nvPr>
        </p:nvSpPr>
        <p:spPr>
          <a:xfrm>
            <a:off x="628650" y="1825625"/>
            <a:ext cx="8379426" cy="3518271"/>
          </a:xfrm>
          <a:prstGeom prst="rect">
            <a:avLst/>
          </a:prstGeom>
        </p:spPr>
        <p:txBody>
          <a:bodyPr anchor="t"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633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>
                <a:solidFill>
                  <a:schemeClr val="accent2"/>
                </a:solidFill>
              </a:rPr>
              <a:t>Tens of thousands of users</a:t>
            </a:r>
            <a:r>
              <a:rPr dirty="0"/>
              <a:t> leads to a lot of </a:t>
            </a:r>
            <a:r>
              <a:rPr dirty="0" smtClean="0"/>
              <a:t>questions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633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 smtClean="0"/>
              <a:t>Absolutely </a:t>
            </a:r>
            <a:r>
              <a:rPr dirty="0"/>
              <a:t>have to </a:t>
            </a:r>
            <a:r>
              <a:rPr dirty="0">
                <a:solidFill>
                  <a:schemeClr val="accent2"/>
                </a:solidFill>
              </a:rPr>
              <a:t>encourage community </a:t>
            </a:r>
            <a:r>
              <a:rPr dirty="0" smtClean="0">
                <a:solidFill>
                  <a:schemeClr val="accent2"/>
                </a:solidFill>
              </a:rPr>
              <a:t>support</a:t>
            </a:r>
            <a:endParaRPr lang="en-US" dirty="0" smtClean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ts val="633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 smtClean="0"/>
              <a:t>Project </a:t>
            </a:r>
            <a:r>
              <a:rPr dirty="0"/>
              <a:t>traditionally used mailing </a:t>
            </a:r>
            <a:r>
              <a:rPr dirty="0" smtClean="0"/>
              <a:t>list</a:t>
            </a:r>
            <a:r>
              <a:rPr lang="en-US" dirty="0" smtClean="0"/>
              <a:t> </a:t>
            </a:r>
          </a:p>
          <a:p>
            <a:pPr>
              <a:lnSpc>
                <a:spcPct val="120000"/>
              </a:lnSpc>
              <a:spcBef>
                <a:spcPts val="633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dirty="0" smtClean="0"/>
              <a:t>Moved </a:t>
            </a:r>
            <a:r>
              <a:rPr dirty="0"/>
              <a:t>the </a:t>
            </a:r>
            <a:r>
              <a:rPr dirty="0">
                <a:solidFill>
                  <a:schemeClr val="accent2"/>
                </a:solidFill>
              </a:rPr>
              <a:t>user support list </a:t>
            </a:r>
            <a:r>
              <a:rPr dirty="0"/>
              <a:t>to </a:t>
            </a:r>
            <a:r>
              <a:rPr dirty="0">
                <a:solidFill>
                  <a:schemeClr val="accent2"/>
                </a:solidFill>
              </a:rPr>
              <a:t>Galaxy Biostar, an online forum</a:t>
            </a:r>
            <a:r>
              <a:rPr dirty="0"/>
              <a:t>, that uses the Biostar platform</a:t>
            </a:r>
          </a:p>
        </p:txBody>
      </p:sp>
      <p:sp>
        <p:nvSpPr>
          <p:cNvPr id="344" name="Shape 344"/>
          <p:cNvSpPr/>
          <p:nvPr/>
        </p:nvSpPr>
        <p:spPr>
          <a:xfrm>
            <a:off x="628650" y="6248829"/>
            <a:ext cx="314477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2000" dirty="0">
                <a:solidFill>
                  <a:schemeClr val="accent1"/>
                </a:solidFill>
              </a:rPr>
              <a:t>https://biostar.usegalaxy.org/</a:t>
            </a:r>
          </a:p>
        </p:txBody>
      </p:sp>
      <p:pic>
        <p:nvPicPr>
          <p:cNvPr id="345" name="NeedHelp3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9333" y="4786313"/>
            <a:ext cx="2678906" cy="17859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3208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37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1"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4400" dirty="0" smtClean="0"/>
              <a:t>Galaxy Community Resources: Mailing Lists</a:t>
            </a:r>
            <a:endParaRPr lang="en-US" sz="4400" dirty="0"/>
          </a:p>
        </p:txBody>
      </p:sp>
      <p:sp>
        <p:nvSpPr>
          <p:cNvPr id="348" name="Shape 348"/>
          <p:cNvSpPr/>
          <p:nvPr/>
        </p:nvSpPr>
        <p:spPr>
          <a:xfrm>
            <a:off x="520626" y="1700859"/>
            <a:ext cx="8304609" cy="419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algn="l">
              <a:lnSpc>
                <a:spcPct val="110000"/>
              </a:lnSpc>
              <a:defRPr sz="4400">
                <a:solidFill>
                  <a:srgbClr val="FF9300"/>
                </a:solidFill>
              </a:defRPr>
            </a:pPr>
            <a:r>
              <a:rPr sz="3094" dirty="0"/>
              <a:t>Galaxy-Dev</a:t>
            </a:r>
          </a:p>
          <a:p>
            <a:pPr lvl="1" algn="l">
              <a:lnSpc>
                <a:spcPct val="110000"/>
              </a:lnSpc>
              <a:defRPr sz="3600"/>
            </a:pPr>
            <a:r>
              <a:rPr sz="2531" dirty="0"/>
              <a:t>Questions about developing for and deploying Galaxy</a:t>
            </a:r>
          </a:p>
          <a:p>
            <a:pPr lvl="1" algn="l">
              <a:lnSpc>
                <a:spcPct val="110000"/>
              </a:lnSpc>
              <a:defRPr sz="3600"/>
            </a:pPr>
            <a:r>
              <a:rPr sz="2531" dirty="0"/>
              <a:t>High volume (2336 posts in 2015,  1000+ members)</a:t>
            </a:r>
          </a:p>
          <a:p>
            <a:pPr lvl="1" algn="l">
              <a:lnSpc>
                <a:spcPct val="110000"/>
              </a:lnSpc>
              <a:defRPr sz="3600"/>
            </a:pPr>
            <a:r>
              <a:rPr sz="2531" dirty="0"/>
              <a:t>                   </a:t>
            </a:r>
          </a:p>
          <a:p>
            <a:pPr algn="l">
              <a:lnSpc>
                <a:spcPct val="110000"/>
              </a:lnSpc>
              <a:defRPr sz="4400">
                <a:solidFill>
                  <a:srgbClr val="FF9300"/>
                </a:solidFill>
              </a:defRPr>
            </a:pPr>
            <a:r>
              <a:rPr sz="3094" dirty="0"/>
              <a:t>Galaxy-Announce</a:t>
            </a:r>
          </a:p>
          <a:p>
            <a:pPr lvl="1" algn="l">
              <a:lnSpc>
                <a:spcPct val="110000"/>
              </a:lnSpc>
              <a:defRPr sz="3600"/>
            </a:pPr>
            <a:r>
              <a:rPr sz="2531" dirty="0"/>
              <a:t>Project announcements, low volume, moderated</a:t>
            </a:r>
          </a:p>
          <a:p>
            <a:pPr lvl="1" algn="l">
              <a:lnSpc>
                <a:spcPct val="110000"/>
              </a:lnSpc>
              <a:defRPr sz="3600"/>
            </a:pPr>
            <a:r>
              <a:rPr sz="2531" dirty="0"/>
              <a:t>Low volume </a:t>
            </a:r>
            <a:r>
              <a:rPr sz="2531" dirty="0" smtClean="0"/>
              <a:t>(36 </a:t>
            </a:r>
            <a:r>
              <a:rPr sz="2531" dirty="0"/>
              <a:t>posts in 2015,  6500+ members)</a:t>
            </a:r>
          </a:p>
          <a:p>
            <a:pPr lvl="1" algn="l">
              <a:lnSpc>
                <a:spcPct val="110000"/>
              </a:lnSpc>
              <a:defRPr sz="3600"/>
            </a:pPr>
            <a:endParaRPr sz="2531" dirty="0"/>
          </a:p>
          <a:p>
            <a:pPr algn="l">
              <a:lnSpc>
                <a:spcPct val="110000"/>
              </a:lnSpc>
              <a:defRPr sz="4400">
                <a:solidFill>
                  <a:srgbClr val="FF9300"/>
                </a:solidFill>
              </a:defRPr>
            </a:pPr>
            <a:r>
              <a:rPr sz="3094" dirty="0">
                <a:solidFill>
                  <a:srgbClr val="FFFFFF"/>
                </a:solidFill>
              </a:rPr>
              <a:t>Also</a:t>
            </a:r>
            <a:r>
              <a:rPr sz="3094" dirty="0"/>
              <a:t> Galaxy-UK, -France, -Proteomics, -Training, ...</a:t>
            </a:r>
          </a:p>
        </p:txBody>
      </p:sp>
      <p:sp>
        <p:nvSpPr>
          <p:cNvPr id="5" name="Shape 339"/>
          <p:cNvSpPr/>
          <p:nvPr/>
        </p:nvSpPr>
        <p:spPr>
          <a:xfrm>
            <a:off x="520627" y="6229814"/>
            <a:ext cx="8304608" cy="36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>
                <a:solidFill>
                  <a:srgbClr val="FE9300"/>
                </a:solidFill>
                <a:hlinkClick r:id="rId2" invalidUrl="http://galaxyproject.org/wiki/Get Involved"/>
              </a:defRPr>
            </a:lvl1pPr>
          </a:lstStyle>
          <a:p>
            <a:pPr>
              <a:defRPr>
                <a:solidFill>
                  <a:srgbClr val="FF93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000" dirty="0">
                <a:hlinkClick r:id="rId3"/>
              </a:rPr>
              <a:t>http://wiki.galaxyproject.org/MailingLists</a:t>
            </a:r>
          </a:p>
        </p:txBody>
      </p:sp>
    </p:spTree>
    <p:extLst>
      <p:ext uri="{BB962C8B-B14F-4D97-AF65-F5344CB8AC3E}">
        <p14:creationId xmlns:p14="http://schemas.microsoft.com/office/powerpoint/2010/main" val="3799426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defRPr sz="4200" b="1">
                <a:latin typeface="+mn-lt"/>
                <a:ea typeface="+mn-ea"/>
                <a:cs typeface="+mn-cs"/>
                <a:sym typeface="Helvetica"/>
              </a:defRPr>
            </a:pPr>
            <a:r>
              <a:t>Unified Search: </a:t>
            </a:r>
            <a:r>
              <a:rPr>
                <a:solidFill>
                  <a:srgbClr val="FF9300"/>
                </a:solidFill>
                <a:hlinkClick r:id="rId2"/>
              </a:rPr>
              <a:t>http://galaxyproject.org/search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1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650" y="1887571"/>
            <a:ext cx="7886700" cy="1559188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352" name="image3.png"/>
          <p:cNvPicPr>
            <a:picLocks noChangeAspect="1"/>
          </p:cNvPicPr>
          <p:nvPr/>
        </p:nvPicPr>
        <p:blipFill>
          <a:blip r:embed="rId4">
            <a:extLst/>
          </a:blip>
          <a:srcRect b="8857"/>
          <a:stretch>
            <a:fillRect/>
          </a:stretch>
        </p:blipFill>
        <p:spPr>
          <a:xfrm>
            <a:off x="1902368" y="3159875"/>
            <a:ext cx="5339264" cy="1566617"/>
          </a:xfrm>
          <a:prstGeom prst="rect">
            <a:avLst/>
          </a:prstGeom>
          <a:ln>
            <a:solidFill>
              <a:srgbClr val="003E79"/>
            </a:solidFill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353" name="Shape 353"/>
          <p:cNvSpPr/>
          <p:nvPr/>
        </p:nvSpPr>
        <p:spPr>
          <a:xfrm>
            <a:off x="456830" y="4941949"/>
            <a:ext cx="8626079" cy="1611835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>
            <a:spAutoFit/>
          </a:bodyPr>
          <a:lstStyle/>
          <a:p>
            <a:pPr defTabSz="455398">
              <a:buClr>
                <a:srgbClr val="000000"/>
              </a:buClr>
              <a:buFont typeface="Helvetica"/>
              <a:defRPr sz="2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687" b="1" i="1" dirty="0">
                <a:sym typeface="Helvetica"/>
              </a:rPr>
              <a:t>Find</a:t>
            </a:r>
          </a:p>
          <a:p>
            <a:pPr defTabSz="455398">
              <a:buClr>
                <a:srgbClr val="000000"/>
              </a:buClr>
              <a:buFont typeface="Helvetica"/>
              <a:defRPr sz="2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687" dirty="0">
                <a:sym typeface="Helvetica"/>
              </a:rPr>
              <a:t>           Everything on …</a:t>
            </a:r>
          </a:p>
          <a:p>
            <a:pPr defTabSz="455398">
              <a:buClr>
                <a:srgbClr val="000000"/>
              </a:buClr>
              <a:buFont typeface="Helvetica"/>
              <a:defRPr sz="2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687" dirty="0">
                <a:sym typeface="Helvetica"/>
              </a:rPr>
              <a:t>                            Tools for …</a:t>
            </a:r>
          </a:p>
          <a:p>
            <a:pPr defTabSz="455398">
              <a:buClr>
                <a:srgbClr val="000000"/>
              </a:buClr>
              <a:buFont typeface="Helvetica"/>
              <a:defRPr sz="2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687" dirty="0">
                <a:sym typeface="Helvetica"/>
              </a:rPr>
              <a:t>                               Email about …</a:t>
            </a:r>
          </a:p>
          <a:p>
            <a:pPr defTabSz="455398">
              <a:buClr>
                <a:srgbClr val="000000"/>
              </a:buClr>
              <a:buFont typeface="Helvetica"/>
              <a:defRPr sz="2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687" dirty="0">
                <a:sym typeface="Helvetica"/>
              </a:rPr>
              <a:t>                                     Source code for …</a:t>
            </a:r>
          </a:p>
          <a:p>
            <a:pPr defTabSz="455398">
              <a:buClr>
                <a:srgbClr val="000000"/>
              </a:buClr>
              <a:buFont typeface="Helvetica"/>
              <a:defRPr sz="2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687" dirty="0">
                <a:sym typeface="Helvetica"/>
              </a:rPr>
              <a:t>   Published Histories, Pages, Workflows, about …</a:t>
            </a:r>
          </a:p>
        </p:txBody>
      </p:sp>
      <p:sp>
        <p:nvSpPr>
          <p:cNvPr id="354" name="Shape 354"/>
          <p:cNvSpPr/>
          <p:nvPr/>
        </p:nvSpPr>
        <p:spPr>
          <a:xfrm flipV="1">
            <a:off x="2324348" y="4171457"/>
            <a:ext cx="1589" cy="1006741"/>
          </a:xfrm>
          <a:prstGeom prst="line">
            <a:avLst/>
          </a:prstGeom>
          <a:ln w="50800">
            <a:solidFill>
              <a:srgbClr val="EB8104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5398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125"/>
          </a:p>
        </p:txBody>
      </p:sp>
      <p:sp>
        <p:nvSpPr>
          <p:cNvPr id="355" name="Shape 355"/>
          <p:cNvSpPr/>
          <p:nvPr/>
        </p:nvSpPr>
        <p:spPr>
          <a:xfrm flipV="1">
            <a:off x="2691710" y="4171457"/>
            <a:ext cx="1588" cy="1352418"/>
          </a:xfrm>
          <a:prstGeom prst="line">
            <a:avLst/>
          </a:prstGeom>
          <a:ln w="50800">
            <a:solidFill>
              <a:srgbClr val="EB8104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5398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125"/>
          </a:p>
        </p:txBody>
      </p:sp>
      <p:sp>
        <p:nvSpPr>
          <p:cNvPr id="356" name="Shape 356"/>
          <p:cNvSpPr/>
          <p:nvPr/>
        </p:nvSpPr>
        <p:spPr>
          <a:xfrm flipV="1">
            <a:off x="3137444" y="4171457"/>
            <a:ext cx="1588" cy="1602240"/>
          </a:xfrm>
          <a:prstGeom prst="line">
            <a:avLst/>
          </a:prstGeom>
          <a:ln w="50800">
            <a:solidFill>
              <a:srgbClr val="EB8104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5398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125"/>
          </a:p>
        </p:txBody>
      </p:sp>
      <p:sp>
        <p:nvSpPr>
          <p:cNvPr id="357" name="Shape 357"/>
          <p:cNvSpPr/>
          <p:nvPr/>
        </p:nvSpPr>
        <p:spPr>
          <a:xfrm flipV="1">
            <a:off x="3762023" y="4171460"/>
            <a:ext cx="1586" cy="1879821"/>
          </a:xfrm>
          <a:prstGeom prst="line">
            <a:avLst/>
          </a:prstGeom>
          <a:ln w="50800">
            <a:solidFill>
              <a:srgbClr val="EB8104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5398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125"/>
          </a:p>
        </p:txBody>
      </p:sp>
      <p:sp>
        <p:nvSpPr>
          <p:cNvPr id="358" name="Shape 358"/>
          <p:cNvSpPr/>
          <p:nvPr/>
        </p:nvSpPr>
        <p:spPr>
          <a:xfrm flipV="1">
            <a:off x="4475230" y="4171467"/>
            <a:ext cx="1586" cy="2110411"/>
          </a:xfrm>
          <a:prstGeom prst="line">
            <a:avLst/>
          </a:prstGeom>
          <a:ln w="50800">
            <a:solidFill>
              <a:srgbClr val="EB8104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5398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125"/>
          </a:p>
        </p:txBody>
      </p:sp>
      <p:sp>
        <p:nvSpPr>
          <p:cNvPr id="359" name="Shape 359"/>
          <p:cNvSpPr/>
          <p:nvPr/>
        </p:nvSpPr>
        <p:spPr>
          <a:xfrm flipV="1">
            <a:off x="5240188" y="4171458"/>
            <a:ext cx="1586" cy="1879823"/>
          </a:xfrm>
          <a:prstGeom prst="line">
            <a:avLst/>
          </a:prstGeom>
          <a:ln w="50800">
            <a:solidFill>
              <a:srgbClr val="EB8104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5398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125"/>
          </a:p>
        </p:txBody>
      </p:sp>
      <p:sp>
        <p:nvSpPr>
          <p:cNvPr id="360" name="Shape 360"/>
          <p:cNvSpPr/>
          <p:nvPr/>
        </p:nvSpPr>
        <p:spPr>
          <a:xfrm flipV="1">
            <a:off x="6100721" y="4171460"/>
            <a:ext cx="1588" cy="1602241"/>
          </a:xfrm>
          <a:prstGeom prst="line">
            <a:avLst/>
          </a:prstGeom>
          <a:ln w="50800">
            <a:solidFill>
              <a:srgbClr val="EB8104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5398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125"/>
          </a:p>
        </p:txBody>
      </p:sp>
      <p:sp>
        <p:nvSpPr>
          <p:cNvPr id="361" name="Shape 361"/>
          <p:cNvSpPr/>
          <p:nvPr/>
        </p:nvSpPr>
        <p:spPr>
          <a:xfrm flipV="1">
            <a:off x="6751469" y="4171461"/>
            <a:ext cx="1588" cy="1352417"/>
          </a:xfrm>
          <a:prstGeom prst="line">
            <a:avLst/>
          </a:prstGeom>
          <a:ln w="50800">
            <a:solidFill>
              <a:srgbClr val="EB8104"/>
            </a:solidFill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5398"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125"/>
          </a:p>
        </p:txBody>
      </p:sp>
      <p:sp>
        <p:nvSpPr>
          <p:cNvPr id="362" name="Shape 362"/>
          <p:cNvSpPr/>
          <p:nvPr/>
        </p:nvSpPr>
        <p:spPr>
          <a:xfrm>
            <a:off x="5029485" y="5248047"/>
            <a:ext cx="4304110" cy="109259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>
            <a:spAutoFit/>
          </a:bodyPr>
          <a:lstStyle/>
          <a:p>
            <a:pPr defTabSz="455398">
              <a:buClr>
                <a:srgbClr val="000000"/>
              </a:buClr>
              <a:buFont typeface="Helvetica"/>
              <a:defRPr sz="2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687">
                <a:sym typeface="Helvetica"/>
              </a:rPr>
              <a:t>                 </a:t>
            </a:r>
          </a:p>
          <a:p>
            <a:pPr defTabSz="455398">
              <a:buClr>
                <a:srgbClr val="000000"/>
              </a:buClr>
              <a:buFont typeface="Helvetica"/>
              <a:defRPr sz="2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687">
                <a:sym typeface="Helvetica"/>
              </a:rPr>
              <a:t>                                 Related feature requests</a:t>
            </a:r>
          </a:p>
          <a:p>
            <a:pPr defTabSz="455398">
              <a:buClr>
                <a:srgbClr val="000000"/>
              </a:buClr>
              <a:buFont typeface="Helvetica"/>
              <a:defRPr sz="2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687">
                <a:sym typeface="Helvetica"/>
              </a:rPr>
              <a:t>                  Papers using Galaxy for …</a:t>
            </a:r>
          </a:p>
          <a:p>
            <a:pPr defTabSz="455398">
              <a:buClr>
                <a:srgbClr val="000000"/>
              </a:buClr>
              <a:buFont typeface="Helvetica"/>
              <a:defRPr sz="2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687">
                <a:sym typeface="Helvetica"/>
              </a:rPr>
              <a:t>Documentation on …</a:t>
            </a:r>
          </a:p>
        </p:txBody>
      </p:sp>
    </p:spTree>
    <p:extLst>
      <p:ext uri="{BB962C8B-B14F-4D97-AF65-F5344CB8AC3E}">
        <p14:creationId xmlns:p14="http://schemas.microsoft.com/office/powerpoint/2010/main" val="1227773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>
            <a:off x="453188" y="6282019"/>
            <a:ext cx="8472422" cy="36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b="1">
                <a:solidFill>
                  <a:srgbClr val="FF9300"/>
                </a:solidFill>
                <a:latin typeface="+mn-lt"/>
                <a:ea typeface="+mn-ea"/>
                <a:cs typeface="+mn-cs"/>
                <a:sym typeface="Helvetica"/>
                <a:hlinkClick r:id="rId3"/>
              </a:defRPr>
            </a:lvl1pPr>
          </a:lstStyle>
          <a:p>
            <a:pPr algn="ctr"/>
            <a:r>
              <a:rPr sz="2000"/>
              <a:t>http://wiki.galaxyproject.org</a:t>
            </a:r>
          </a:p>
        </p:txBody>
      </p:sp>
      <p:pic>
        <p:nvPicPr>
          <p:cNvPr id="365" name="WikiHom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3188" y="150047"/>
            <a:ext cx="8472422" cy="60825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152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Events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1" name="WikiEventsP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509" y="1508852"/>
            <a:ext cx="6210790" cy="4984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New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1811" y="1508852"/>
            <a:ext cx="5465780" cy="5116669"/>
          </a:xfrm>
          <a:prstGeom prst="rect">
            <a:avLst/>
          </a:prstGeom>
          <a:ln w="12700">
            <a:miter lim="400000"/>
          </a:ln>
          <a:effectLst>
            <a:outerShdw blurRad="127000" dist="76200" dir="8280000" rotWithShape="0">
              <a:srgbClr val="000000">
                <a:alpha val="75000"/>
              </a:srgbClr>
            </a:outerShdw>
          </a:effectLst>
        </p:spPr>
      </p:pic>
      <p:sp>
        <p:nvSpPr>
          <p:cNvPr id="8" name="Shape 369"/>
          <p:cNvSpPr txBox="1">
            <a:spLocks/>
          </p:cNvSpPr>
          <p:nvPr/>
        </p:nvSpPr>
        <p:spPr>
          <a:xfrm>
            <a:off x="3481811" y="365126"/>
            <a:ext cx="78867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 smtClean="0"/>
              <a:t>News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353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Galaxy Resources &amp; Community: Videos</a:t>
            </a:r>
          </a:p>
        </p:txBody>
      </p:sp>
      <p:sp>
        <p:nvSpPr>
          <p:cNvPr id="375" name="Shape 375"/>
          <p:cNvSpPr>
            <a:spLocks noGrp="1"/>
          </p:cNvSpPr>
          <p:nvPr>
            <p:ph idx="1"/>
          </p:nvPr>
        </p:nvSpPr>
        <p:spPr>
          <a:xfrm>
            <a:off x="628650" y="1825626"/>
            <a:ext cx="8428632" cy="116695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spcBef>
                <a:spcPts val="914"/>
              </a:spcBef>
              <a:defRPr sz="38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“How to” screencasts on using and </a:t>
            </a:r>
            <a:r>
              <a:rPr/>
              <a:t>deploying </a:t>
            </a:r>
            <a:r>
              <a:rPr smtClean="0"/>
              <a:t>Galaxy</a:t>
            </a:r>
            <a:endParaRPr dirty="0"/>
          </a:p>
          <a:p>
            <a:pPr>
              <a:spcBef>
                <a:spcPts val="914"/>
              </a:spcBef>
              <a:defRPr sz="38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Talks from previous meetings.</a:t>
            </a:r>
          </a:p>
          <a:p>
            <a:pPr marL="0" indent="0">
              <a:spcBef>
                <a:spcPts val="914"/>
              </a:spcBef>
              <a:buNone/>
              <a:defRPr sz="3800" b="1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  <p:sp>
        <p:nvSpPr>
          <p:cNvPr id="376" name="Shape 376"/>
          <p:cNvSpPr/>
          <p:nvPr/>
        </p:nvSpPr>
        <p:spPr>
          <a:xfrm>
            <a:off x="805911" y="6365053"/>
            <a:ext cx="3392259" cy="36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FE9300"/>
                </a:solidFill>
                <a:hlinkClick r:id="rId2"/>
              </a:defRPr>
            </a:lvl1pPr>
          </a:lstStyle>
          <a:p>
            <a:r>
              <a:rPr sz="2000" dirty="0"/>
              <a:t>http://vimeo.com/galaxyproject</a:t>
            </a:r>
          </a:p>
        </p:txBody>
      </p:sp>
      <p:pic>
        <p:nvPicPr>
          <p:cNvPr id="377" name="VimeoChannel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7168" y="2861513"/>
            <a:ext cx="4670114" cy="38654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6758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Galaxy Resources &amp; Community: CiteULike Group</a:t>
            </a:r>
          </a:p>
        </p:txBody>
      </p:sp>
      <p:sp>
        <p:nvSpPr>
          <p:cNvPr id="380" name="Shape 380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300"/>
              </a:spcBef>
              <a:buSzTx/>
              <a:buNone/>
              <a:defRPr sz="38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Now almost 3000 papers</a:t>
            </a:r>
          </a:p>
        </p:txBody>
      </p:sp>
      <p:sp>
        <p:nvSpPr>
          <p:cNvPr id="381" name="Shape 381"/>
          <p:cNvSpPr/>
          <p:nvPr/>
        </p:nvSpPr>
        <p:spPr>
          <a:xfrm>
            <a:off x="3196493" y="6372413"/>
            <a:ext cx="1296044" cy="24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FE9300"/>
                </a:solidFill>
              </a:defRPr>
            </a:lvl1pPr>
          </a:lstStyle>
          <a:p>
            <a:r>
              <a:rPr sz="1266"/>
              <a:t>http://bit.ly/gxycul</a:t>
            </a:r>
          </a:p>
        </p:txBody>
      </p:sp>
      <p:pic>
        <p:nvPicPr>
          <p:cNvPr id="382" name="CiteULikeHome.png"/>
          <p:cNvPicPr>
            <a:picLocks noChangeAspect="1"/>
          </p:cNvPicPr>
          <p:nvPr/>
        </p:nvPicPr>
        <p:blipFill>
          <a:blip r:embed="rId2">
            <a:extLst/>
          </a:blip>
          <a:srcRect l="732" t="732" r="732" b="732"/>
          <a:stretch>
            <a:fillRect/>
          </a:stretch>
        </p:blipFill>
        <p:spPr>
          <a:xfrm>
            <a:off x="628650" y="2480643"/>
            <a:ext cx="6119376" cy="42684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81063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2562820" y="6044840"/>
            <a:ext cx="5715000" cy="361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 marL="584200" algn="l">
              <a:defRPr sz="3400">
                <a:solidFill>
                  <a:schemeClr val="accent3">
                    <a:satOff val="18648"/>
                    <a:lumOff val="5971"/>
                  </a:schemeClr>
                </a:solidFill>
                <a:latin typeface="+mn-lt"/>
                <a:ea typeface="+mn-ea"/>
                <a:cs typeface="+mn-cs"/>
                <a:sym typeface="Helvetica"/>
                <a:hlinkClick r:id="rId2"/>
              </a:defRPr>
            </a:lvl1pPr>
          </a:lstStyle>
          <a:p>
            <a:r>
              <a:rPr sz="2000" dirty="0"/>
              <a:t>http://galaxyproject.org</a:t>
            </a:r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algn="ctr">
              <a:defRPr sz="42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 smtClean="0"/>
              <a:t>Where can you run Galaxy?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9821846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defRPr sz="42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Scaling </a:t>
            </a: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Training</a:t>
            </a:r>
          </a:p>
        </p:txBody>
      </p:sp>
      <p:sp>
        <p:nvSpPr>
          <p:cNvPr id="385" name="Shape 38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70"/>
              </a:spcBef>
              <a:buNone/>
              <a:defRPr sz="4000"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Galaxy Training Network</a:t>
            </a:r>
            <a:r>
              <a:t> launched In October 2014.</a:t>
            </a:r>
          </a:p>
          <a:p>
            <a:pPr marL="0" indent="0" algn="ctr">
              <a:lnSpc>
                <a:spcPct val="120000"/>
              </a:lnSpc>
              <a:spcBef>
                <a:spcPts val="70"/>
              </a:spcBef>
              <a:buNone/>
              <a:defRPr sz="40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hlinkClick r:id="rId3"/>
              </a:rPr>
              <a:t>bit.ly/gxygtn</a:t>
            </a:r>
          </a:p>
        </p:txBody>
      </p:sp>
      <p:pic>
        <p:nvPicPr>
          <p:cNvPr id="386" name="GTNEuropeBigger.png"/>
          <p:cNvPicPr>
            <a:picLocks noChangeAspect="1"/>
          </p:cNvPicPr>
          <p:nvPr/>
        </p:nvPicPr>
        <p:blipFill>
          <a:blip r:embed="rId4">
            <a:extLst/>
          </a:blip>
          <a:srcRect l="511" t="511" r="511" b="511"/>
          <a:stretch>
            <a:fillRect/>
          </a:stretch>
        </p:blipFill>
        <p:spPr>
          <a:xfrm>
            <a:off x="196453" y="1548074"/>
            <a:ext cx="8751094" cy="49064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34577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Galaxy Project: Further </a:t>
            </a:r>
            <a:r>
              <a:rPr lang="en-US" dirty="0" smtClean="0"/>
              <a:t>R</a:t>
            </a:r>
            <a:r>
              <a:rPr dirty="0" smtClean="0"/>
              <a:t>eading </a:t>
            </a:r>
            <a:r>
              <a:rPr dirty="0"/>
              <a:t>&amp; Resources</a:t>
            </a:r>
          </a:p>
        </p:txBody>
      </p:sp>
      <p:sp>
        <p:nvSpPr>
          <p:cNvPr id="391" name="Shape 39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 algn="ctr">
              <a:lnSpc>
                <a:spcPct val="120000"/>
              </a:lnSpc>
              <a:spcBef>
                <a:spcPts val="70"/>
              </a:spcBef>
              <a:buNone/>
              <a:defRPr sz="3800" b="1">
                <a:solidFill>
                  <a:srgbClr val="FF93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http://galaxyproject.org</a:t>
            </a:r>
          </a:p>
          <a:p>
            <a:pPr marL="0" indent="0" algn="ctr">
              <a:lnSpc>
                <a:spcPct val="120000"/>
              </a:lnSpc>
              <a:spcBef>
                <a:spcPts val="70"/>
              </a:spcBef>
              <a:buNone/>
              <a:defRPr sz="3800" b="1">
                <a:solidFill>
                  <a:srgbClr val="FF93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http://usegalaxy.org</a:t>
            </a:r>
          </a:p>
          <a:p>
            <a:pPr marL="0" indent="0" algn="ctr">
              <a:lnSpc>
                <a:spcPct val="120000"/>
              </a:lnSpc>
              <a:spcBef>
                <a:spcPts val="70"/>
              </a:spcBef>
              <a:buNone/>
              <a:defRPr sz="3800" b="1">
                <a:solidFill>
                  <a:srgbClr val="FF93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http://getgalaxy.org</a:t>
            </a:r>
          </a:p>
          <a:p>
            <a:pPr marL="0" indent="0" algn="ctr">
              <a:lnSpc>
                <a:spcPct val="120000"/>
              </a:lnSpc>
              <a:spcBef>
                <a:spcPts val="70"/>
              </a:spcBef>
              <a:buNone/>
              <a:defRPr sz="3800" b="1">
                <a:solidFill>
                  <a:srgbClr val="FF93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hlinkClick r:id="rId2"/>
              </a:rPr>
              <a:t>http://wiki.galaxyproject.org/Cloud</a:t>
            </a:r>
          </a:p>
          <a:p>
            <a:pPr marL="0" indent="0" algn="ctr">
              <a:lnSpc>
                <a:spcPct val="120000"/>
              </a:lnSpc>
              <a:spcBef>
                <a:spcPts val="70"/>
              </a:spcBef>
              <a:buNone/>
              <a:defRPr sz="3800" b="1">
                <a:solidFill>
                  <a:srgbClr val="FF93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>
                <a:hlinkClick r:id="rId3"/>
              </a:rPr>
              <a:t>http://bit.ly/gxychoices</a:t>
            </a:r>
          </a:p>
        </p:txBody>
      </p:sp>
    </p:spTree>
    <p:extLst>
      <p:ext uri="{BB962C8B-B14F-4D97-AF65-F5344CB8AC3E}">
        <p14:creationId xmlns:p14="http://schemas.microsoft.com/office/powerpoint/2010/main" val="658252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410766" y="102885"/>
            <a:ext cx="8341348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410751">
              <a:defRPr sz="3600" b="1">
                <a:solidFill>
                  <a:srgbClr val="FE93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4400" dirty="0">
                <a:solidFill>
                  <a:schemeClr val="accent4"/>
                </a:solidFill>
              </a:rPr>
              <a:t>As a free </a:t>
            </a:r>
            <a:r>
              <a:rPr sz="4400" dirty="0" smtClean="0">
                <a:solidFill>
                  <a:schemeClr val="accent4"/>
                </a:solidFill>
              </a:rPr>
              <a:t>for everyone </a:t>
            </a:r>
            <a:r>
              <a:rPr sz="4400" dirty="0">
                <a:solidFill>
                  <a:schemeClr val="accent4"/>
                </a:solidFill>
              </a:rPr>
              <a:t>service on the web:  </a:t>
            </a:r>
            <a:r>
              <a:rPr lang="en-US" sz="4400" b="1" u="sng" dirty="0">
                <a:solidFill>
                  <a:srgbClr val="0070C0"/>
                </a:solidFill>
              </a:rPr>
              <a:t>https://</a:t>
            </a:r>
            <a:r>
              <a:rPr sz="4400" b="1" dirty="0">
                <a:solidFill>
                  <a:srgbClr val="FE9300"/>
                </a:solidFill>
                <a:hlinkClick r:id="rId3"/>
              </a:rPr>
              <a:t>usegalaxy.org</a:t>
            </a:r>
            <a:r>
              <a:rPr sz="4400" b="1" dirty="0">
                <a:solidFill>
                  <a:srgbClr val="FE9300"/>
                </a:solidFill>
              </a:rPr>
              <a:t> </a:t>
            </a:r>
          </a:p>
        </p:txBody>
      </p:sp>
      <p:pic>
        <p:nvPicPr>
          <p:cNvPr id="57" name="UseGalaxyOr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8901" y="1586427"/>
            <a:ext cx="7830709" cy="48843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050528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0" y="3634288"/>
            <a:ext cx="9147283" cy="1638355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35719" tIns="35719" rIns="35719" bIns="35719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09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n-lt"/>
              </a:rPr>
              <a:t>As a free for everyone service on the web:  </a:t>
            </a:r>
            <a:r>
              <a:rPr lang="en-US" b="1" u="sng" dirty="0">
                <a:solidFill>
                  <a:srgbClr val="0070C0"/>
                </a:solidFill>
                <a:latin typeface="+mn-lt"/>
              </a:rPr>
              <a:t>https://</a:t>
            </a:r>
            <a:r>
              <a:rPr lang="en-US" b="1" u="sng" dirty="0">
                <a:solidFill>
                  <a:srgbClr val="FE9300"/>
                </a:solidFill>
                <a:latin typeface="+mn-lt"/>
                <a:hlinkClick r:id="rId2"/>
              </a:rPr>
              <a:t>usegalaxy.org</a:t>
            </a:r>
            <a:r>
              <a:rPr lang="en-US" b="1" u="sng" dirty="0">
                <a:solidFill>
                  <a:srgbClr val="FE9300"/>
                </a:solidFill>
                <a:latin typeface="+mn-lt"/>
              </a:rPr>
              <a:t> </a:t>
            </a:r>
            <a:endParaRPr lang="en-US" u="sng" dirty="0">
              <a:latin typeface="+mn-lt"/>
            </a:endParaRPr>
          </a:p>
        </p:txBody>
      </p:sp>
      <p:sp>
        <p:nvSpPr>
          <p:cNvPr id="63" name="Shape 63"/>
          <p:cNvSpPr>
            <a:spLocks noGrp="1"/>
          </p:cNvSpPr>
          <p:nvPr>
            <p:ph idx="1"/>
          </p:nvPr>
        </p:nvSpPr>
        <p:spPr>
          <a:xfrm>
            <a:off x="166255" y="1731061"/>
            <a:ext cx="8775813" cy="190322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70"/>
              </a:spcBef>
              <a:buNone/>
              <a:defRPr sz="3800" b="1">
                <a:latin typeface="+mn-lt"/>
                <a:ea typeface="+mn-ea"/>
                <a:cs typeface="+mn-cs"/>
                <a:sym typeface="Helvetica"/>
              </a:defRPr>
            </a:pPr>
            <a:r>
              <a:rPr sz="3200" dirty="0" smtClean="0"/>
              <a:t>A </a:t>
            </a:r>
            <a:r>
              <a:rPr sz="3200" dirty="0"/>
              <a:t>free (for everyone) web server integrating a wealth of tools, compute resources, petabytes of reference data and permanent storage </a:t>
            </a:r>
          </a:p>
        </p:txBody>
      </p:sp>
      <p:sp>
        <p:nvSpPr>
          <p:cNvPr id="64" name="Shape 64"/>
          <p:cNvSpPr/>
          <p:nvPr/>
        </p:nvSpPr>
        <p:spPr>
          <a:xfrm>
            <a:off x="1028537" y="5426448"/>
            <a:ext cx="7009805" cy="894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spcBef>
                <a:spcPts val="914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pPr>
            <a:r>
              <a:rPr sz="2672" dirty="0"/>
              <a:t>However, </a:t>
            </a:r>
            <a:r>
              <a:rPr sz="2672" b="1" i="1"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a centralized solution cannot support the different analysis needs of the entire world.</a:t>
            </a:r>
          </a:p>
        </p:txBody>
      </p:sp>
      <p:pic>
        <p:nvPicPr>
          <p:cNvPr id="65" name="TACC_logoBi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627" y="3916215"/>
            <a:ext cx="3718186" cy="969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cyverse_rgb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33440" y="3944344"/>
            <a:ext cx="4408628" cy="9588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217781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70PlusOdometer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12" y="2309771"/>
            <a:ext cx="2669977" cy="1738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WhaleSharkGalax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2547" y="4238532"/>
            <a:ext cx="2678906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SouthGree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15528" y="4324472"/>
            <a:ext cx="2678907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SCDE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9566" y="4324472"/>
            <a:ext cx="2678907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Welcome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4031" y="247529"/>
            <a:ext cx="2678907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MBAC PortalTweaked30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32547" y="247529"/>
            <a:ext cx="2678906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gigagalaxy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15528" y="247529"/>
            <a:ext cx="2678907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GenomicHyperBrowser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15528" y="2286000"/>
            <a:ext cx="2678907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Cistrom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49566" y="2286000"/>
            <a:ext cx="2678907" cy="1785938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/>
          <p:nvPr/>
        </p:nvSpPr>
        <p:spPr>
          <a:xfrm>
            <a:off x="349566" y="6268073"/>
            <a:ext cx="8444869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spcBef>
                <a:spcPts val="3500"/>
              </a:spcBef>
              <a:defRPr sz="3800" b="1">
                <a:solidFill>
                  <a:schemeClr val="accent3">
                    <a:satOff val="18648"/>
                    <a:lumOff val="5971"/>
                  </a:schemeClr>
                </a:solidFill>
                <a:latin typeface="+mn-lt"/>
                <a:ea typeface="+mn-ea"/>
                <a:cs typeface="+mn-cs"/>
                <a:sym typeface="Helvetica"/>
                <a:hlinkClick r:id="rId12"/>
              </a:defRPr>
            </a:lvl1pPr>
          </a:lstStyle>
          <a:p>
            <a:pPr algn="ctr"/>
            <a:r>
              <a:rPr lang="en-US" sz="2672" dirty="0" smtClean="0"/>
              <a:t>http://</a:t>
            </a:r>
            <a:r>
              <a:rPr sz="2672" dirty="0" err="1" smtClean="0"/>
              <a:t>bit.ly</a:t>
            </a:r>
            <a:r>
              <a:rPr sz="2672" dirty="0" smtClean="0"/>
              <a:t>/</a:t>
            </a:r>
            <a:r>
              <a:rPr sz="2672" dirty="0" err="1" smtClean="0"/>
              <a:t>gxyServers</a:t>
            </a:r>
            <a:endParaRPr sz="2672" dirty="0"/>
          </a:p>
        </p:txBody>
      </p:sp>
    </p:spTree>
    <p:extLst>
      <p:ext uri="{BB962C8B-B14F-4D97-AF65-F5344CB8AC3E}">
        <p14:creationId xmlns:p14="http://schemas.microsoft.com/office/powerpoint/2010/main" val="155030316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3028039" y="4033635"/>
            <a:ext cx="3060700" cy="2428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defRPr sz="4000" b="1">
                <a:latin typeface="+mn-lt"/>
                <a:ea typeface="+mn-ea"/>
                <a:cs typeface="+mn-cs"/>
                <a:sym typeface="Helvetica"/>
              </a:defRPr>
            </a:pPr>
            <a:r>
              <a:rPr sz="2200" dirty="0"/>
              <a:t>Proteomics</a:t>
            </a:r>
          </a:p>
          <a:p>
            <a:pPr algn="ctr">
              <a:lnSpc>
                <a:spcPct val="90000"/>
              </a:lnSpc>
              <a:defRPr sz="4000" b="1">
                <a:latin typeface="+mn-lt"/>
                <a:ea typeface="+mn-ea"/>
                <a:cs typeface="+mn-cs"/>
                <a:sym typeface="Helvetica"/>
              </a:defRPr>
            </a:pPr>
            <a:r>
              <a:rPr sz="2200" dirty="0"/>
              <a:t>Metabolomics</a:t>
            </a:r>
          </a:p>
          <a:p>
            <a:pPr algn="ctr">
              <a:lnSpc>
                <a:spcPct val="90000"/>
              </a:lnSpc>
              <a:defRPr sz="4000" b="1">
                <a:latin typeface="+mn-lt"/>
                <a:ea typeface="+mn-ea"/>
                <a:cs typeface="+mn-cs"/>
                <a:sym typeface="Helvetica"/>
              </a:defRPr>
            </a:pPr>
            <a:r>
              <a:rPr sz="2200" dirty="0"/>
              <a:t>Drug Discovery</a:t>
            </a:r>
          </a:p>
          <a:p>
            <a:pPr algn="ctr">
              <a:lnSpc>
                <a:spcPct val="90000"/>
              </a:lnSpc>
              <a:defRPr sz="4000" b="1">
                <a:latin typeface="+mn-lt"/>
                <a:ea typeface="+mn-ea"/>
                <a:cs typeface="+mn-cs"/>
                <a:sym typeface="Helvetica"/>
              </a:defRPr>
            </a:pPr>
            <a:r>
              <a:rPr sz="2200" dirty="0"/>
              <a:t>Cosmology</a:t>
            </a:r>
          </a:p>
          <a:p>
            <a:pPr algn="ctr">
              <a:lnSpc>
                <a:spcPct val="90000"/>
              </a:lnSpc>
              <a:defRPr sz="4000" b="1">
                <a:latin typeface="+mn-lt"/>
                <a:ea typeface="+mn-ea"/>
                <a:cs typeface="+mn-cs"/>
                <a:sym typeface="Helvetica"/>
              </a:defRPr>
            </a:pPr>
            <a:r>
              <a:rPr sz="2200" dirty="0"/>
              <a:t>Image Analysis</a:t>
            </a:r>
          </a:p>
          <a:p>
            <a:pPr algn="ctr">
              <a:lnSpc>
                <a:spcPct val="90000"/>
              </a:lnSpc>
              <a:defRPr sz="4000" b="1">
                <a:latin typeface="+mn-lt"/>
                <a:ea typeface="+mn-ea"/>
                <a:cs typeface="+mn-cs"/>
                <a:sym typeface="Helvetica"/>
              </a:defRPr>
            </a:pPr>
            <a:r>
              <a:rPr sz="2200" dirty="0"/>
              <a:t>    Climate Change       Social Science     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sz="2200" dirty="0" smtClean="0"/>
              <a:t> </a:t>
            </a:r>
            <a:r>
              <a:rPr sz="2200" dirty="0"/>
              <a:t>Natural Language</a:t>
            </a:r>
          </a:p>
        </p:txBody>
      </p:sp>
      <p:pic>
        <p:nvPicPr>
          <p:cNvPr id="82" name="CoSSciWelcome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02133" y="4246835"/>
            <a:ext cx="2678907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ballaxyslid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171" y="2296465"/>
            <a:ext cx="2705696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FaceITHomePage3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32547" y="328464"/>
            <a:ext cx="2678906" cy="1803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galaxyp_rearranged3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9566" y="337394"/>
            <a:ext cx="2678907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AnalysisToolkitHom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9566" y="4219817"/>
            <a:ext cx="2678907" cy="1740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OSDD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02133" y="337394"/>
            <a:ext cx="2678907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SymD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02133" y="2296465"/>
            <a:ext cx="2678907" cy="178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w4m_screenshot30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232547" y="2298870"/>
            <a:ext cx="2678906" cy="17323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6498336"/>
            <a:ext cx="4584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3000+ citations in scientific literature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43895032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3995</TotalTime>
  <Words>1507</Words>
  <Application>Microsoft Macintosh PowerPoint</Application>
  <PresentationFormat>On-screen Show (4:3)</PresentationFormat>
  <Paragraphs>303</Paragraphs>
  <Slides>51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Calibri</vt:lpstr>
      <vt:lpstr>Calibri Light</vt:lpstr>
      <vt:lpstr>Helvetica</vt:lpstr>
      <vt:lpstr>Wingdings</vt:lpstr>
      <vt:lpstr>Arial</vt:lpstr>
      <vt:lpstr>Office Theme</vt:lpstr>
      <vt:lpstr>Overview of Galaxy G-OnRamp Workshop</vt:lpstr>
      <vt:lpstr>Outline</vt:lpstr>
      <vt:lpstr>What is Galaxy?</vt:lpstr>
      <vt:lpstr>What is Galaxy?</vt:lpstr>
      <vt:lpstr>Where can you run Galaxy?</vt:lpstr>
      <vt:lpstr>PowerPoint Presentation</vt:lpstr>
      <vt:lpstr>As a free for everyone service on the web:  https://usegalaxy.org </vt:lpstr>
      <vt:lpstr>PowerPoint Presentation</vt:lpstr>
      <vt:lpstr>Proteomics Metabolomics Drug Discovery Cosmology Image Analysis     Climate Change       Social Science        Natural Language</vt:lpstr>
      <vt:lpstr>Galaxy is available as Open Source Software</vt:lpstr>
      <vt:lpstr>Galaxy is available on the Cloud</vt:lpstr>
      <vt:lpstr>Galaxy on the Cloud: Galaxy CloudMan http://usegalaxy.org/cloud</vt:lpstr>
      <vt:lpstr>Each Galaxy Instance/Server is Unique</vt:lpstr>
      <vt:lpstr>PowerPoint Presentation</vt:lpstr>
      <vt:lpstr>PowerPoint Presentation</vt:lpstr>
      <vt:lpstr>Primary Galaxy Objects</vt:lpstr>
      <vt:lpstr>User Interface </vt:lpstr>
      <vt:lpstr>User Interface</vt:lpstr>
      <vt:lpstr>Register and Login</vt:lpstr>
      <vt:lpstr>Create an Account </vt:lpstr>
      <vt:lpstr>Create an Account </vt:lpstr>
      <vt:lpstr>Create a new History</vt:lpstr>
      <vt:lpstr>Get Data</vt:lpstr>
      <vt:lpstr>Paste/Fetch Data </vt:lpstr>
      <vt:lpstr>Paste/Fetch Data </vt:lpstr>
      <vt:lpstr>Key Features of the History Panel</vt:lpstr>
      <vt:lpstr>View the Dataset</vt:lpstr>
      <vt:lpstr>Edit the Dataset Attributes</vt:lpstr>
      <vt:lpstr>Edit Data Attributes</vt:lpstr>
      <vt:lpstr>Edit Data Types</vt:lpstr>
      <vt:lpstr>Search Tools</vt:lpstr>
      <vt:lpstr>Tool Configuration and Execute</vt:lpstr>
      <vt:lpstr>Galaxy 101: Find the top 5 exons with the highest number of SNPs</vt:lpstr>
      <vt:lpstr>Solution from Galaxy</vt:lpstr>
      <vt:lpstr>History of Galaxy 101</vt:lpstr>
      <vt:lpstr>Extract Workflow</vt:lpstr>
      <vt:lpstr>Edit Workflow</vt:lpstr>
      <vt:lpstr>Edit the Workflow using the Workflow Canvas</vt:lpstr>
      <vt:lpstr>Run an existing workflow</vt:lpstr>
      <vt:lpstr>Share a workflow with others</vt:lpstr>
      <vt:lpstr>Workflows: Sweet spots </vt:lpstr>
      <vt:lpstr>Galaxy Resources and Community</vt:lpstr>
      <vt:lpstr>Galaxy Community Resources: Galaxy Biostar</vt:lpstr>
      <vt:lpstr>Galaxy Community Resources: Mailing Lists</vt:lpstr>
      <vt:lpstr>Unified Search: http://galaxyproject.org/search</vt:lpstr>
      <vt:lpstr>PowerPoint Presentation</vt:lpstr>
      <vt:lpstr>Events</vt:lpstr>
      <vt:lpstr>Galaxy Resources &amp; Community: Videos</vt:lpstr>
      <vt:lpstr>Galaxy Resources &amp; Community: CiteULike Group</vt:lpstr>
      <vt:lpstr>Scaling Training</vt:lpstr>
      <vt:lpstr>Galaxy Project: Further Reading &amp; Resources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Galaxy</dc:title>
  <dc:creator>Liu, Yating</dc:creator>
  <cp:lastModifiedBy>Wilson Leung</cp:lastModifiedBy>
  <cp:revision>257</cp:revision>
  <dcterms:created xsi:type="dcterms:W3CDTF">2016-07-05T17:48:15Z</dcterms:created>
  <dcterms:modified xsi:type="dcterms:W3CDTF">2016-07-15T16:19:34Z</dcterms:modified>
</cp:coreProperties>
</file>