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9"/>
  </p:notesMasterIdLst>
  <p:sldIdLst>
    <p:sldId id="257" r:id="rId2"/>
    <p:sldId id="296" r:id="rId3"/>
    <p:sldId id="297" r:id="rId4"/>
    <p:sldId id="299" r:id="rId5"/>
    <p:sldId id="300" r:id="rId6"/>
    <p:sldId id="298" r:id="rId7"/>
    <p:sldId id="301" r:id="rId8"/>
    <p:sldId id="304" r:id="rId9"/>
    <p:sldId id="305" r:id="rId10"/>
    <p:sldId id="307" r:id="rId11"/>
    <p:sldId id="308" r:id="rId12"/>
    <p:sldId id="348" r:id="rId13"/>
    <p:sldId id="309" r:id="rId14"/>
    <p:sldId id="342" r:id="rId15"/>
    <p:sldId id="347" r:id="rId16"/>
    <p:sldId id="310" r:id="rId17"/>
    <p:sldId id="339" r:id="rId18"/>
    <p:sldId id="337" r:id="rId19"/>
    <p:sldId id="311" r:id="rId20"/>
    <p:sldId id="338" r:id="rId21"/>
    <p:sldId id="340" r:id="rId22"/>
    <p:sldId id="341" r:id="rId23"/>
    <p:sldId id="313" r:id="rId24"/>
    <p:sldId id="349" r:id="rId25"/>
    <p:sldId id="318" r:id="rId26"/>
    <p:sldId id="344" r:id="rId27"/>
    <p:sldId id="345" r:id="rId28"/>
    <p:sldId id="346" r:id="rId29"/>
    <p:sldId id="323" r:id="rId30"/>
    <p:sldId id="317" r:id="rId31"/>
    <p:sldId id="321" r:id="rId32"/>
    <p:sldId id="322" r:id="rId33"/>
    <p:sldId id="324" r:id="rId34"/>
    <p:sldId id="325" r:id="rId35"/>
    <p:sldId id="329" r:id="rId36"/>
    <p:sldId id="331" r:id="rId37"/>
    <p:sldId id="327" r:id="rId38"/>
    <p:sldId id="350" r:id="rId39"/>
    <p:sldId id="302" r:id="rId40"/>
    <p:sldId id="332" r:id="rId41"/>
    <p:sldId id="303" r:id="rId42"/>
    <p:sldId id="336" r:id="rId43"/>
    <p:sldId id="335" r:id="rId44"/>
    <p:sldId id="330" r:id="rId45"/>
    <p:sldId id="333" r:id="rId46"/>
    <p:sldId id="295" r:id="rId47"/>
    <p:sldId id="256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8818ACEC-DE2A-CA48-8A85-A81DC54B9CEA}">
          <p14:sldIdLst>
            <p14:sldId id="257"/>
            <p14:sldId id="296"/>
            <p14:sldId id="297"/>
            <p14:sldId id="299"/>
            <p14:sldId id="300"/>
            <p14:sldId id="298"/>
            <p14:sldId id="301"/>
            <p14:sldId id="304"/>
            <p14:sldId id="305"/>
            <p14:sldId id="307"/>
            <p14:sldId id="308"/>
          </p14:sldIdLst>
        </p14:section>
        <p14:section name="QC" id="{428321D9-BE00-DC4B-8078-8785D4E0BD5F}">
          <p14:sldIdLst>
            <p14:sldId id="348"/>
            <p14:sldId id="309"/>
            <p14:sldId id="342"/>
            <p14:sldId id="347"/>
            <p14:sldId id="310"/>
            <p14:sldId id="339"/>
            <p14:sldId id="337"/>
            <p14:sldId id="311"/>
            <p14:sldId id="338"/>
            <p14:sldId id="340"/>
            <p14:sldId id="341"/>
            <p14:sldId id="313"/>
          </p14:sldIdLst>
        </p14:section>
        <p14:section name="Alignment" id="{65C69BFB-1FCD-0A4F-8C61-88EE9FF5D6ED}">
          <p14:sldIdLst>
            <p14:sldId id="349"/>
            <p14:sldId id="318"/>
            <p14:sldId id="344"/>
            <p14:sldId id="345"/>
            <p14:sldId id="346"/>
            <p14:sldId id="323"/>
            <p14:sldId id="317"/>
            <p14:sldId id="321"/>
            <p14:sldId id="322"/>
            <p14:sldId id="324"/>
            <p14:sldId id="325"/>
            <p14:sldId id="329"/>
            <p14:sldId id="331"/>
            <p14:sldId id="327"/>
          </p14:sldIdLst>
        </p14:section>
        <p14:section name="Assembly" id="{FF92075F-E707-9545-A27D-24091D7E4A11}">
          <p14:sldIdLst>
            <p14:sldId id="350"/>
            <p14:sldId id="302"/>
            <p14:sldId id="332"/>
            <p14:sldId id="303"/>
            <p14:sldId id="336"/>
            <p14:sldId id="335"/>
          </p14:sldIdLst>
        </p14:section>
        <p14:section name="Resources" id="{17F9BD3B-2C34-8D4C-8E11-253AEC30C355}">
          <p14:sldIdLst>
            <p14:sldId id="330"/>
            <p14:sldId id="333"/>
            <p14:sldId id="295"/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02"/>
    <p:restoredTop sz="81782"/>
  </p:normalViewPr>
  <p:slideViewPr>
    <p:cSldViewPr snapToGrid="0" snapToObjects="1">
      <p:cViewPr varScale="1">
        <p:scale>
          <a:sx n="152" d="100"/>
          <a:sy n="152" d="100"/>
        </p:scale>
        <p:origin x="184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D548B-E27C-4E4F-AFAD-7752B50D8FA2}" type="datetimeFigureOut">
              <a:rPr lang="en-US" smtClean="0"/>
              <a:t>7/25/16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E5E8-9C45-ED46-8C6C-73CCDC7B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49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E5E8-9C45-ED46-8C6C-73CCDC7B99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57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E5E8-9C45-ED46-8C6C-73CCDC7B99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4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E5E8-9C45-ED46-8C6C-73CCDC7B99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89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E5E8-9C45-ED46-8C6C-73CCDC7B99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61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read</a:t>
            </a:r>
            <a:r>
              <a:rPr lang="en-US" baseline="0" dirty="0" smtClean="0"/>
              <a:t> trimming tools available in Galaxy 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E5E8-9C45-ED46-8C6C-73CCDC7B99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12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E5E8-9C45-ED46-8C6C-73CCDC7B99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39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E5E8-9C45-ED46-8C6C-73CCDC7B998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81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E5E8-9C45-ED46-8C6C-73CCDC7B998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50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E5E8-9C45-ED46-8C6C-73CCDC7B998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88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E5E8-9C45-ED46-8C6C-73CCDC7B998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457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E5E8-9C45-ED46-8C6C-73CCDC7B998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17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E5E8-9C45-ED46-8C6C-73CCDC7B99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616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= Inward,</a:t>
            </a:r>
            <a:r>
              <a:rPr lang="en-US" baseline="0" dirty="0" smtClean="0"/>
              <a:t> O= outward, M = matching; S = stranded, U = </a:t>
            </a:r>
            <a:r>
              <a:rPr lang="en-US" baseline="0" dirty="0" err="1" smtClean="0"/>
              <a:t>unstranded</a:t>
            </a:r>
            <a:r>
              <a:rPr lang="en-US" baseline="0" dirty="0" smtClean="0"/>
              <a:t>; F = forward, R = reverse</a:t>
            </a:r>
          </a:p>
          <a:p>
            <a:r>
              <a:rPr lang="en-US" baseline="0" dirty="0" smtClean="0"/>
              <a:t>F2R1 = second read in forward strand, first read in reverse strand (ISR), RF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E5E8-9C45-ED46-8C6C-73CCDC7B998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239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E5E8-9C45-ED46-8C6C-73CCDC7B998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618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Recommend</a:t>
            </a:r>
            <a:r>
              <a:rPr lang="en-US" baseline="0" dirty="0" smtClean="0"/>
              <a:t> run STAR and TopHat2 twice:</a:t>
            </a:r>
          </a:p>
          <a:p>
            <a:r>
              <a:rPr lang="en-US" baseline="0" dirty="0" smtClean="0"/>
              <a:t>Round 1 to discover junctions; round 2 use these junctions in read mapping</a:t>
            </a:r>
          </a:p>
          <a:p>
            <a:endParaRPr lang="en-US" dirty="0" smtClean="0"/>
          </a:p>
          <a:p>
            <a:r>
              <a:rPr lang="en-US" dirty="0" smtClean="0"/>
              <a:t>HISAT by</a:t>
            </a:r>
            <a:r>
              <a:rPr lang="en-US" baseline="0" dirty="0" smtClean="0"/>
              <a:t> default make use of splice sites found during the alignment process so that it does not have to run twice</a:t>
            </a:r>
          </a:p>
          <a:p>
            <a:r>
              <a:rPr lang="en-US" baseline="0" dirty="0" smtClean="0"/>
              <a:t>(Compare HISATx1, HISAT, and HISATx2)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E5E8-9C45-ED46-8C6C-73CCDC7B998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63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Strand (R/RF), Report alignments tailored</a:t>
            </a:r>
            <a:r>
              <a:rPr lang="en-US" baseline="0" dirty="0" smtClean="0"/>
              <a:t> for transcript assemblers including </a:t>
            </a:r>
            <a:r>
              <a:rPr lang="en-US" baseline="0" dirty="0" err="1" smtClean="0"/>
              <a:t>StringTie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E5E8-9C45-ED46-8C6C-73CCDC7B998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469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CollectRNASeqMetrics</a:t>
            </a:r>
            <a:r>
              <a:rPr lang="en-US" dirty="0" smtClean="0"/>
              <a:t> – median</a:t>
            </a:r>
            <a:r>
              <a:rPr lang="en-US" baseline="0" dirty="0" smtClean="0"/>
              <a:t> coverage, 5’/3’ biases, number of reads assigned to correct strand,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E5E8-9C45-ED46-8C6C-73CCDC7B998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61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chr22:19,929,263-19,957,498</a:t>
            </a:r>
            <a:endParaRPr lang="en-US" dirty="0" smtClean="0"/>
          </a:p>
          <a:p>
            <a:r>
              <a:rPr lang="en-US" dirty="0" smtClean="0"/>
              <a:t>COMT – Catechol-O-methyltransferase:</a:t>
            </a:r>
            <a:r>
              <a:rPr lang="en-US" baseline="0" dirty="0" smtClean="0"/>
              <a:t> </a:t>
            </a:r>
            <a:r>
              <a:rPr lang="en-US" dirty="0" smtClean="0"/>
              <a:t>associated</a:t>
            </a:r>
            <a:r>
              <a:rPr lang="en-US" baseline="0" dirty="0" smtClean="0"/>
              <a:t> with panic disorder and schizophrenia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E5E8-9C45-ED46-8C6C-73CCDC7B998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383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E5E8-9C45-ED46-8C6C-73CCDC7B998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009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Advantage</a:t>
            </a:r>
            <a:r>
              <a:rPr lang="en-US" baseline="0" dirty="0" smtClean="0"/>
              <a:t> of de novo assembly is that it does not require a reference genome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E5E8-9C45-ED46-8C6C-73CCDC7B998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566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E5E8-9C45-ED46-8C6C-73CCDC7B998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556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Specific course from UC Davis on RNA-Seq and differential</a:t>
            </a:r>
            <a:r>
              <a:rPr lang="en-US" baseline="0" dirty="0" smtClean="0"/>
              <a:t> gene expression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E5E8-9C45-ED46-8C6C-73CCDC7B998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5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E5E8-9C45-ED46-8C6C-73CCDC7B99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85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Often</a:t>
            </a:r>
            <a:r>
              <a:rPr lang="en-US" baseline="0" dirty="0" smtClean="0"/>
              <a:t> found in cell lines and cancer genomes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E5E8-9C45-ED46-8C6C-73CCDC7B99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91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ERCC </a:t>
            </a:r>
            <a:r>
              <a:rPr lang="en-US" dirty="0" err="1" smtClean="0"/>
              <a:t>ExFold</a:t>
            </a:r>
            <a:r>
              <a:rPr lang="en-US" dirty="0" smtClean="0"/>
              <a:t> RNA Spike-in</a:t>
            </a:r>
            <a:r>
              <a:rPr lang="en-US" baseline="0" dirty="0" smtClean="0"/>
              <a:t> control mix</a:t>
            </a:r>
          </a:p>
          <a:p>
            <a:r>
              <a:rPr lang="en-US" baseline="0" dirty="0" smtClean="0"/>
              <a:t>Quantified with KAPA Library Quantification qPCR, concentration adjusted for sequencing</a:t>
            </a:r>
          </a:p>
          <a:p>
            <a:r>
              <a:rPr lang="en-US" baseline="0" dirty="0" smtClean="0"/>
              <a:t>Sequenced on 2 lanes of HiSeq2000 with 100bp read lengths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E5E8-9C45-ED46-8C6C-73CCDC7B99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27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Three replicates </a:t>
            </a:r>
            <a:r>
              <a:rPr lang="en-US" baseline="0" dirty="0" smtClean="0"/>
              <a:t>detect only 20-40% of differentially expressed genes</a:t>
            </a:r>
          </a:p>
          <a:p>
            <a:r>
              <a:rPr lang="en-US" baseline="0" dirty="0" smtClean="0"/>
              <a:t>Use </a:t>
            </a:r>
            <a:r>
              <a:rPr lang="en-US" baseline="0" dirty="0" err="1" smtClean="0"/>
              <a:t>edgeR</a:t>
            </a:r>
            <a:r>
              <a:rPr lang="en-US" baseline="0" dirty="0" smtClean="0"/>
              <a:t> (exact) if there are less than 12 replicates</a:t>
            </a:r>
          </a:p>
          <a:p>
            <a:r>
              <a:rPr lang="en-US" baseline="0" dirty="0" smtClean="0"/>
              <a:t>Use </a:t>
            </a:r>
            <a:r>
              <a:rPr lang="en-US" baseline="0" dirty="0" err="1" smtClean="0"/>
              <a:t>DESeq</a:t>
            </a:r>
            <a:r>
              <a:rPr lang="en-US" baseline="0" dirty="0" smtClean="0"/>
              <a:t> if there are more than 12 replicates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E5E8-9C45-ED46-8C6C-73CCDC7B99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13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E5E8-9C45-ED46-8C6C-73CCDC7B99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20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E5E8-9C45-ED46-8C6C-73CCDC7B99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13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E5E8-9C45-ED46-8C6C-73CCDC7B99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3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5248"/>
            <a:ext cx="91440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bel" charset="0"/>
                <a:ea typeface="Corbel" charset="0"/>
                <a:cs typeface="Corbel" charset="0"/>
              </a:defRPr>
            </a:lvl1pPr>
          </a:lstStyle>
          <a:p>
            <a:fld id="{800AC782-64C2-D94C-BB7E-E3557AE29659}" type="datetimeFigureOut">
              <a:rPr lang="en-US" smtClean="0"/>
              <a:pPr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rbel" charset="0"/>
                <a:ea typeface="Corbel" charset="0"/>
                <a:cs typeface="Corbe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charset="0"/>
                <a:ea typeface="Corbel" charset="0"/>
                <a:cs typeface="Corbel" charset="0"/>
              </a:defRPr>
            </a:lvl1pPr>
          </a:lstStyle>
          <a:p>
            <a:fld id="{ABC5B5B2-1594-A146-9146-643892CBB0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4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C782-64C2-D94C-BB7E-E3557AE29659}" type="datetimeFigureOut">
              <a:rPr lang="en-US" smtClean="0"/>
              <a:t>7/25/16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B5B2-1594-A146-9146-643892CBB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3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C782-64C2-D94C-BB7E-E3557AE29659}" type="datetimeFigureOut">
              <a:rPr lang="en-US" smtClean="0"/>
              <a:pPr/>
              <a:t>7/25/16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B5B2-1594-A146-9146-643892CBB0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83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C782-64C2-D94C-BB7E-E3557AE29659}" type="datetimeFigureOut">
              <a:rPr lang="en-US" smtClean="0"/>
              <a:pPr/>
              <a:t>7/25/16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B5B2-1594-A146-9146-643892CBB0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169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C782-64C2-D94C-BB7E-E3557AE29659}" type="datetimeFigureOut">
              <a:rPr lang="en-US" smtClean="0"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B5B2-1594-A146-9146-643892CBB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74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C782-64C2-D94C-BB7E-E3557AE29659}" type="datetimeFigureOut">
              <a:rPr lang="en-US" smtClean="0"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B5B2-1594-A146-9146-643892CBB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8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06" y="121023"/>
            <a:ext cx="8399930" cy="1429871"/>
          </a:xfrm>
        </p:spPr>
        <p:txBody>
          <a:bodyPr>
            <a:normAutofit/>
          </a:bodyPr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06" y="1869141"/>
            <a:ext cx="8399930" cy="4257022"/>
          </a:xfrm>
        </p:spPr>
        <p:txBody>
          <a:bodyPr/>
          <a:lstStyle>
            <a:lvl1pPr marL="0" indent="0">
              <a:buFontTx/>
              <a:buNone/>
              <a:defRPr sz="2800"/>
            </a:lvl1pPr>
            <a:lvl2pPr marL="349250" indent="0">
              <a:buFontTx/>
              <a:buNone/>
              <a:defRPr sz="2400"/>
            </a:lvl2pPr>
            <a:lvl3pPr marL="685800" indent="0">
              <a:buFontTx/>
              <a:buNone/>
              <a:defRPr/>
            </a:lvl3pPr>
            <a:lvl4pPr marL="103505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C782-64C2-D94C-BB7E-E3557AE29659}" type="datetimeFigureOut">
              <a:rPr lang="en-US" smtClean="0"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B5B2-1594-A146-9146-643892CBB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65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 algn="l">
              <a:defRPr sz="43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C782-64C2-D94C-BB7E-E3557AE29659}" type="datetimeFigureOut">
              <a:rPr lang="en-US" smtClean="0"/>
              <a:pPr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B5B2-1594-A146-9146-643892CBB0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2321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C782-64C2-D94C-BB7E-E3557AE29659}" type="datetimeFigureOut">
              <a:rPr lang="en-US" smtClean="0"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B5B2-1594-A146-9146-643892CBB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93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C782-64C2-D94C-BB7E-E3557AE29659}" type="datetimeFigureOut">
              <a:rPr lang="en-US" smtClean="0"/>
              <a:t>7/25/16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B5B2-1594-A146-9146-643892CBB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5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C782-64C2-D94C-BB7E-E3557AE29659}" type="datetimeFigureOut">
              <a:rPr lang="en-US" smtClean="0"/>
              <a:t>7/25/16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B5B2-1594-A146-9146-643892CBB04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89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C782-64C2-D94C-BB7E-E3557AE29659}" type="datetimeFigureOut">
              <a:rPr lang="en-US" smtClean="0"/>
              <a:t>7/25/16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B5B2-1594-A146-9146-643892CBB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C782-64C2-D94C-BB7E-E3557AE29659}" type="datetimeFigureOut">
              <a:rPr lang="en-US" smtClean="0"/>
              <a:t>7/25/16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B5B2-1594-A146-9146-643892CBB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0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C782-64C2-D94C-BB7E-E3557AE29659}" type="datetimeFigureOut">
              <a:rPr lang="en-US" smtClean="0"/>
              <a:t>7/25/16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B5B2-1594-A146-9146-643892CBB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8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4105" y="121023"/>
            <a:ext cx="8399929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106" y="1752600"/>
            <a:ext cx="8399929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defRPr>
            </a:lvl1pPr>
          </a:lstStyle>
          <a:p>
            <a:fld id="{800AC782-64C2-D94C-BB7E-E3557AE29659}" type="datetimeFigureOut">
              <a:rPr lang="en-US" smtClean="0"/>
              <a:pPr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defRPr>
            </a:lvl1pPr>
          </a:lstStyle>
          <a:p>
            <a:fld id="{ABC5B5B2-1594-A146-9146-643892CBB0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11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300" b="1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orbel" charset="0"/>
          <a:ea typeface="Corbel" charset="0"/>
          <a:cs typeface="Corbel" charset="0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orbel" charset="0"/>
          <a:ea typeface="Corbel" charset="0"/>
          <a:cs typeface="Corbel" charset="0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4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orbel" charset="0"/>
          <a:ea typeface="Corbel" charset="0"/>
          <a:cs typeface="Corbel" charset="0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orbel" charset="0"/>
          <a:ea typeface="Corbel" charset="0"/>
          <a:cs typeface="Corbel" charset="0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orbel" charset="0"/>
          <a:ea typeface="Corbel" charset="0"/>
          <a:cs typeface="Corbel" charset="0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orbel" charset="0"/>
          <a:ea typeface="Corbel" charset="0"/>
          <a:cs typeface="Corbel" charset="0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encodeproject.org/data-standards/rna-seq/long-rnas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riffithlab/rnaseq_tutorial/wiki" TargetMode="External"/><Relationship Id="rId4" Type="http://schemas.openxmlformats.org/officeDocument/2006/relationships/hyperlink" Target="https://github.com/nekrut/galaxy/wiki/Reference-based-RNA-seq" TargetMode="External"/><Relationship Id="rId5" Type="http://schemas.openxmlformats.org/officeDocument/2006/relationships/hyperlink" Target="http://chagall.med.cornell.edu/RNASEQcourse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upport.illumina.com/downloads/illumina-customer-sequence-letter.html" TargetMode="External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sailfish.readthedocs.io/en/master/library_type.html" TargetMode="External"/><Relationship Id="rId4" Type="http://schemas.openxmlformats.org/officeDocument/2006/relationships/image" Target="../media/image29.png"/><Relationship Id="rId5" Type="http://schemas.openxmlformats.org/officeDocument/2006/relationships/hyperlink" Target="https://github.com/genome/gms/wiki/RnaSeq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broadinstitute.github.io/picard/command-line-overview.html#CollectRnaSeqMetrics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galaxyproject.org/Learn/GalaxyNGS101" TargetMode="External"/><Relationship Id="rId4" Type="http://schemas.openxmlformats.org/officeDocument/2006/relationships/hyperlink" Target="http://bioinformatics.ucdavis.edu/training/documentation/" TargetMode="External"/><Relationship Id="rId5" Type="http://schemas.openxmlformats.org/officeDocument/2006/relationships/hyperlink" Target="https://github.com/msettles/Workshop_RNAseq" TargetMode="External"/><Relationship Id="rId6" Type="http://schemas.openxmlformats.org/officeDocument/2006/relationships/hyperlink" Target="https://www.youtube.com/watch?v=2qGiw4MRK3c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hyperlink" Target="https://flic.kr/p/bhyT8B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griffithlab/rnaseq_tutorial/wiki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06" y="1550894"/>
            <a:ext cx="8399930" cy="4575269"/>
          </a:xfrm>
        </p:spPr>
        <p:txBody>
          <a:bodyPr/>
          <a:lstStyle/>
          <a:p>
            <a:r>
              <a:rPr lang="en-US" dirty="0" smtClean="0"/>
              <a:t>Overview of RNA-Seq</a:t>
            </a:r>
          </a:p>
          <a:p>
            <a:r>
              <a:rPr lang="en-US" dirty="0" smtClean="0"/>
              <a:t>Quality control and read trimming</a:t>
            </a:r>
          </a:p>
          <a:p>
            <a:r>
              <a:rPr lang="en-US" dirty="0" smtClean="0"/>
              <a:t>Mapping RNA-Seq reads</a:t>
            </a:r>
          </a:p>
          <a:p>
            <a:r>
              <a:rPr lang="en-US" dirty="0" smtClean="0"/>
              <a:t>Transcriptome assembly</a:t>
            </a:r>
          </a:p>
          <a:p>
            <a:r>
              <a:rPr lang="en-US" dirty="0" smtClean="0"/>
              <a:t>Additional training </a:t>
            </a:r>
            <a:r>
              <a:rPr lang="en-US" dirty="0"/>
              <a:t>resources on </a:t>
            </a:r>
            <a:r>
              <a:rPr lang="en-US" dirty="0" smtClean="0"/>
              <a:t>RNA-Seq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62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iological and technical replicates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06" y="1394140"/>
            <a:ext cx="8612578" cy="470885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Biological replicates</a:t>
            </a:r>
          </a:p>
          <a:p>
            <a:pPr lvl="1"/>
            <a:r>
              <a:rPr lang="en-US" dirty="0" smtClean="0"/>
              <a:t>RNA from independent growth of cells and tissues</a:t>
            </a:r>
          </a:p>
          <a:p>
            <a:pPr lvl="1"/>
            <a:r>
              <a:rPr lang="en-US" dirty="0" smtClean="0"/>
              <a:t>Account for random biological variations</a:t>
            </a:r>
          </a:p>
          <a:p>
            <a:r>
              <a:rPr lang="en-US" dirty="0" smtClean="0"/>
              <a:t>Technical replicates</a:t>
            </a:r>
          </a:p>
          <a:p>
            <a:pPr lvl="1"/>
            <a:r>
              <a:rPr lang="en-US" dirty="0" smtClean="0"/>
              <a:t>Different library preparations of the same RNA-Seq sample</a:t>
            </a:r>
          </a:p>
          <a:p>
            <a:pPr lvl="1"/>
            <a:r>
              <a:rPr lang="en-US" dirty="0" smtClean="0"/>
              <a:t>Account for </a:t>
            </a:r>
            <a:r>
              <a:rPr lang="en-US" b="1" dirty="0" smtClean="0">
                <a:solidFill>
                  <a:srgbClr val="FF8900"/>
                </a:solidFill>
              </a:rPr>
              <a:t>batch effects </a:t>
            </a:r>
            <a:r>
              <a:rPr lang="en-US" dirty="0" smtClean="0"/>
              <a:t>from library preparations</a:t>
            </a:r>
          </a:p>
          <a:p>
            <a:pPr lvl="2"/>
            <a:r>
              <a:rPr lang="en-US" dirty="0" smtClean="0"/>
              <a:t>Sample loading, cluster amplifications, etc. </a:t>
            </a:r>
          </a:p>
          <a:p>
            <a:pPr lvl="2"/>
            <a:endParaRPr lang="en-US" dirty="0" smtClean="0"/>
          </a:p>
          <a:p>
            <a:r>
              <a:rPr lang="en-US" dirty="0"/>
              <a:t>ENCODE long RNA-Seq </a:t>
            </a:r>
            <a:r>
              <a:rPr lang="en-US" dirty="0" smtClean="0"/>
              <a:t>standards: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https://www.encodeproject.org/data-standards/rna-seq/long-rnas/</a:t>
            </a: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4106" y="6102990"/>
            <a:ext cx="8612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rbel" charset="0"/>
                <a:ea typeface="Corbel" charset="0"/>
                <a:cs typeface="Corbel" charset="0"/>
              </a:rPr>
              <a:t>Blainey</a:t>
            </a:r>
            <a:r>
              <a:rPr lang="en-US" sz="2000" dirty="0">
                <a:latin typeface="Corbel" charset="0"/>
                <a:ea typeface="Corbel" charset="0"/>
                <a:cs typeface="Corbel" charset="0"/>
              </a:rPr>
              <a:t> P, </a:t>
            </a:r>
            <a:r>
              <a:rPr lang="en-US" sz="2000" dirty="0" err="1">
                <a:latin typeface="Corbel" charset="0"/>
                <a:ea typeface="Corbel" charset="0"/>
                <a:cs typeface="Corbel" charset="0"/>
              </a:rPr>
              <a:t>Krzywinski</a:t>
            </a:r>
            <a:r>
              <a:rPr lang="en-US" sz="2000" dirty="0">
                <a:latin typeface="Corbel" charset="0"/>
                <a:ea typeface="Corbel" charset="0"/>
                <a:cs typeface="Corbel" charset="0"/>
              </a:rPr>
              <a:t> M, Altman N. Points of significance: replication. </a:t>
            </a:r>
            <a:endParaRPr lang="en-US" sz="2000" dirty="0" smtClean="0">
              <a:latin typeface="Corbel" charset="0"/>
              <a:ea typeface="Corbel" charset="0"/>
              <a:cs typeface="Corbel" charset="0"/>
            </a:endParaRPr>
          </a:p>
          <a:p>
            <a:r>
              <a:rPr lang="en-US" sz="2000" dirty="0" smtClean="0">
                <a:latin typeface="Corbel" charset="0"/>
                <a:ea typeface="Corbel" charset="0"/>
                <a:cs typeface="Corbel" charset="0"/>
              </a:rPr>
              <a:t>Nat </a:t>
            </a:r>
            <a:r>
              <a:rPr lang="en-US" sz="2000" dirty="0">
                <a:latin typeface="Corbel" charset="0"/>
                <a:ea typeface="Corbel" charset="0"/>
                <a:cs typeface="Corbel" charset="0"/>
              </a:rPr>
              <a:t>Methods. 2014 Sep;11(9):879-80.</a:t>
            </a:r>
            <a:endParaRPr lang="en-US" sz="2000" dirty="0" smtClean="0"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biological replicates?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06" y="1214846"/>
            <a:ext cx="8612578" cy="491131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As many as possible</a:t>
            </a:r>
            <a:r>
              <a:rPr lang="is-IS" dirty="0" smtClean="0"/>
              <a:t>…</a:t>
            </a:r>
          </a:p>
          <a:p>
            <a:pPr lvl="2"/>
            <a:endParaRPr lang="is-IS" dirty="0" smtClean="0"/>
          </a:p>
          <a:p>
            <a:r>
              <a:rPr lang="is-IS" dirty="0" smtClean="0"/>
              <a:t>Analysis of 48 biological replicates in two conditions</a:t>
            </a:r>
          </a:p>
          <a:p>
            <a:pPr lvl="1"/>
            <a:r>
              <a:rPr lang="is-IS" dirty="0" smtClean="0"/>
              <a:t>Requires 20 biological replicates to detect &gt; 85% of all differentially expressed genes</a:t>
            </a:r>
          </a:p>
          <a:p>
            <a:r>
              <a:rPr lang="is-IS" dirty="0" smtClean="0"/>
              <a:t>Recommend at least </a:t>
            </a:r>
            <a:r>
              <a:rPr lang="is-IS" b="1" dirty="0" smtClean="0">
                <a:solidFill>
                  <a:srgbClr val="FF8900"/>
                </a:solidFill>
              </a:rPr>
              <a:t>six</a:t>
            </a:r>
            <a:r>
              <a:rPr lang="is-IS" dirty="0" smtClean="0">
                <a:solidFill>
                  <a:srgbClr val="FF8900"/>
                </a:solidFill>
              </a:rPr>
              <a:t> </a:t>
            </a:r>
            <a:r>
              <a:rPr lang="is-IS" dirty="0" smtClean="0"/>
              <a:t>biological replicates per condition</a:t>
            </a:r>
          </a:p>
          <a:p>
            <a:pPr lvl="1"/>
            <a:r>
              <a:rPr lang="is-IS" b="1" dirty="0" smtClean="0">
                <a:solidFill>
                  <a:srgbClr val="FF8900"/>
                </a:solidFill>
              </a:rPr>
              <a:t>Twelve </a:t>
            </a:r>
            <a:r>
              <a:rPr lang="is-IS" dirty="0" smtClean="0"/>
              <a:t>biological replicates needed to detect smaller fold changes (≥ 0.3-fold difference in expression)</a:t>
            </a:r>
          </a:p>
          <a:p>
            <a:r>
              <a:rPr lang="is-IS" dirty="0" smtClean="0"/>
              <a:t>Three biological replicates per condition can usually detect genes with ≥ 2-fold difference in expression</a:t>
            </a:r>
          </a:p>
          <a:p>
            <a:endParaRPr lang="is-I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54106" y="6126163"/>
            <a:ext cx="8612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Schurch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NJ., </a:t>
            </a:r>
            <a:r>
              <a:rPr lang="en-US" i="1" dirty="0">
                <a:latin typeface="Corbel" charset="0"/>
                <a:ea typeface="Corbel" charset="0"/>
                <a:cs typeface="Corbel" charset="0"/>
              </a:rPr>
              <a:t>et al. 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How many biological replicates are needed in an RNA-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seq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experiment and which differential expression tool should you use? RNA. 2016 Jun;22(6):839-51.</a:t>
            </a:r>
            <a:endParaRPr lang="en-US" dirty="0" smtClean="0"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95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06" y="1550894"/>
            <a:ext cx="8399930" cy="4575269"/>
          </a:xfrm>
        </p:spPr>
        <p:txBody>
          <a:bodyPr/>
          <a:lstStyle/>
          <a:p>
            <a:r>
              <a:rPr lang="en-US" dirty="0" smtClean="0"/>
              <a:t>Overview of RNA-Seq</a:t>
            </a:r>
          </a:p>
          <a:p>
            <a:r>
              <a:rPr lang="en-US" dirty="0" smtClean="0"/>
              <a:t>Quality control and read trimming</a:t>
            </a:r>
          </a:p>
          <a:p>
            <a:r>
              <a:rPr lang="en-US" dirty="0" smtClean="0"/>
              <a:t>Mapping RNA-Seq reads</a:t>
            </a:r>
          </a:p>
          <a:p>
            <a:r>
              <a:rPr lang="en-US" dirty="0" smtClean="0"/>
              <a:t>Transcriptome assembly</a:t>
            </a:r>
          </a:p>
          <a:p>
            <a:r>
              <a:rPr lang="en-US" dirty="0" smtClean="0"/>
              <a:t>Additional training </a:t>
            </a:r>
            <a:r>
              <a:rPr lang="en-US" dirty="0"/>
              <a:t>resources on </a:t>
            </a:r>
            <a:r>
              <a:rPr lang="en-US" dirty="0" smtClean="0"/>
              <a:t>RNA-Seq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4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control with </a:t>
            </a:r>
            <a:r>
              <a:rPr lang="en-US" dirty="0" err="1" smtClean="0"/>
              <a:t>FastQC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06" y="1365504"/>
            <a:ext cx="8399930" cy="2497409"/>
          </a:xfrm>
        </p:spPr>
        <p:txBody>
          <a:bodyPr/>
          <a:lstStyle/>
          <a:p>
            <a:r>
              <a:rPr lang="en-US" dirty="0" smtClean="0"/>
              <a:t>Determine quality encoding of </a:t>
            </a:r>
            <a:r>
              <a:rPr lang="en-US" dirty="0" err="1" smtClean="0"/>
              <a:t>fastq</a:t>
            </a:r>
            <a:r>
              <a:rPr lang="en-US" dirty="0" smtClean="0"/>
              <a:t> files</a:t>
            </a:r>
          </a:p>
          <a:p>
            <a:r>
              <a:rPr lang="en-US" dirty="0" smtClean="0"/>
              <a:t>Identify over-represented sequences</a:t>
            </a:r>
          </a:p>
          <a:p>
            <a:pPr lvl="1"/>
            <a:r>
              <a:rPr lang="en-US" dirty="0" smtClean="0"/>
              <a:t>Adapters, potential contamination, etc.</a:t>
            </a:r>
          </a:p>
          <a:p>
            <a:r>
              <a:rPr lang="en-US" dirty="0" smtClean="0"/>
              <a:t>Assess quality of sample and sequencing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06" y="3862912"/>
            <a:ext cx="8327136" cy="290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0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5928" y="240103"/>
            <a:ext cx="8193271" cy="445381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87400" y="4977384"/>
            <a:ext cx="8356600" cy="977153"/>
          </a:xfrm>
        </p:spPr>
        <p:txBody>
          <a:bodyPr/>
          <a:lstStyle/>
          <a:p>
            <a:r>
              <a:rPr lang="en-US" dirty="0" smtClean="0">
                <a:solidFill>
                  <a:srgbClr val="FF8900"/>
                </a:solidFill>
              </a:rPr>
              <a:t>DEMO</a:t>
            </a:r>
            <a:r>
              <a:rPr lang="en-US" sz="3600" dirty="0" smtClean="0"/>
              <a:t>: </a:t>
            </a:r>
            <a:r>
              <a:rPr lang="en-US" sz="3600" b="0" dirty="0" smtClean="0"/>
              <a:t>Quality assessment </a:t>
            </a:r>
            <a:r>
              <a:rPr lang="en-US" sz="3600" b="0" dirty="0" smtClean="0"/>
              <a:t>of </a:t>
            </a:r>
            <a:r>
              <a:rPr lang="en-US" sz="3600" b="0" dirty="0" err="1" smtClean="0"/>
              <a:t>fastq</a:t>
            </a:r>
            <a:r>
              <a:rPr lang="en-US" sz="3600" b="0" dirty="0" smtClean="0"/>
              <a:t> files with Galaxy</a:t>
            </a:r>
            <a:endParaRPr lang="en-US" sz="36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334589"/>
            <a:ext cx="3364487" cy="43134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08" y="1049679"/>
            <a:ext cx="4412270" cy="359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9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99" y="2214811"/>
            <a:ext cx="7768206" cy="31374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023"/>
            <a:ext cx="9144000" cy="1047377"/>
          </a:xfrm>
        </p:spPr>
        <p:txBody>
          <a:bodyPr/>
          <a:lstStyle/>
          <a:p>
            <a:r>
              <a:rPr lang="en-US" dirty="0" smtClean="0"/>
              <a:t>Processing multiple 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5913119"/>
            <a:ext cx="8242300" cy="737299"/>
          </a:xfrm>
        </p:spPr>
        <p:txBody>
          <a:bodyPr/>
          <a:lstStyle/>
          <a:p>
            <a:r>
              <a:rPr lang="en-US" dirty="0" smtClean="0"/>
              <a:t>A separate job will be launched for each dataset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207008" y="2292096"/>
            <a:ext cx="219456" cy="44618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22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023"/>
            <a:ext cx="9144000" cy="1085985"/>
          </a:xfrm>
        </p:spPr>
        <p:txBody>
          <a:bodyPr/>
          <a:lstStyle/>
          <a:p>
            <a:r>
              <a:rPr lang="en-US" dirty="0" err="1" smtClean="0"/>
              <a:t>FastQC</a:t>
            </a:r>
            <a:r>
              <a:rPr lang="en-US" dirty="0" smtClean="0"/>
              <a:t>: Per base sequence quality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1"/>
          <a:stretch/>
        </p:blipFill>
        <p:spPr>
          <a:xfrm>
            <a:off x="1231391" y="1207008"/>
            <a:ext cx="6780395" cy="48942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1664" y="2145792"/>
            <a:ext cx="938784" cy="438912"/>
          </a:xfrm>
          <a:prstGeom prst="rect">
            <a:avLst/>
          </a:prstGeom>
          <a:noFill/>
          <a:ln w="57150">
            <a:solidFill>
              <a:srgbClr val="FF8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9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023"/>
            <a:ext cx="9144000" cy="1085985"/>
          </a:xfrm>
        </p:spPr>
        <p:txBody>
          <a:bodyPr/>
          <a:lstStyle/>
          <a:p>
            <a:r>
              <a:rPr lang="en-US" dirty="0" err="1" smtClean="0"/>
              <a:t>FastQC</a:t>
            </a:r>
            <a:r>
              <a:rPr lang="en-US" dirty="0" smtClean="0"/>
              <a:t>: Per base sequence quality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1"/>
          <a:stretch/>
        </p:blipFill>
        <p:spPr>
          <a:xfrm>
            <a:off x="1231391" y="1207008"/>
            <a:ext cx="6780395" cy="4894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711" y="6189262"/>
            <a:ext cx="8612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rbel" charset="0"/>
                <a:ea typeface="Corbel" charset="0"/>
                <a:cs typeface="Corbel" charset="0"/>
              </a:rPr>
              <a:t>van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Gurp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TP, McIntyre LM,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Verhoeven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KJ. Consistent errors in first strand cDNA due to random hexamer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mispriming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.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PLoS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One. 2013 Dec 30;8(12):e85583.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21664" y="2145792"/>
            <a:ext cx="938784" cy="438912"/>
          </a:xfrm>
          <a:prstGeom prst="rect">
            <a:avLst/>
          </a:prstGeom>
          <a:noFill/>
          <a:ln w="57150">
            <a:solidFill>
              <a:srgbClr val="FF8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3073431"/>
            <a:ext cx="7741920" cy="307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8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FastQC</a:t>
            </a:r>
            <a:r>
              <a:rPr lang="en-US" dirty="0" smtClean="0"/>
              <a:t>: Per base sequence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9"/>
          <a:stretch/>
        </p:blipFill>
        <p:spPr>
          <a:xfrm>
            <a:off x="1203720" y="1517587"/>
            <a:ext cx="6484821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30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06" y="2210"/>
            <a:ext cx="8399930" cy="1429871"/>
          </a:xfrm>
        </p:spPr>
        <p:txBody>
          <a:bodyPr/>
          <a:lstStyle/>
          <a:p>
            <a:r>
              <a:rPr lang="en-US" dirty="0" smtClean="0"/>
              <a:t>Sequence bias at 5’ end caused by </a:t>
            </a:r>
            <a:r>
              <a:rPr lang="en-US" dirty="0" smtClean="0">
                <a:solidFill>
                  <a:srgbClr val="FF8900"/>
                </a:solidFill>
              </a:rPr>
              <a:t>random hexamer </a:t>
            </a:r>
            <a:r>
              <a:rPr lang="en-US" dirty="0" smtClean="0"/>
              <a:t>priming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4106" y="6211669"/>
            <a:ext cx="8612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rbel" charset="0"/>
                <a:ea typeface="Corbel" charset="0"/>
                <a:cs typeface="Corbel" charset="0"/>
              </a:rPr>
              <a:t>Hansen KD, Brenner SE,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Dudoit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S. Biases in Illumina transcriptome sequencing caused by random hexamer priming. Nucleic Acids Res. 2010 Jul;38(12):e131</a:t>
            </a:r>
            <a:r>
              <a:rPr lang="en-US" dirty="0" smtClean="0">
                <a:latin typeface="Corbel" charset="0"/>
                <a:ea typeface="Corbel" charset="0"/>
                <a:cs typeface="Corbel" charset="0"/>
              </a:rPr>
              <a:t>.</a:t>
            </a:r>
            <a:endParaRPr lang="en-US" dirty="0"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9"/>
          <a:stretch/>
        </p:blipFill>
        <p:spPr>
          <a:xfrm>
            <a:off x="1203720" y="1517587"/>
            <a:ext cx="6484821" cy="46085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2896" y="3742944"/>
            <a:ext cx="1694688" cy="1743456"/>
          </a:xfrm>
          <a:prstGeom prst="rect">
            <a:avLst/>
          </a:prstGeom>
          <a:noFill/>
          <a:ln w="57150">
            <a:solidFill>
              <a:srgbClr val="FF8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5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presentation is based on the following 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06" y="1869140"/>
            <a:ext cx="8399930" cy="4897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Griffith M</a:t>
            </a:r>
            <a:r>
              <a:rPr lang="en-US" dirty="0" smtClean="0"/>
              <a:t>., </a:t>
            </a:r>
            <a:r>
              <a:rPr lang="en-US" i="1" dirty="0" smtClean="0"/>
              <a:t>et al.</a:t>
            </a:r>
            <a:r>
              <a:rPr lang="en-US" dirty="0" smtClean="0"/>
              <a:t> Informatics </a:t>
            </a:r>
            <a:r>
              <a:rPr lang="en-US" dirty="0"/>
              <a:t>for RNA Sequencing: A Web Resource for Analysis on the Cloud. </a:t>
            </a:r>
            <a:r>
              <a:rPr lang="en-US" dirty="0" err="1"/>
              <a:t>PLoS</a:t>
            </a:r>
            <a:r>
              <a:rPr lang="en-US" dirty="0"/>
              <a:t> </a:t>
            </a:r>
            <a:r>
              <a:rPr lang="en-US" dirty="0" err="1"/>
              <a:t>Comput</a:t>
            </a:r>
            <a:r>
              <a:rPr lang="en-US" dirty="0"/>
              <a:t> Biol. 2015 Aug 6;11(8):e1004393</a:t>
            </a:r>
            <a:r>
              <a:rPr lang="en-US" dirty="0" smtClean="0"/>
              <a:t>.</a:t>
            </a:r>
          </a:p>
          <a:p>
            <a:pPr lvl="1"/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github.com/griffithlab/rnaseq_tutorial/wiki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n-US" dirty="0" smtClean="0"/>
              <a:t>Reference based RNA </a:t>
            </a:r>
            <a:r>
              <a:rPr lang="en-US" dirty="0" err="1" smtClean="0"/>
              <a:t>seq</a:t>
            </a:r>
            <a:r>
              <a:rPr lang="en-US" dirty="0"/>
              <a:t> (Anton </a:t>
            </a:r>
            <a:r>
              <a:rPr lang="en-US" dirty="0" err="1" smtClean="0"/>
              <a:t>Nekrutenko</a:t>
            </a:r>
            <a:r>
              <a:rPr lang="en-US" dirty="0" smtClean="0"/>
              <a:t>)</a:t>
            </a:r>
          </a:p>
          <a:p>
            <a:pPr lvl="1"/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github.com/nekrut/galaxy/wiki/Reference-based-RNA-seq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n-US" dirty="0" smtClean="0"/>
              <a:t>RNA-Seq course at the Weill Cornell Medical College</a:t>
            </a:r>
          </a:p>
          <a:p>
            <a:pPr lvl="1"/>
            <a:r>
              <a:rPr lang="en-US" dirty="0" smtClean="0"/>
              <a:t>Curriculum developed by </a:t>
            </a:r>
            <a:r>
              <a:rPr lang="en-US" dirty="0" err="1" smtClean="0"/>
              <a:t>Friederike</a:t>
            </a:r>
            <a:r>
              <a:rPr lang="en-US" dirty="0" smtClean="0"/>
              <a:t> </a:t>
            </a:r>
            <a:r>
              <a:rPr lang="en-US" dirty="0" err="1"/>
              <a:t>Dündar</a:t>
            </a:r>
            <a:r>
              <a:rPr lang="en-US" dirty="0"/>
              <a:t>, </a:t>
            </a:r>
            <a:r>
              <a:rPr lang="en-US" dirty="0" err="1"/>
              <a:t>Luce</a:t>
            </a:r>
            <a:r>
              <a:rPr lang="en-US" dirty="0"/>
              <a:t> </a:t>
            </a:r>
            <a:r>
              <a:rPr lang="en-US" dirty="0" err="1"/>
              <a:t>Skrabanek</a:t>
            </a:r>
            <a:r>
              <a:rPr lang="en-US" dirty="0"/>
              <a:t>, Paul </a:t>
            </a:r>
            <a:r>
              <a:rPr lang="en-US" dirty="0" err="1"/>
              <a:t>Zumbo</a:t>
            </a:r>
            <a:r>
              <a:rPr lang="en-US" dirty="0"/>
              <a:t>, </a:t>
            </a:r>
            <a:r>
              <a:rPr lang="en-US" dirty="0" err="1"/>
              <a:t>Björn</a:t>
            </a:r>
            <a:r>
              <a:rPr lang="en-US" dirty="0"/>
              <a:t> </a:t>
            </a:r>
            <a:r>
              <a:rPr lang="en-US" dirty="0" err="1"/>
              <a:t>Grüning</a:t>
            </a:r>
            <a:r>
              <a:rPr lang="en-US" dirty="0"/>
              <a:t>, </a:t>
            </a:r>
            <a:r>
              <a:rPr lang="en-US" dirty="0" smtClean="0"/>
              <a:t>and Dave </a:t>
            </a:r>
            <a:r>
              <a:rPr lang="en-US" dirty="0" smtClean="0"/>
              <a:t>Clements</a:t>
            </a:r>
            <a:endParaRPr lang="en-US" dirty="0" smtClean="0"/>
          </a:p>
          <a:p>
            <a:pPr lvl="1"/>
            <a:r>
              <a:rPr lang="en-US" sz="2000" dirty="0">
                <a:hlinkClick r:id="rId5"/>
              </a:rPr>
              <a:t>http://chagall.med.cornell.edu/RNASEQcourse</a:t>
            </a:r>
            <a:r>
              <a:rPr lang="en-US" sz="2000" dirty="0" smtClean="0">
                <a:hlinkClick r:id="rId5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081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FastQC</a:t>
            </a:r>
            <a:r>
              <a:rPr lang="en-US" dirty="0" smtClean="0"/>
              <a:t>: Sequence Duplication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719" y="1550894"/>
            <a:ext cx="5236381" cy="43395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95823" y="4626067"/>
            <a:ext cx="1786270" cy="1382233"/>
          </a:xfrm>
          <a:prstGeom prst="rect">
            <a:avLst/>
          </a:prstGeom>
          <a:noFill/>
          <a:ln w="57150">
            <a:solidFill>
              <a:srgbClr val="FF8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7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FastQC</a:t>
            </a:r>
            <a:r>
              <a:rPr lang="en-US" dirty="0" smtClean="0"/>
              <a:t>: Sequence Duplication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719" y="1550894"/>
            <a:ext cx="5236381" cy="43395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95823" y="4626067"/>
            <a:ext cx="1786270" cy="1382233"/>
          </a:xfrm>
          <a:prstGeom prst="rect">
            <a:avLst/>
          </a:prstGeom>
          <a:noFill/>
          <a:ln w="57150">
            <a:solidFill>
              <a:srgbClr val="FF8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84868" y="6307415"/>
            <a:ext cx="776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rbel" charset="0"/>
                <a:ea typeface="Corbel" charset="0"/>
                <a:cs typeface="Corbel" charset="0"/>
              </a:rPr>
              <a:t>Sequencing highly-expressed transcripts leads to sequence duplication</a:t>
            </a:r>
            <a:endParaRPr lang="en-US" dirty="0"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23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smtClean="0">
                <a:solidFill>
                  <a:srgbClr val="FF8900"/>
                </a:solidFill>
              </a:rPr>
              <a:t>Trim Galore! </a:t>
            </a:r>
            <a:r>
              <a:rPr lang="en-US" dirty="0" smtClean="0"/>
              <a:t>to remove adapters and low quality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06" y="1649685"/>
            <a:ext cx="8399930" cy="4257022"/>
          </a:xfrm>
        </p:spPr>
        <p:txBody>
          <a:bodyPr/>
          <a:lstStyle/>
          <a:p>
            <a:r>
              <a:rPr lang="en-US" dirty="0" smtClean="0"/>
              <a:t>List of common Illumina adapters:</a:t>
            </a:r>
          </a:p>
          <a:p>
            <a:pPr lvl="1"/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support.illumina.com/downloads/illumina-customer-sequence-letter.html</a:t>
            </a:r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981" y="2649497"/>
            <a:ext cx="6774180" cy="4050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493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dirty="0" smtClean="0"/>
              <a:t>uality trimming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06" y="1414272"/>
            <a:ext cx="8594822" cy="4480243"/>
          </a:xfrm>
        </p:spPr>
        <p:txBody>
          <a:bodyPr/>
          <a:lstStyle/>
          <a:p>
            <a:r>
              <a:rPr lang="en-US" dirty="0" smtClean="0"/>
              <a:t>Trimmers available under </a:t>
            </a:r>
            <a:r>
              <a:rPr lang="en-US" b="1" dirty="0" smtClean="0">
                <a:solidFill>
                  <a:srgbClr val="FF8900"/>
                </a:solidFill>
              </a:rPr>
              <a:t>NGS: QC and manipulation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1" y="1995615"/>
            <a:ext cx="8026400" cy="3898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1391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rbel" charset="0"/>
                <a:ea typeface="Corbel" charset="0"/>
                <a:cs typeface="Corbel" charset="0"/>
              </a:rPr>
              <a:t>Need to decide whether to include unpaired reads in the analysis</a:t>
            </a:r>
          </a:p>
        </p:txBody>
      </p:sp>
    </p:spTree>
    <p:extLst>
      <p:ext uri="{BB962C8B-B14F-4D97-AF65-F5344CB8AC3E}">
        <p14:creationId xmlns:p14="http://schemas.microsoft.com/office/powerpoint/2010/main" val="138534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06" y="1550894"/>
            <a:ext cx="8399930" cy="4575269"/>
          </a:xfrm>
        </p:spPr>
        <p:txBody>
          <a:bodyPr/>
          <a:lstStyle/>
          <a:p>
            <a:r>
              <a:rPr lang="en-US" dirty="0" smtClean="0"/>
              <a:t>Overview of RNA-Seq</a:t>
            </a:r>
          </a:p>
          <a:p>
            <a:r>
              <a:rPr lang="en-US" dirty="0" smtClean="0"/>
              <a:t>Quality control and read trimming</a:t>
            </a:r>
          </a:p>
          <a:p>
            <a:r>
              <a:rPr lang="en-US" dirty="0" smtClean="0"/>
              <a:t>Mapping RNA-Seq reads</a:t>
            </a:r>
          </a:p>
          <a:p>
            <a:r>
              <a:rPr lang="en-US" dirty="0" smtClean="0"/>
              <a:t>Transcriptome assembly</a:t>
            </a:r>
          </a:p>
          <a:p>
            <a:r>
              <a:rPr lang="en-US" dirty="0" smtClean="0"/>
              <a:t>Additional training </a:t>
            </a:r>
            <a:r>
              <a:rPr lang="en-US" dirty="0"/>
              <a:t>resources on </a:t>
            </a:r>
            <a:r>
              <a:rPr lang="en-US" dirty="0" smtClean="0"/>
              <a:t>RNA-Seq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87400" y="4977384"/>
            <a:ext cx="8356600" cy="977153"/>
          </a:xfrm>
        </p:spPr>
        <p:txBody>
          <a:bodyPr/>
          <a:lstStyle/>
          <a:p>
            <a:r>
              <a:rPr lang="en-US" dirty="0" smtClean="0">
                <a:solidFill>
                  <a:srgbClr val="FF8900"/>
                </a:solidFill>
              </a:rPr>
              <a:t>DEMO</a:t>
            </a:r>
            <a:r>
              <a:rPr lang="en-US" sz="3600" dirty="0" smtClean="0"/>
              <a:t>: </a:t>
            </a:r>
            <a:r>
              <a:rPr lang="en-US" sz="3600" b="0" dirty="0" smtClean="0"/>
              <a:t>Group paired-end reads from multiple replicates into a single collection</a:t>
            </a:r>
            <a:endParaRPr lang="en-US" sz="36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4"/>
          <a:stretch/>
        </p:blipFill>
        <p:spPr>
          <a:xfrm>
            <a:off x="787400" y="1150850"/>
            <a:ext cx="8012782" cy="2226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89" b="195"/>
          <a:stretch/>
        </p:blipFill>
        <p:spPr>
          <a:xfrm>
            <a:off x="787400" y="3377183"/>
            <a:ext cx="8012782" cy="12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</a:t>
            </a:r>
            <a:r>
              <a:rPr lang="en-US" dirty="0" smtClean="0">
                <a:solidFill>
                  <a:srgbClr val="FF8900"/>
                </a:solidFill>
              </a:rPr>
              <a:t>dataset collection </a:t>
            </a:r>
            <a:r>
              <a:rPr lang="en-US" dirty="0" smtClean="0"/>
              <a:t>to work with multiple related 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 multiple datasets as a single group</a:t>
            </a:r>
          </a:p>
          <a:p>
            <a:pPr lvl="1"/>
            <a:r>
              <a:rPr lang="en-US" dirty="0" smtClean="0"/>
              <a:t>Paired-end reads</a:t>
            </a:r>
          </a:p>
          <a:p>
            <a:pPr lvl="1"/>
            <a:r>
              <a:rPr lang="en-US" dirty="0" smtClean="0"/>
              <a:t>Multiple replicates from the same treatment	</a:t>
            </a:r>
          </a:p>
          <a:p>
            <a:r>
              <a:rPr lang="en-US" dirty="0"/>
              <a:t>C</a:t>
            </a:r>
            <a:r>
              <a:rPr lang="en-US" dirty="0" smtClean="0"/>
              <a:t>leaner History and </a:t>
            </a:r>
            <a:r>
              <a:rPr lang="en-US" b="1" dirty="0" smtClean="0">
                <a:solidFill>
                  <a:srgbClr val="FF8900"/>
                </a:solidFill>
              </a:rPr>
              <a:t>less error prone</a:t>
            </a:r>
            <a:endParaRPr lang="en-US" b="1" dirty="0">
              <a:solidFill>
                <a:srgbClr val="FF8900"/>
              </a:solidFill>
            </a:endParaRPr>
          </a:p>
          <a:p>
            <a:r>
              <a:rPr lang="en-US" dirty="0" smtClean="0"/>
              <a:t>Compatible with a subset of Galaxy tools</a:t>
            </a:r>
          </a:p>
          <a:p>
            <a:pPr lvl="1"/>
            <a:r>
              <a:rPr lang="en-US" dirty="0" smtClean="0"/>
              <a:t>Examples: Trim Galore!, </a:t>
            </a:r>
            <a:r>
              <a:rPr lang="en-US" dirty="0" err="1" smtClean="0"/>
              <a:t>Trimmomatic</a:t>
            </a:r>
            <a:r>
              <a:rPr lang="en-US" dirty="0" smtClean="0"/>
              <a:t>, TopHAT2, HISAT</a:t>
            </a:r>
          </a:p>
          <a:p>
            <a:pPr lvl="1"/>
            <a:r>
              <a:rPr lang="en-US" dirty="0" smtClean="0"/>
              <a:t>Results for individual datasets are </a:t>
            </a:r>
            <a:r>
              <a:rPr lang="en-US" b="1" dirty="0" smtClean="0">
                <a:solidFill>
                  <a:srgbClr val="FF8900"/>
                </a:solidFill>
              </a:rPr>
              <a:t>hidden</a:t>
            </a:r>
            <a:r>
              <a:rPr lang="en-US" dirty="0" smtClean="0">
                <a:solidFill>
                  <a:srgbClr val="FF8900"/>
                </a:solidFill>
              </a:rPr>
              <a:t> </a:t>
            </a:r>
            <a:r>
              <a:rPr lang="en-US" dirty="0" smtClean="0"/>
              <a:t>in the History</a:t>
            </a:r>
          </a:p>
        </p:txBody>
      </p:sp>
    </p:spTree>
    <p:extLst>
      <p:ext uri="{BB962C8B-B14F-4D97-AF65-F5344CB8AC3E}">
        <p14:creationId xmlns:p14="http://schemas.microsoft.com/office/powerpoint/2010/main" val="48140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98177"/>
          </a:xfrm>
        </p:spPr>
        <p:txBody>
          <a:bodyPr>
            <a:normAutofit/>
          </a:bodyPr>
          <a:lstStyle/>
          <a:p>
            <a:r>
              <a:rPr lang="en-US" dirty="0" smtClean="0"/>
              <a:t>Select datasets in a dataset collection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6" y="1190691"/>
            <a:ext cx="2507385" cy="539896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870476" y="3776512"/>
            <a:ext cx="402336" cy="63266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968562" y="3776512"/>
            <a:ext cx="402336" cy="63266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33" y="1170432"/>
            <a:ext cx="2395450" cy="544068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055603" y="1169238"/>
            <a:ext cx="2740652" cy="5440680"/>
            <a:chOff x="3071644" y="1169238"/>
            <a:chExt cx="2740652" cy="544068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691" y="1169238"/>
              <a:ext cx="2396605" cy="5440680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3071644" y="2382545"/>
              <a:ext cx="420624" cy="24698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39" y="1170432"/>
            <a:ext cx="2382709" cy="544068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7628886" y="2249618"/>
            <a:ext cx="420624" cy="2469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38154" y="1263839"/>
            <a:ext cx="341376" cy="42180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206325" y="1190690"/>
            <a:ext cx="2497274" cy="5398967"/>
            <a:chOff x="976208" y="1190690"/>
            <a:chExt cx="2497274" cy="539896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208" y="1190690"/>
              <a:ext cx="2497274" cy="5398967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 flipH="1">
              <a:off x="2830557" y="1907165"/>
              <a:ext cx="341376" cy="421802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823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86869" y="3857807"/>
            <a:ext cx="8625482" cy="1676298"/>
            <a:chOff x="286869" y="3857807"/>
            <a:chExt cx="8625482" cy="167629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869" y="4309895"/>
              <a:ext cx="8625482" cy="122421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498592" y="3857807"/>
              <a:ext cx="3255443" cy="40011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38100">
              <a:solidFill>
                <a:srgbClr val="FF89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orbel" charset="0"/>
                  <a:ea typeface="Corbel" charset="0"/>
                  <a:cs typeface="Corbel" charset="0"/>
                </a:rPr>
                <a:t>read2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4106" y="3883796"/>
              <a:ext cx="3254726" cy="40011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38100">
              <a:solidFill>
                <a:srgbClr val="FF89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latin typeface="Corbel" charset="0"/>
                  <a:ea typeface="Corbel" charset="0"/>
                  <a:cs typeface="Corbel" charset="0"/>
                </a:rPr>
                <a:t>read1</a:t>
              </a:r>
              <a:endParaRPr lang="en-US" sz="2000" dirty="0" smtClean="0">
                <a:latin typeface="Corbel" charset="0"/>
                <a:ea typeface="Corbel" charset="0"/>
                <a:cs typeface="Corbe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05" y="44449"/>
            <a:ext cx="8399930" cy="9698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Define collection of paired datasets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22"/>
          <a:stretch/>
        </p:blipFill>
        <p:spPr>
          <a:xfrm>
            <a:off x="286870" y="948712"/>
            <a:ext cx="8534400" cy="14694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25" y="2621165"/>
            <a:ext cx="6683889" cy="96981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04263" y="2621165"/>
            <a:ext cx="573024" cy="969818"/>
          </a:xfrm>
          <a:prstGeom prst="rect">
            <a:avLst/>
          </a:prstGeom>
          <a:noFill/>
          <a:ln w="38100">
            <a:solidFill>
              <a:srgbClr val="FF8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523845" y="4582880"/>
            <a:ext cx="2060448" cy="867943"/>
            <a:chOff x="3523845" y="4482853"/>
            <a:chExt cx="2060448" cy="867943"/>
          </a:xfrm>
        </p:grpSpPr>
        <p:cxnSp>
          <p:nvCxnSpPr>
            <p:cNvPr id="17" name="Straight Arrow Connector 16"/>
            <p:cNvCxnSpPr/>
            <p:nvPr/>
          </p:nvCxnSpPr>
          <p:spPr>
            <a:xfrm flipH="1" flipV="1">
              <a:off x="4528587" y="4482853"/>
              <a:ext cx="250676" cy="41906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523845" y="4950686"/>
              <a:ext cx="2060448" cy="40011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38100">
              <a:solidFill>
                <a:srgbClr val="FF89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latin typeface="Corbel" charset="0"/>
                  <a:ea typeface="Corbel" charset="0"/>
                  <a:cs typeface="Corbel" charset="0"/>
                </a:rPr>
                <a:t>Click on Auto-pair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0" y="5752162"/>
            <a:ext cx="8624871" cy="10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3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4106" y="121024"/>
            <a:ext cx="8399930" cy="1043036"/>
          </a:xfrm>
        </p:spPr>
        <p:txBody>
          <a:bodyPr/>
          <a:lstStyle/>
          <a:p>
            <a:r>
              <a:rPr lang="en-US" dirty="0" smtClean="0"/>
              <a:t>RNA-Seq mapping with HISAT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6072" y="5581933"/>
            <a:ext cx="8568251" cy="1119118"/>
          </a:xfrm>
        </p:spPr>
        <p:txBody>
          <a:bodyPr>
            <a:normAutofit/>
          </a:bodyPr>
          <a:lstStyle/>
          <a:p>
            <a:r>
              <a:rPr lang="en-US" dirty="0" smtClean="0"/>
              <a:t>Many different alignment parameters available</a:t>
            </a:r>
            <a:r>
              <a:rPr lang="is-IS" dirty="0" smtClean="0"/>
              <a:t>…</a:t>
            </a:r>
          </a:p>
          <a:p>
            <a:pPr lvl="1"/>
            <a:r>
              <a:rPr lang="is-IS" dirty="0" smtClean="0"/>
              <a:t>Which parameters should be </a:t>
            </a:r>
            <a:r>
              <a:rPr lang="is-IS" b="1" dirty="0" smtClean="0">
                <a:solidFill>
                  <a:srgbClr val="FF8900"/>
                </a:solidFill>
              </a:rPr>
              <a:t>changed</a:t>
            </a:r>
            <a:r>
              <a:rPr lang="is-IS" dirty="0" smtClean="0"/>
              <a:t>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7" y="1243172"/>
            <a:ext cx="8315973" cy="42596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121" y="1243172"/>
            <a:ext cx="3537915" cy="425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4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7819" y="1020860"/>
            <a:ext cx="8659090" cy="52032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06" y="8027"/>
            <a:ext cx="8399930" cy="1012833"/>
          </a:xfrm>
        </p:spPr>
        <p:txBody>
          <a:bodyPr/>
          <a:lstStyle/>
          <a:p>
            <a:r>
              <a:rPr lang="en-US" dirty="0" smtClean="0"/>
              <a:t>RNA-Seq overview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34" b="61071"/>
          <a:stretch/>
        </p:blipFill>
        <p:spPr>
          <a:xfrm>
            <a:off x="354107" y="1215027"/>
            <a:ext cx="5485862" cy="1978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63" r="31787"/>
          <a:stretch/>
        </p:blipFill>
        <p:spPr>
          <a:xfrm>
            <a:off x="348541" y="3165689"/>
            <a:ext cx="5733604" cy="3030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65" b="63932"/>
          <a:stretch/>
        </p:blipFill>
        <p:spPr>
          <a:xfrm>
            <a:off x="5839969" y="1215027"/>
            <a:ext cx="2919632" cy="1832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6" t="37776"/>
          <a:stretch/>
        </p:blipFill>
        <p:spPr>
          <a:xfrm>
            <a:off x="6076581" y="3034145"/>
            <a:ext cx="2677455" cy="31622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8541" y="6345382"/>
            <a:ext cx="8405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rbel" charset="0"/>
                <a:ea typeface="Corbel" charset="0"/>
                <a:cs typeface="Corbel" charset="0"/>
              </a:rPr>
              <a:t>Griffith M., </a:t>
            </a:r>
            <a:r>
              <a:rPr lang="en-US" sz="2000" i="1" dirty="0">
                <a:latin typeface="Corbel" charset="0"/>
                <a:ea typeface="Corbel" charset="0"/>
                <a:cs typeface="Corbel" charset="0"/>
              </a:rPr>
              <a:t>et al</a:t>
            </a:r>
            <a:r>
              <a:rPr lang="en-US" sz="2000" i="1" dirty="0" smtClean="0">
                <a:latin typeface="Corbel" charset="0"/>
                <a:ea typeface="Corbel" charset="0"/>
                <a:cs typeface="Corbel" charset="0"/>
              </a:rPr>
              <a:t>. </a:t>
            </a:r>
            <a:r>
              <a:rPr lang="en-US" sz="2000" dirty="0" err="1">
                <a:latin typeface="Corbel" charset="0"/>
                <a:ea typeface="Corbel" charset="0"/>
                <a:cs typeface="Corbel" charset="0"/>
              </a:rPr>
              <a:t>PLoS</a:t>
            </a:r>
            <a:r>
              <a:rPr lang="en-US" sz="20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2000" dirty="0" err="1">
                <a:latin typeface="Corbel" charset="0"/>
                <a:ea typeface="Corbel" charset="0"/>
                <a:cs typeface="Corbel" charset="0"/>
              </a:rPr>
              <a:t>Comput</a:t>
            </a:r>
            <a:r>
              <a:rPr lang="en-US" sz="2000" dirty="0">
                <a:latin typeface="Corbel" charset="0"/>
                <a:ea typeface="Corbel" charset="0"/>
                <a:cs typeface="Corbel" charset="0"/>
              </a:rPr>
              <a:t> Biol. 2015 Aug 6;11(8):e1004393.</a:t>
            </a:r>
            <a:r>
              <a:rPr lang="en-US" sz="2000" i="1" dirty="0" smtClean="0">
                <a:latin typeface="Corbel" charset="0"/>
                <a:ea typeface="Corbel" charset="0"/>
                <a:cs typeface="Corbel" charset="0"/>
              </a:rPr>
              <a:t> </a:t>
            </a:r>
            <a:endParaRPr lang="en-US" sz="2000" dirty="0" smtClean="0"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65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Strand-specific RNA-Seq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06" y="1550894"/>
            <a:ext cx="8789894" cy="4575269"/>
          </a:xfrm>
        </p:spPr>
        <p:txBody>
          <a:bodyPr>
            <a:normAutofit/>
          </a:bodyPr>
          <a:lstStyle/>
          <a:p>
            <a:r>
              <a:rPr lang="en-US" dirty="0"/>
              <a:t>Standard libraries do not preserve strand information</a:t>
            </a:r>
            <a:endParaRPr lang="en-US" dirty="0" smtClean="0"/>
          </a:p>
          <a:p>
            <a:r>
              <a:rPr lang="en-US" dirty="0" smtClean="0"/>
              <a:t>Prefer </a:t>
            </a:r>
            <a:r>
              <a:rPr lang="en-US" b="1" dirty="0">
                <a:solidFill>
                  <a:srgbClr val="FF8900"/>
                </a:solidFill>
              </a:rPr>
              <a:t>s</a:t>
            </a:r>
            <a:r>
              <a:rPr lang="en-US" b="1" dirty="0" smtClean="0">
                <a:solidFill>
                  <a:srgbClr val="FF8900"/>
                </a:solidFill>
              </a:rPr>
              <a:t>trand-specific </a:t>
            </a:r>
            <a:r>
              <a:rPr lang="en-US" dirty="0" smtClean="0"/>
              <a:t>RNA-Seq</a:t>
            </a:r>
          </a:p>
          <a:p>
            <a:pPr lvl="1"/>
            <a:r>
              <a:rPr lang="en-US" dirty="0" smtClean="0"/>
              <a:t>Transcript reconstruction and quantification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etect antisense transcripts</a:t>
            </a:r>
          </a:p>
          <a:p>
            <a:pPr lvl="1"/>
            <a:endParaRPr lang="en-US" dirty="0"/>
          </a:p>
          <a:p>
            <a:r>
              <a:rPr lang="en-US" dirty="0" smtClean="0"/>
              <a:t>Library prep kits available from Illumina:</a:t>
            </a:r>
          </a:p>
          <a:p>
            <a:pPr lvl="1"/>
            <a:r>
              <a:rPr lang="en-US" dirty="0" err="1" smtClean="0"/>
              <a:t>TruSeq</a:t>
            </a:r>
            <a:r>
              <a:rPr lang="en-US" dirty="0" smtClean="0"/>
              <a:t> Stranded Total RNA Sample Prep Kit</a:t>
            </a:r>
          </a:p>
          <a:p>
            <a:pPr lvl="1"/>
            <a:r>
              <a:rPr lang="en-US" dirty="0" err="1" smtClean="0"/>
              <a:t>TruSeq</a:t>
            </a:r>
            <a:r>
              <a:rPr lang="en-US" dirty="0" smtClean="0"/>
              <a:t> Stranded mRNA Sample Prep Kit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4106" y="6132104"/>
            <a:ext cx="8612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>
                <a:latin typeface="Corbel" charset="0"/>
                <a:ea typeface="Corbel" charset="0"/>
                <a:cs typeface="Corbel" charset="0"/>
              </a:rPr>
              <a:t>Zhao S., </a:t>
            </a:r>
            <a:r>
              <a:rPr lang="en-US" i="1" dirty="0">
                <a:latin typeface="Corbel" charset="0"/>
                <a:ea typeface="Corbel" charset="0"/>
                <a:cs typeface="Corbel" charset="0"/>
              </a:rPr>
              <a:t>et al.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Comparison of stranded and non-stranded RNA-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seq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transcriptome profiling and investigation of gene overlap. BMC Genomics. 2015 Sep 3;16:675</a:t>
            </a:r>
            <a:r>
              <a:rPr lang="en-US" dirty="0" smtClean="0">
                <a:latin typeface="Corbel" charset="0"/>
                <a:ea typeface="Corbel" charset="0"/>
                <a:cs typeface="Corbel" charset="0"/>
              </a:rPr>
              <a:t>.</a:t>
            </a:r>
            <a:endParaRPr lang="en-US" dirty="0"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3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319805"/>
            <a:ext cx="8753856" cy="771044"/>
          </a:xfrm>
        </p:spPr>
        <p:txBody>
          <a:bodyPr>
            <a:noAutofit/>
          </a:bodyPr>
          <a:lstStyle/>
          <a:p>
            <a:r>
              <a:rPr lang="en-US" sz="4000" dirty="0" smtClean="0"/>
              <a:t>Orientations of RNA-Seq reads depend on the </a:t>
            </a:r>
            <a:r>
              <a:rPr lang="en-US" sz="4000" dirty="0" smtClean="0">
                <a:solidFill>
                  <a:srgbClr val="FF8900"/>
                </a:solidFill>
              </a:rPr>
              <a:t>paired-end protocol</a:t>
            </a:r>
            <a:endParaRPr lang="en-US" sz="4000" dirty="0">
              <a:solidFill>
                <a:srgbClr val="FF89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165706" y="1772389"/>
            <a:ext cx="3902748" cy="434180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TruSeq</a:t>
            </a:r>
            <a:r>
              <a:rPr lang="en-US" dirty="0" smtClean="0"/>
              <a:t> Strand-Specific Total RNA: </a:t>
            </a:r>
          </a:p>
          <a:p>
            <a:pPr lvl="1"/>
            <a:r>
              <a:rPr lang="en-US" dirty="0" smtClean="0"/>
              <a:t>First Strand (R/RF)</a:t>
            </a:r>
          </a:p>
          <a:p>
            <a:pPr lvl="1"/>
            <a:r>
              <a:rPr lang="en-US" dirty="0" err="1" smtClean="0"/>
              <a:t>fr-firststrand</a:t>
            </a:r>
            <a:r>
              <a:rPr lang="en-US" dirty="0" smtClean="0"/>
              <a:t> (F2R1)</a:t>
            </a:r>
          </a:p>
          <a:p>
            <a:r>
              <a:rPr lang="en-US" dirty="0" err="1" smtClean="0"/>
              <a:t>NuGEN</a:t>
            </a:r>
            <a:r>
              <a:rPr lang="en-US" dirty="0" smtClean="0"/>
              <a:t> Encore: </a:t>
            </a:r>
          </a:p>
          <a:p>
            <a:pPr lvl="1"/>
            <a:r>
              <a:rPr lang="en-US" dirty="0" smtClean="0"/>
              <a:t>Second Strand (F/FR)</a:t>
            </a:r>
          </a:p>
          <a:p>
            <a:pPr lvl="1"/>
            <a:r>
              <a:rPr lang="en-US" dirty="0" err="1" smtClean="0"/>
              <a:t>fr-secondstrand</a:t>
            </a:r>
            <a:r>
              <a:rPr lang="en-US" dirty="0" smtClean="0"/>
              <a:t> (F1R2)</a:t>
            </a:r>
          </a:p>
          <a:p>
            <a:r>
              <a:rPr lang="en-US" dirty="0" err="1" smtClean="0"/>
              <a:t>NuGEN</a:t>
            </a:r>
            <a:r>
              <a:rPr lang="en-US" dirty="0" smtClean="0"/>
              <a:t> Ovation V2: </a:t>
            </a:r>
          </a:p>
          <a:p>
            <a:pPr lvl="1"/>
            <a:r>
              <a:rPr lang="en-US" dirty="0" smtClean="0"/>
              <a:t>FR </a:t>
            </a:r>
            <a:r>
              <a:rPr lang="en-US" dirty="0" err="1" smtClean="0"/>
              <a:t>Unstranded</a:t>
            </a:r>
            <a:endParaRPr lang="en-US" dirty="0" smtClean="0"/>
          </a:p>
          <a:p>
            <a:pPr lvl="1"/>
            <a:r>
              <a:rPr lang="en-US" dirty="0" err="1" smtClean="0"/>
              <a:t>fr-unstranded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1415188"/>
            <a:ext cx="5090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orbel" charset="0"/>
                <a:ea typeface="Corbel" charset="0"/>
                <a:cs typeface="Corbel" charset="0"/>
                <a:hlinkClick r:id="rId3"/>
              </a:rPr>
              <a:t>http://</a:t>
            </a:r>
            <a:r>
              <a:rPr lang="en-US" sz="1600" dirty="0" smtClean="0">
                <a:latin typeface="Corbel" charset="0"/>
                <a:ea typeface="Corbel" charset="0"/>
                <a:cs typeface="Corbel" charset="0"/>
                <a:hlinkClick r:id="rId3"/>
              </a:rPr>
              <a:t>sailfish.readthedocs.io/en/master/library_type.html</a:t>
            </a:r>
            <a:r>
              <a:rPr lang="en-US" sz="1600" dirty="0" smtClean="0">
                <a:latin typeface="Corbel" charset="0"/>
                <a:ea typeface="Corbel" charset="0"/>
                <a:cs typeface="Corbel" charset="0"/>
              </a:rPr>
              <a:t> </a:t>
            </a:r>
            <a:endParaRPr lang="en-US" sz="1600" dirty="0"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7" b="70009"/>
          <a:stretch/>
        </p:blipFill>
        <p:spPr>
          <a:xfrm>
            <a:off x="50984" y="1772389"/>
            <a:ext cx="4886776" cy="1676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70" r="2277"/>
          <a:stretch/>
        </p:blipFill>
        <p:spPr>
          <a:xfrm>
            <a:off x="50984" y="5061743"/>
            <a:ext cx="4886776" cy="157794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90160" y="6452668"/>
            <a:ext cx="4053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rbel" charset="0"/>
                <a:ea typeface="Corbel" charset="0"/>
                <a:cs typeface="Corbel" charset="0"/>
                <a:hlinkClick r:id="rId5"/>
              </a:rPr>
              <a:t>https://</a:t>
            </a:r>
            <a:r>
              <a:rPr lang="en-US" sz="1600" dirty="0" smtClean="0">
                <a:latin typeface="Corbel" charset="0"/>
                <a:ea typeface="Corbel" charset="0"/>
                <a:cs typeface="Corbel" charset="0"/>
                <a:hlinkClick r:id="rId5"/>
              </a:rPr>
              <a:t>github.com/genome/gms/wiki/RnaSeq</a:t>
            </a:r>
            <a:r>
              <a:rPr lang="en-US" sz="1600" dirty="0" smtClean="0">
                <a:latin typeface="Corbel" charset="0"/>
                <a:ea typeface="Corbel" charset="0"/>
                <a:cs typeface="Corbel" charset="0"/>
              </a:rPr>
              <a:t> </a:t>
            </a:r>
            <a:endParaRPr lang="en-US" sz="1600" dirty="0"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86" r="2277" b="34717"/>
          <a:stretch/>
        </p:blipFill>
        <p:spPr>
          <a:xfrm>
            <a:off x="50984" y="3438734"/>
            <a:ext cx="4886776" cy="163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88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changes to HISAT spliced alignment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Minimum and maximum intron lengths</a:t>
            </a:r>
          </a:p>
          <a:p>
            <a:r>
              <a:rPr lang="en-US" dirty="0" smtClean="0"/>
              <a:t>Specify strand-specific information</a:t>
            </a:r>
          </a:p>
          <a:p>
            <a:r>
              <a:rPr lang="en-US" dirty="0" smtClean="0"/>
              <a:t>GTF file with known splice sites</a:t>
            </a:r>
          </a:p>
          <a:p>
            <a:pPr lvl="2"/>
            <a:r>
              <a:rPr lang="en-US" dirty="0" smtClean="0"/>
              <a:t>Use known gene annotations to guide read mapping if available</a:t>
            </a:r>
          </a:p>
          <a:p>
            <a:r>
              <a:rPr lang="en-US" dirty="0" smtClean="0"/>
              <a:t>Transcriptome assembly reporting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0" r="41343"/>
          <a:stretch/>
        </p:blipFill>
        <p:spPr>
          <a:xfrm>
            <a:off x="879278" y="4981432"/>
            <a:ext cx="7874758" cy="168792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04968" y="5418161"/>
            <a:ext cx="504967" cy="45037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0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023"/>
            <a:ext cx="9144000" cy="14298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 </a:t>
            </a:r>
            <a:r>
              <a:rPr lang="en-US" dirty="0" smtClean="0">
                <a:solidFill>
                  <a:srgbClr val="FF8900"/>
                </a:solidFill>
              </a:rPr>
              <a:t>splice site information </a:t>
            </a:r>
            <a:r>
              <a:rPr lang="en-US" dirty="0" smtClean="0"/>
              <a:t>during read mapping to improve alignment accuracy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44" y="1715765"/>
            <a:ext cx="7495311" cy="42514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106" y="6132104"/>
            <a:ext cx="8612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>
                <a:latin typeface="Corbel" charset="0"/>
                <a:ea typeface="Corbel" charset="0"/>
                <a:cs typeface="Corbel" charset="0"/>
              </a:rPr>
              <a:t>Kim D, Langmead B,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Salzberg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SL. HISAT: a fast spliced aligner with low memory requirements. Nat Methods. 2015 Apr;12(4):357-60.</a:t>
            </a:r>
          </a:p>
        </p:txBody>
      </p:sp>
    </p:spTree>
    <p:extLst>
      <p:ext uri="{BB962C8B-B14F-4D97-AF65-F5344CB8AC3E}">
        <p14:creationId xmlns:p14="http://schemas.microsoft.com/office/powerpoint/2010/main" val="91661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87400" y="4977384"/>
            <a:ext cx="8356600" cy="977153"/>
          </a:xfrm>
        </p:spPr>
        <p:txBody>
          <a:bodyPr/>
          <a:lstStyle/>
          <a:p>
            <a:r>
              <a:rPr lang="en-US" dirty="0" smtClean="0">
                <a:solidFill>
                  <a:srgbClr val="FF8900"/>
                </a:solidFill>
              </a:rPr>
              <a:t>DEMO</a:t>
            </a:r>
            <a:r>
              <a:rPr lang="en-US" sz="3600" dirty="0" smtClean="0"/>
              <a:t>: Use Galaxy to map RNA-Seq reads against human chr22 with HISAT</a:t>
            </a:r>
            <a:endParaRPr lang="en-US" sz="36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95" y="1090864"/>
            <a:ext cx="7885636" cy="353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6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Galaxy HISAT output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4106" y="1760561"/>
            <a:ext cx="8399930" cy="4926842"/>
          </a:xfrm>
        </p:spPr>
        <p:txBody>
          <a:bodyPr/>
          <a:lstStyle/>
          <a:p>
            <a:r>
              <a:rPr lang="en-US" dirty="0" smtClean="0"/>
              <a:t>The Galaxy HISAT wrapper sorts the RNA-Seq read alignments by position and then convert the results into a BAM file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Assess RNA-Seq read alignments</a:t>
            </a:r>
          </a:p>
          <a:p>
            <a:pPr lvl="1"/>
            <a:r>
              <a:rPr lang="en-US" b="1" dirty="0" err="1">
                <a:solidFill>
                  <a:srgbClr val="FF8900"/>
                </a:solidFill>
              </a:rPr>
              <a:t>CollectRnaSeqMetrics</a:t>
            </a:r>
            <a:r>
              <a:rPr lang="en-US" b="1" dirty="0">
                <a:solidFill>
                  <a:srgbClr val="FF8900"/>
                </a:solidFill>
              </a:rPr>
              <a:t> </a:t>
            </a:r>
            <a:r>
              <a:rPr lang="en-US" dirty="0"/>
              <a:t>in the “NGS: Picard” </a:t>
            </a:r>
            <a:r>
              <a:rPr lang="en-US" dirty="0" smtClean="0"/>
              <a:t>section</a:t>
            </a:r>
          </a:p>
          <a:p>
            <a:pPr lvl="1"/>
            <a:r>
              <a:rPr lang="en-US" dirty="0" smtClean="0"/>
              <a:t>Require gene annotations from the UCSC Table Browser</a:t>
            </a:r>
          </a:p>
          <a:p>
            <a:pPr lvl="2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broadinstitute.github.io/picard/command-line-overview.html#CollectRnaSeqMetrics</a:t>
            </a:r>
            <a:r>
              <a:rPr lang="en-US" dirty="0" smtClean="0"/>
              <a:t> </a:t>
            </a:r>
          </a:p>
          <a:p>
            <a:r>
              <a:rPr lang="en-US" dirty="0" smtClean="0"/>
              <a:t>Visual inspection on the UCSC Genome Browser</a:t>
            </a:r>
          </a:p>
        </p:txBody>
      </p:sp>
    </p:spTree>
    <p:extLst>
      <p:ext uri="{BB962C8B-B14F-4D97-AF65-F5344CB8AC3E}">
        <p14:creationId xmlns:p14="http://schemas.microsoft.com/office/powerpoint/2010/main" val="47089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023"/>
            <a:ext cx="9144000" cy="1429871"/>
          </a:xfrm>
        </p:spPr>
        <p:txBody>
          <a:bodyPr/>
          <a:lstStyle/>
          <a:p>
            <a:r>
              <a:rPr lang="en-US" dirty="0" smtClean="0"/>
              <a:t>Galaxy tools </a:t>
            </a:r>
            <a:r>
              <a:rPr lang="en-US" smtClean="0"/>
              <a:t>for analyzing BAM </a:t>
            </a:r>
            <a:r>
              <a:rPr lang="en-US" dirty="0" smtClean="0"/>
              <a:t>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06" y="1869743"/>
            <a:ext cx="8667064" cy="4708478"/>
          </a:xfrm>
        </p:spPr>
        <p:txBody>
          <a:bodyPr/>
          <a:lstStyle/>
          <a:p>
            <a:r>
              <a:rPr lang="en-US" dirty="0"/>
              <a:t>Merge BAM alignments from multiple replicates</a:t>
            </a:r>
          </a:p>
          <a:p>
            <a:pPr lvl="1"/>
            <a:r>
              <a:rPr lang="en-US" dirty="0" err="1"/>
              <a:t>MergeBamAlignment</a:t>
            </a:r>
            <a:r>
              <a:rPr lang="en-US" dirty="0"/>
              <a:t> (NGS: Picard)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Calculate RNA-Seq coverage</a:t>
            </a:r>
          </a:p>
          <a:p>
            <a:pPr lvl="1"/>
            <a:r>
              <a:rPr lang="en-US" dirty="0" smtClean="0"/>
              <a:t>Genome Coverage: (</a:t>
            </a:r>
            <a:r>
              <a:rPr lang="en-US" dirty="0" err="1" smtClean="0"/>
              <a:t>BEDTools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Number of reads that overlap with features in a GFF file</a:t>
            </a:r>
          </a:p>
          <a:p>
            <a:pPr lvl="1"/>
            <a:r>
              <a:rPr lang="en-US" dirty="0" err="1" smtClean="0"/>
              <a:t>htseq</a:t>
            </a:r>
            <a:r>
              <a:rPr lang="en-US" dirty="0" smtClean="0"/>
              <a:t>-count (NGS: RNA Analysis)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53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87400" y="4977384"/>
            <a:ext cx="8356600" cy="977153"/>
          </a:xfrm>
        </p:spPr>
        <p:txBody>
          <a:bodyPr/>
          <a:lstStyle/>
          <a:p>
            <a:r>
              <a:rPr lang="en-US" dirty="0" smtClean="0">
                <a:solidFill>
                  <a:srgbClr val="FF8900"/>
                </a:solidFill>
              </a:rPr>
              <a:t>DEMO</a:t>
            </a:r>
            <a:r>
              <a:rPr lang="en-US" sz="3600" dirty="0" smtClean="0"/>
              <a:t>: Visualize RNA-Seq alignments on the UCSC Genome Browser</a:t>
            </a:r>
            <a:endParaRPr lang="en-US" sz="36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378915"/>
            <a:ext cx="6618998" cy="431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06" y="1550894"/>
            <a:ext cx="8399930" cy="4575269"/>
          </a:xfrm>
        </p:spPr>
        <p:txBody>
          <a:bodyPr/>
          <a:lstStyle/>
          <a:p>
            <a:r>
              <a:rPr lang="en-US" dirty="0" smtClean="0"/>
              <a:t>Overview of RNA-Seq</a:t>
            </a:r>
          </a:p>
          <a:p>
            <a:r>
              <a:rPr lang="en-US" dirty="0" smtClean="0"/>
              <a:t>Quality control and read trimming</a:t>
            </a:r>
          </a:p>
          <a:p>
            <a:r>
              <a:rPr lang="en-US" dirty="0" smtClean="0"/>
              <a:t>Mapping RNA-Seq reads</a:t>
            </a:r>
          </a:p>
          <a:p>
            <a:r>
              <a:rPr lang="en-US" dirty="0" smtClean="0"/>
              <a:t>Transcriptome assembly</a:t>
            </a:r>
          </a:p>
          <a:p>
            <a:r>
              <a:rPr lang="en-US" dirty="0" smtClean="0"/>
              <a:t>Additional training </a:t>
            </a:r>
            <a:r>
              <a:rPr lang="en-US" dirty="0"/>
              <a:t>resources on </a:t>
            </a:r>
            <a:r>
              <a:rPr lang="en-US" dirty="0" smtClean="0"/>
              <a:t>RNA-Seq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43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023"/>
            <a:ext cx="9144000" cy="1429871"/>
          </a:xfrm>
        </p:spPr>
        <p:txBody>
          <a:bodyPr/>
          <a:lstStyle/>
          <a:p>
            <a:r>
              <a:rPr lang="en-US" dirty="0" smtClean="0"/>
              <a:t>Two common approaches to </a:t>
            </a:r>
            <a:br>
              <a:rPr lang="en-US" dirty="0" smtClean="0"/>
            </a:br>
            <a:r>
              <a:rPr lang="en-US" dirty="0" smtClean="0"/>
              <a:t>RNA-Seq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06" y="1550894"/>
            <a:ext cx="8399930" cy="500230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8900"/>
                </a:solidFill>
              </a:rPr>
              <a:t>Reference-based</a:t>
            </a:r>
            <a:r>
              <a:rPr lang="en-US" dirty="0" smtClean="0"/>
              <a:t> assembly</a:t>
            </a:r>
          </a:p>
          <a:p>
            <a:pPr lvl="1"/>
            <a:r>
              <a:rPr lang="en-US" dirty="0" smtClean="0"/>
              <a:t>Map RNA-Seq reads against a reference genome</a:t>
            </a:r>
          </a:p>
          <a:p>
            <a:pPr lvl="2"/>
            <a:r>
              <a:rPr lang="en-US" dirty="0" smtClean="0"/>
              <a:t>Examples: TopHat2</a:t>
            </a:r>
            <a:r>
              <a:rPr lang="en-US" dirty="0"/>
              <a:t>, </a:t>
            </a:r>
            <a:r>
              <a:rPr lang="en-US" dirty="0" smtClean="0"/>
              <a:t>HISAT</a:t>
            </a:r>
          </a:p>
          <a:p>
            <a:pPr lvl="1"/>
            <a:r>
              <a:rPr lang="en-US" dirty="0" smtClean="0"/>
              <a:t>Assemble transcripts from mapped RNA-Seq reads</a:t>
            </a:r>
          </a:p>
          <a:p>
            <a:pPr lvl="2"/>
            <a:r>
              <a:rPr lang="en-US" dirty="0" smtClean="0"/>
              <a:t>Examples: Cufflinks, </a:t>
            </a:r>
            <a:r>
              <a:rPr lang="en-US" dirty="0" err="1" smtClean="0"/>
              <a:t>StringTie</a:t>
            </a:r>
            <a:endParaRPr lang="en-US" dirty="0"/>
          </a:p>
          <a:p>
            <a:pPr lvl="2"/>
            <a:endParaRPr lang="en-US" dirty="0" smtClean="0"/>
          </a:p>
          <a:p>
            <a:r>
              <a:rPr lang="en-US" b="1" i="1" dirty="0" smtClean="0">
                <a:solidFill>
                  <a:srgbClr val="FF8900"/>
                </a:solidFill>
              </a:rPr>
              <a:t>De novo </a:t>
            </a:r>
            <a:r>
              <a:rPr lang="en-US" dirty="0" smtClean="0"/>
              <a:t>transcriptome assembly </a:t>
            </a:r>
          </a:p>
          <a:p>
            <a:pPr lvl="1"/>
            <a:r>
              <a:rPr lang="en-US" dirty="0" smtClean="0"/>
              <a:t>Assemble transcripts from RNA-Seq reads</a:t>
            </a:r>
          </a:p>
          <a:p>
            <a:pPr lvl="2"/>
            <a:r>
              <a:rPr lang="en-US" dirty="0"/>
              <a:t>Examples: Oases, </a:t>
            </a:r>
            <a:r>
              <a:rPr lang="en-US" dirty="0" smtClean="0"/>
              <a:t>Trinity</a:t>
            </a:r>
          </a:p>
          <a:p>
            <a:pPr lvl="1"/>
            <a:r>
              <a:rPr lang="en-US" dirty="0" smtClean="0"/>
              <a:t>More computationally expensive</a:t>
            </a:r>
          </a:p>
          <a:p>
            <a:pPr lvl="1"/>
            <a:r>
              <a:rPr lang="en-US" dirty="0" smtClean="0"/>
              <a:t>Merge assemblies produced by </a:t>
            </a:r>
            <a:r>
              <a:rPr lang="en-US" b="1" dirty="0" smtClean="0">
                <a:solidFill>
                  <a:srgbClr val="FF8900"/>
                </a:solidFill>
              </a:rPr>
              <a:t>different parameters</a:t>
            </a:r>
          </a:p>
        </p:txBody>
      </p:sp>
    </p:spTree>
    <p:extLst>
      <p:ext uri="{BB962C8B-B14F-4D97-AF65-F5344CB8AC3E}">
        <p14:creationId xmlns:p14="http://schemas.microsoft.com/office/powerpoint/2010/main" val="162118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applications of RNA-Seq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06" y="1371600"/>
            <a:ext cx="8399930" cy="4754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Transcriptome profiling</a:t>
            </a:r>
          </a:p>
          <a:p>
            <a:pPr lvl="1"/>
            <a:r>
              <a:rPr lang="en-US" dirty="0" smtClean="0"/>
              <a:t>Identify novel transcripts (</a:t>
            </a:r>
            <a:r>
              <a:rPr lang="en-US" i="1" dirty="0" smtClean="0"/>
              <a:t>e.g.</a:t>
            </a:r>
            <a:r>
              <a:rPr lang="en-US" dirty="0" smtClean="0"/>
              <a:t>, gene annotations</a:t>
            </a:r>
            <a:r>
              <a:rPr lang="en-US" dirty="0" smtClean="0"/>
              <a:t>) and structural variation</a:t>
            </a:r>
            <a:endParaRPr lang="en-US" dirty="0" smtClean="0"/>
          </a:p>
          <a:p>
            <a:pPr lvl="1"/>
            <a:r>
              <a:rPr lang="en-US" dirty="0" smtClean="0"/>
              <a:t>Quantify expression </a:t>
            </a:r>
            <a:r>
              <a:rPr lang="en-US" dirty="0" smtClean="0"/>
              <a:t>levels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Differential quantification—expression, splicing, </a:t>
            </a:r>
            <a:r>
              <a:rPr lang="is-IS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Different developmental stages; treatment versus control</a:t>
            </a:r>
          </a:p>
          <a:p>
            <a:pPr lvl="1"/>
            <a:r>
              <a:rPr lang="en-US" dirty="0" smtClean="0"/>
              <a:t>Alternative </a:t>
            </a:r>
            <a:r>
              <a:rPr lang="en-US" dirty="0" smtClean="0"/>
              <a:t>splicing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Visualization and integration with other datasets</a:t>
            </a:r>
          </a:p>
          <a:p>
            <a:pPr lvl="1"/>
            <a:r>
              <a:rPr lang="en-US" dirty="0" smtClean="0"/>
              <a:t>Correlate with epigenomic landscape </a:t>
            </a:r>
          </a:p>
          <a:p>
            <a:pPr lvl="2"/>
            <a:r>
              <a:rPr lang="en-US" dirty="0" smtClean="0"/>
              <a:t>Genomic variants, histone </a:t>
            </a:r>
            <a:r>
              <a:rPr lang="en-US" dirty="0" smtClean="0"/>
              <a:t>modifications, DNA methylation, etc.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4106" y="6150114"/>
            <a:ext cx="80140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rbel" charset="0"/>
                <a:ea typeface="Corbel" charset="0"/>
                <a:cs typeface="Corbel" charset="0"/>
              </a:rPr>
              <a:t>Conesa </a:t>
            </a:r>
            <a:r>
              <a:rPr lang="en-US" sz="2000" dirty="0" smtClean="0">
                <a:latin typeface="Corbel" charset="0"/>
                <a:ea typeface="Corbel" charset="0"/>
                <a:cs typeface="Corbel" charset="0"/>
              </a:rPr>
              <a:t>A., </a:t>
            </a:r>
            <a:r>
              <a:rPr lang="en-US" sz="2000" i="1" dirty="0">
                <a:latin typeface="Corbel" charset="0"/>
                <a:ea typeface="Corbel" charset="0"/>
                <a:cs typeface="Corbel" charset="0"/>
              </a:rPr>
              <a:t>et al.</a:t>
            </a:r>
            <a:r>
              <a:rPr lang="en-US" sz="2000" dirty="0">
                <a:latin typeface="Corbel" charset="0"/>
                <a:ea typeface="Corbel" charset="0"/>
                <a:cs typeface="Corbel" charset="0"/>
              </a:rPr>
              <a:t> A survey of best practices for RNA-</a:t>
            </a:r>
            <a:r>
              <a:rPr lang="en-US" sz="2000" dirty="0" err="1">
                <a:latin typeface="Corbel" charset="0"/>
                <a:ea typeface="Corbel" charset="0"/>
                <a:cs typeface="Corbel" charset="0"/>
              </a:rPr>
              <a:t>seq</a:t>
            </a:r>
            <a:r>
              <a:rPr lang="en-US" sz="2000" dirty="0">
                <a:latin typeface="Corbel" charset="0"/>
                <a:ea typeface="Corbel" charset="0"/>
                <a:cs typeface="Corbel" charset="0"/>
              </a:rPr>
              <a:t> data analysis. Genome Biol. 2016 Jan 26;17:13.</a:t>
            </a:r>
          </a:p>
        </p:txBody>
      </p:sp>
    </p:spTree>
    <p:extLst>
      <p:ext uri="{BB962C8B-B14F-4D97-AF65-F5344CB8AC3E}">
        <p14:creationId xmlns:p14="http://schemas.microsoft.com/office/powerpoint/2010/main" val="15694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Augment mapped RNA-Seq reads with pre-assembled super-reads (SR)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88274" y="6211669"/>
            <a:ext cx="7865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Pertea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M., </a:t>
            </a:r>
            <a:r>
              <a:rPr lang="en-US" i="1" dirty="0">
                <a:latin typeface="Corbel" charset="0"/>
                <a:ea typeface="Corbel" charset="0"/>
                <a:cs typeface="Corbel" charset="0"/>
              </a:rPr>
              <a:t>et al.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StringTie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enables improved reconstruction of a transcriptome from RNA-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seq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reads. Nat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Biotechnol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. 2015 Mar;33(3):290-5.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48628" y="1641956"/>
            <a:ext cx="7010885" cy="4478651"/>
            <a:chOff x="1048628" y="1641956"/>
            <a:chExt cx="7010885" cy="447865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628" y="1641956"/>
              <a:ext cx="7010885" cy="447865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084217" y="1681145"/>
              <a:ext cx="365760" cy="2782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30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06" y="20851"/>
            <a:ext cx="8399930" cy="1429871"/>
          </a:xfrm>
        </p:spPr>
        <p:txBody>
          <a:bodyPr/>
          <a:lstStyle/>
          <a:p>
            <a:r>
              <a:rPr lang="en-US" dirty="0" smtClean="0"/>
              <a:t>Transcriptome assembly remains an </a:t>
            </a:r>
            <a:r>
              <a:rPr lang="en-US" dirty="0" smtClean="0">
                <a:solidFill>
                  <a:srgbClr val="FF8900"/>
                </a:solidFill>
              </a:rPr>
              <a:t>active area of research</a:t>
            </a:r>
            <a:endParaRPr lang="en-US" dirty="0">
              <a:solidFill>
                <a:srgbClr val="FF89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31694" y="4849813"/>
            <a:ext cx="30856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orbel" charset="0"/>
                <a:ea typeface="Corbel" charset="0"/>
                <a:cs typeface="Corbel" charset="0"/>
              </a:rPr>
              <a:t>Korf</a:t>
            </a:r>
            <a:r>
              <a:rPr lang="en-US" sz="2000" dirty="0">
                <a:latin typeface="Corbel" charset="0"/>
                <a:ea typeface="Corbel" charset="0"/>
                <a:cs typeface="Corbel" charset="0"/>
              </a:rPr>
              <a:t> I. Genomics: the state of the art in RNA-</a:t>
            </a:r>
            <a:r>
              <a:rPr lang="en-US" sz="2000" dirty="0" err="1">
                <a:latin typeface="Corbel" charset="0"/>
                <a:ea typeface="Corbel" charset="0"/>
                <a:cs typeface="Corbel" charset="0"/>
              </a:rPr>
              <a:t>seq</a:t>
            </a:r>
            <a:r>
              <a:rPr lang="en-US" sz="2000" dirty="0">
                <a:latin typeface="Corbel" charset="0"/>
                <a:ea typeface="Corbel" charset="0"/>
                <a:cs typeface="Corbel" charset="0"/>
              </a:rPr>
              <a:t> analysis. Nat Methods. 2013 Dec;10(12):1165-6.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453" y="1483831"/>
            <a:ext cx="4526473" cy="467298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58192" y="1450722"/>
            <a:ext cx="8859167" cy="4742100"/>
            <a:chOff x="124485" y="1478432"/>
            <a:chExt cx="8859167" cy="47421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85" y="1478432"/>
              <a:ext cx="8859167" cy="47421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52708" y="1521759"/>
              <a:ext cx="512618" cy="545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429578" y="6170672"/>
            <a:ext cx="85877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orbel" charset="0"/>
                <a:ea typeface="Corbel" charset="0"/>
                <a:cs typeface="Corbel" charset="0"/>
              </a:rPr>
              <a:t>Steijger</a:t>
            </a:r>
            <a:r>
              <a:rPr lang="en-US" sz="20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2000" dirty="0" smtClean="0">
                <a:latin typeface="Corbel" charset="0"/>
                <a:ea typeface="Corbel" charset="0"/>
                <a:cs typeface="Corbel" charset="0"/>
              </a:rPr>
              <a:t>T., </a:t>
            </a:r>
            <a:r>
              <a:rPr lang="en-US" sz="2000" i="1" dirty="0">
                <a:latin typeface="Corbel" charset="0"/>
                <a:ea typeface="Corbel" charset="0"/>
                <a:cs typeface="Corbel" charset="0"/>
              </a:rPr>
              <a:t>et al.</a:t>
            </a:r>
            <a:r>
              <a:rPr lang="en-US" sz="2000" dirty="0">
                <a:latin typeface="Corbel" charset="0"/>
                <a:ea typeface="Corbel" charset="0"/>
                <a:cs typeface="Corbel" charset="0"/>
              </a:rPr>
              <a:t> Assessment of transcript reconstruction methods for RNA-seq. Nat Methods. 2013 Dec;10(12):1177-84.</a:t>
            </a:r>
          </a:p>
        </p:txBody>
      </p:sp>
    </p:spTree>
    <p:extLst>
      <p:ext uri="{BB962C8B-B14F-4D97-AF65-F5344CB8AC3E}">
        <p14:creationId xmlns:p14="http://schemas.microsoft.com/office/powerpoint/2010/main" val="63038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87400" y="4977384"/>
            <a:ext cx="8356600" cy="977153"/>
          </a:xfrm>
        </p:spPr>
        <p:txBody>
          <a:bodyPr/>
          <a:lstStyle/>
          <a:p>
            <a:r>
              <a:rPr lang="en-US" dirty="0" smtClean="0">
                <a:solidFill>
                  <a:srgbClr val="FF8900"/>
                </a:solidFill>
              </a:rPr>
              <a:t>DEMO</a:t>
            </a:r>
            <a:r>
              <a:rPr lang="en-US" sz="3600" dirty="0" smtClean="0"/>
              <a:t>: </a:t>
            </a:r>
            <a:r>
              <a:rPr lang="en-US" sz="3600" b="0" dirty="0" smtClean="0"/>
              <a:t>Assemble transcripts from </a:t>
            </a:r>
            <a:br>
              <a:rPr lang="en-US" sz="3600" b="0" dirty="0" smtClean="0"/>
            </a:br>
            <a:r>
              <a:rPr lang="en-US" sz="3600" b="0" dirty="0" smtClean="0"/>
              <a:t>mapped RNA-Seq reads with </a:t>
            </a:r>
            <a:r>
              <a:rPr lang="en-US" sz="3600" b="0" dirty="0" err="1" smtClean="0"/>
              <a:t>StringTie</a:t>
            </a:r>
            <a:endParaRPr lang="en-US" sz="36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1395664"/>
            <a:ext cx="7856063" cy="324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8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Quantifying gene expression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06" y="1550894"/>
            <a:ext cx="8399930" cy="4575269"/>
          </a:xfrm>
        </p:spPr>
        <p:txBody>
          <a:bodyPr>
            <a:normAutofit/>
          </a:bodyPr>
          <a:lstStyle/>
          <a:p>
            <a:r>
              <a:rPr lang="en-US" dirty="0" smtClean="0"/>
              <a:t>RPKM</a:t>
            </a:r>
          </a:p>
          <a:p>
            <a:pPr lvl="1"/>
            <a:r>
              <a:rPr lang="en-US" b="1" u="sng" dirty="0">
                <a:solidFill>
                  <a:srgbClr val="FF8900"/>
                </a:solidFill>
              </a:rPr>
              <a:t>R</a:t>
            </a:r>
            <a:r>
              <a:rPr lang="en-US" dirty="0" smtClean="0"/>
              <a:t>eads </a:t>
            </a:r>
            <a:r>
              <a:rPr lang="en-US" b="1" u="sng" dirty="0" smtClean="0">
                <a:solidFill>
                  <a:srgbClr val="FF8900"/>
                </a:solidFill>
              </a:rPr>
              <a:t>P</a:t>
            </a:r>
            <a:r>
              <a:rPr lang="en-US" dirty="0" smtClean="0"/>
              <a:t>er </a:t>
            </a:r>
            <a:r>
              <a:rPr lang="en-US" b="1" u="sng" dirty="0" err="1">
                <a:solidFill>
                  <a:srgbClr val="FF8900"/>
                </a:solidFill>
              </a:rPr>
              <a:t>K</a:t>
            </a:r>
            <a:r>
              <a:rPr lang="en-US" dirty="0" err="1" smtClean="0"/>
              <a:t>ilobase</a:t>
            </a:r>
            <a:r>
              <a:rPr lang="en-US" dirty="0" smtClean="0"/>
              <a:t> per </a:t>
            </a:r>
            <a:r>
              <a:rPr lang="en-US" b="1" u="sng" dirty="0" smtClean="0">
                <a:solidFill>
                  <a:srgbClr val="FF8900"/>
                </a:solidFill>
              </a:rPr>
              <a:t>M</a:t>
            </a:r>
            <a:r>
              <a:rPr lang="en-US" dirty="0" smtClean="0"/>
              <a:t>illion mapped reads</a:t>
            </a:r>
          </a:p>
          <a:p>
            <a:pPr lvl="1"/>
            <a:r>
              <a:rPr lang="en-US" dirty="0" smtClean="0"/>
              <a:t>Normalize relative to sequencing depth and gene length</a:t>
            </a:r>
          </a:p>
          <a:p>
            <a:r>
              <a:rPr lang="en-US" dirty="0" smtClean="0"/>
              <a:t>FPKM</a:t>
            </a:r>
          </a:p>
          <a:p>
            <a:pPr lvl="1"/>
            <a:r>
              <a:rPr lang="en-US" dirty="0" smtClean="0"/>
              <a:t>Similar to RPKM but count </a:t>
            </a:r>
            <a:r>
              <a:rPr lang="en-US" b="1" dirty="0" smtClean="0">
                <a:solidFill>
                  <a:srgbClr val="FF8900"/>
                </a:solidFill>
              </a:rPr>
              <a:t>DNA fragments</a:t>
            </a:r>
            <a:r>
              <a:rPr lang="en-US" dirty="0" smtClean="0"/>
              <a:t> instead of reads</a:t>
            </a:r>
          </a:p>
          <a:p>
            <a:pPr lvl="1"/>
            <a:r>
              <a:rPr lang="en-US" dirty="0" smtClean="0"/>
              <a:t>Used in paired end RNA-Seq experiments to avoid bias</a:t>
            </a:r>
          </a:p>
          <a:p>
            <a:r>
              <a:rPr lang="en-US" dirty="0" smtClean="0"/>
              <a:t>TPM</a:t>
            </a:r>
          </a:p>
          <a:p>
            <a:pPr lvl="1"/>
            <a:r>
              <a:rPr lang="en-US" b="1" u="sng" dirty="0" smtClean="0">
                <a:solidFill>
                  <a:srgbClr val="FF8900"/>
                </a:solidFill>
              </a:rPr>
              <a:t>T</a:t>
            </a:r>
            <a:r>
              <a:rPr lang="en-US" dirty="0" smtClean="0"/>
              <a:t>ranscripts </a:t>
            </a:r>
            <a:r>
              <a:rPr lang="en-US" b="1" u="sng" dirty="0" smtClean="0">
                <a:solidFill>
                  <a:srgbClr val="FF8900"/>
                </a:solidFill>
              </a:rPr>
              <a:t>P</a:t>
            </a:r>
            <a:r>
              <a:rPr lang="en-US" dirty="0" smtClean="0"/>
              <a:t>er </a:t>
            </a:r>
            <a:r>
              <a:rPr lang="en-US" b="1" u="sng" dirty="0" smtClean="0">
                <a:solidFill>
                  <a:srgbClr val="FF8900"/>
                </a:solidFill>
              </a:rPr>
              <a:t>M</a:t>
            </a:r>
            <a:r>
              <a:rPr lang="en-US" dirty="0" smtClean="0"/>
              <a:t>illion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etter suited for comparisons across samples and species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9578" y="6170672"/>
            <a:ext cx="8587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rbel" charset="0"/>
                <a:ea typeface="Corbel" charset="0"/>
                <a:cs typeface="Corbel" charset="0"/>
              </a:rPr>
              <a:t>Wagner GP, Kin K, Lynch VJ. Measurement of mRNA abundance using RNA-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seq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data: RPKM measure is inconsistent among samples. Theory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Biosci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. 2012 Dec;131(4):281-5.</a:t>
            </a:r>
          </a:p>
        </p:txBody>
      </p:sp>
    </p:spTree>
    <p:extLst>
      <p:ext uri="{BB962C8B-B14F-4D97-AF65-F5344CB8AC3E}">
        <p14:creationId xmlns:p14="http://schemas.microsoft.com/office/powerpoint/2010/main" val="191097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4106" y="1371600"/>
            <a:ext cx="8789894" cy="530678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Optimize read mapping and assembly parameters:</a:t>
            </a:r>
          </a:p>
          <a:p>
            <a:pPr lvl="1"/>
            <a:r>
              <a:rPr lang="en-US" dirty="0" err="1"/>
              <a:t>Goecks</a:t>
            </a:r>
            <a:r>
              <a:rPr lang="en-US" dirty="0"/>
              <a:t> J., </a:t>
            </a:r>
            <a:r>
              <a:rPr lang="en-US" i="1" dirty="0"/>
              <a:t>et al. </a:t>
            </a:r>
            <a:r>
              <a:rPr lang="en-US" dirty="0"/>
              <a:t>NGS analyses by visualization with Trackster. Nat </a:t>
            </a:r>
            <a:r>
              <a:rPr lang="en-US" dirty="0" err="1"/>
              <a:t>Biotechnol</a:t>
            </a:r>
            <a:r>
              <a:rPr lang="en-US" dirty="0"/>
              <a:t>. 2012 Nov;30(11):</a:t>
            </a:r>
            <a:r>
              <a:rPr lang="en-US"/>
              <a:t>1036-9</a:t>
            </a:r>
            <a:r>
              <a:rPr lang="en-US" smtClean="0"/>
              <a:t>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Differential expression analysis:</a:t>
            </a:r>
          </a:p>
          <a:p>
            <a:pPr lvl="1"/>
            <a:r>
              <a:rPr lang="en-US" dirty="0" err="1" smtClean="0"/>
              <a:t>Cuffdiff</a:t>
            </a:r>
            <a:r>
              <a:rPr lang="en-US" dirty="0" smtClean="0"/>
              <a:t>  + </a:t>
            </a:r>
            <a:r>
              <a:rPr lang="en-US" dirty="0" err="1" smtClean="0"/>
              <a:t>cummeRbund</a:t>
            </a:r>
            <a:endParaRPr lang="en-US" dirty="0" smtClean="0"/>
          </a:p>
          <a:p>
            <a:pPr lvl="1"/>
            <a:r>
              <a:rPr lang="en-US" dirty="0" err="1" smtClean="0"/>
              <a:t>htseq</a:t>
            </a:r>
            <a:r>
              <a:rPr lang="en-US" dirty="0" smtClean="0"/>
              <a:t>-count + DEseq2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Comparison of differential expression analysis tools:</a:t>
            </a:r>
          </a:p>
          <a:p>
            <a:pPr lvl="1"/>
            <a:r>
              <a:rPr lang="en-US" dirty="0" err="1"/>
              <a:t>Soneson</a:t>
            </a:r>
            <a:r>
              <a:rPr lang="en-US" dirty="0"/>
              <a:t> C, </a:t>
            </a:r>
            <a:r>
              <a:rPr lang="en-US" dirty="0" err="1"/>
              <a:t>Delorenzi</a:t>
            </a:r>
            <a:r>
              <a:rPr lang="en-US" dirty="0"/>
              <a:t> M. A comparison of methods for differential expression analysis of RNA-</a:t>
            </a:r>
            <a:r>
              <a:rPr lang="en-US" dirty="0" err="1"/>
              <a:t>seq</a:t>
            </a:r>
            <a:r>
              <a:rPr lang="en-US" dirty="0"/>
              <a:t> data. BMC Bioinformatics. 2013 Mar 9;14:91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78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06" y="1436914"/>
            <a:ext cx="8399930" cy="5421086"/>
          </a:xfrm>
        </p:spPr>
        <p:txBody>
          <a:bodyPr>
            <a:normAutofit/>
          </a:bodyPr>
          <a:lstStyle/>
          <a:p>
            <a:r>
              <a:rPr lang="en-US" dirty="0" smtClean="0"/>
              <a:t>Galaxy NGS 101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wiki.galaxyproject.org/Learn/GalaxyNGS101</a:t>
            </a:r>
            <a:r>
              <a:rPr lang="en-US" dirty="0" smtClean="0"/>
              <a:t> </a:t>
            </a:r>
          </a:p>
          <a:p>
            <a:r>
              <a:rPr lang="en-US" dirty="0" smtClean="0"/>
              <a:t>UC Davis Bioinformatics Core training course</a:t>
            </a:r>
          </a:p>
          <a:p>
            <a:pPr lvl="1"/>
            <a:r>
              <a:rPr lang="en-US" dirty="0">
                <a:hlinkClick r:id="rId4"/>
              </a:rPr>
              <a:t>http://bioinformatics.ucdavis.edu/training/documentation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So you want to do a: </a:t>
            </a:r>
            <a:r>
              <a:rPr lang="en-US" dirty="0" err="1"/>
              <a:t>RNAseq</a:t>
            </a:r>
            <a:r>
              <a:rPr lang="en-US" dirty="0"/>
              <a:t> experiment, Differential Gene Expression </a:t>
            </a:r>
            <a:r>
              <a:rPr lang="en-US" dirty="0" smtClean="0"/>
              <a:t>Analysis</a:t>
            </a:r>
          </a:p>
          <a:p>
            <a:pPr lvl="2"/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github.com/msettles/Workshop_RNAseq</a:t>
            </a:r>
            <a:r>
              <a:rPr lang="en-US" dirty="0" smtClean="0"/>
              <a:t> </a:t>
            </a:r>
          </a:p>
          <a:p>
            <a:r>
              <a:rPr lang="en-US" dirty="0" smtClean="0"/>
              <a:t>Transcriptome </a:t>
            </a:r>
            <a:r>
              <a:rPr lang="en-US" dirty="0"/>
              <a:t>Assembly Computational Challenges of Next Generation Sequence </a:t>
            </a:r>
            <a:r>
              <a:rPr lang="en-US" dirty="0" smtClean="0"/>
              <a:t>Data (Steven </a:t>
            </a:r>
            <a:r>
              <a:rPr lang="en-US" dirty="0" err="1" smtClean="0"/>
              <a:t>Salzberg</a:t>
            </a:r>
            <a:r>
              <a:rPr lang="en-US" dirty="0" smtClean="0"/>
              <a:t>)</a:t>
            </a:r>
          </a:p>
          <a:p>
            <a:pPr lvl="1"/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www.youtube.com/watch?v=2qGiw4MRK3c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631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05" y="6723"/>
            <a:ext cx="8399929" cy="1429871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3" descr="6751047205_2df88f2ddc_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62" y="1436594"/>
            <a:ext cx="7119138" cy="474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2362" y="6186394"/>
            <a:ext cx="711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https://flic.kr/p/</a:t>
            </a:r>
            <a:r>
              <a:rPr lang="en-US" dirty="0" smtClean="0">
                <a:hlinkClick r:id="rId3"/>
              </a:rPr>
              <a:t>bhyT8B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02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rbel" charset="0"/>
                <a:ea typeface="Corbel" charset="0"/>
                <a:cs typeface="Corbel" charset="0"/>
              </a:rPr>
              <a:t>RNA-Seq analysis with Galaxy</a:t>
            </a:r>
            <a:endParaRPr lang="en-US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G-OnRamp Beta Users Workshop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737303" y="6278137"/>
            <a:ext cx="1750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rbel" charset="0"/>
                <a:ea typeface="Corbel" charset="0"/>
                <a:cs typeface="Corbel" charset="0"/>
              </a:rPr>
              <a:t>Wilson </a:t>
            </a:r>
            <a:r>
              <a:rPr lang="en-US" sz="2000" dirty="0" smtClean="0">
                <a:latin typeface="Corbel" charset="0"/>
                <a:ea typeface="Corbel" charset="0"/>
                <a:cs typeface="Corbel" charset="0"/>
              </a:rPr>
              <a:t>Leung</a:t>
            </a:r>
            <a:endParaRPr lang="en-US" sz="20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2674" y="6278137"/>
            <a:ext cx="2185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smtClean="0">
                <a:latin typeface="Corbel" charset="0"/>
                <a:ea typeface="Corbel" charset="0"/>
                <a:cs typeface="Corbel" charset="0"/>
              </a:rPr>
              <a:t>07/2016</a:t>
            </a:r>
          </a:p>
        </p:txBody>
      </p:sp>
    </p:spTree>
    <p:extLst>
      <p:ext uri="{BB962C8B-B14F-4D97-AF65-F5344CB8AC3E}">
        <p14:creationId xmlns:p14="http://schemas.microsoft.com/office/powerpoint/2010/main" val="35540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12618" y="2504005"/>
            <a:ext cx="7994073" cy="14298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optimal RNA-Seq sequencing and analysis protocols depend on the goals of the study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86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9871"/>
          </a:xfrm>
        </p:spPr>
        <p:txBody>
          <a:bodyPr/>
          <a:lstStyle/>
          <a:p>
            <a:r>
              <a:rPr lang="en-US" dirty="0" smtClean="0"/>
              <a:t>Design considerations for RNA-</a:t>
            </a:r>
            <a:r>
              <a:rPr lang="en-US" dirty="0" err="1" smtClean="0"/>
              <a:t>Seq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4106" y="1343891"/>
            <a:ext cx="8651349" cy="273050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Experimental design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umber of samples, number of biological and technical replicates</a:t>
            </a:r>
          </a:p>
          <a:p>
            <a:r>
              <a:rPr lang="en-US" dirty="0" smtClean="0"/>
              <a:t>Sequencing design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pike-in controls, randomization of library prep and sequencing</a:t>
            </a:r>
          </a:p>
          <a:p>
            <a:r>
              <a:rPr lang="en-US" dirty="0" smtClean="0"/>
              <a:t>Quality control</a:t>
            </a:r>
          </a:p>
          <a:p>
            <a:pPr lvl="1"/>
            <a:r>
              <a:rPr lang="en-US" dirty="0" smtClean="0"/>
              <a:t>Sequencing quality, mapping bias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8545" y="4074399"/>
            <a:ext cx="8866910" cy="1904755"/>
            <a:chOff x="138545" y="4074399"/>
            <a:chExt cx="8866910" cy="1904755"/>
          </a:xfrm>
        </p:grpSpPr>
        <p:sp>
          <p:nvSpPr>
            <p:cNvPr id="10" name="Rectangle 9"/>
            <p:cNvSpPr/>
            <p:nvPr/>
          </p:nvSpPr>
          <p:spPr>
            <a:xfrm>
              <a:off x="138545" y="4074399"/>
              <a:ext cx="8866910" cy="19047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4" b="64754"/>
            <a:stretch/>
          </p:blipFill>
          <p:spPr>
            <a:xfrm>
              <a:off x="138545" y="4245359"/>
              <a:ext cx="8866910" cy="1733795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48542" y="6150114"/>
            <a:ext cx="7811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rbel" charset="0"/>
                <a:ea typeface="Corbel" charset="0"/>
                <a:cs typeface="Corbel" charset="0"/>
              </a:rPr>
              <a:t>Conesa A</a:t>
            </a:r>
            <a:r>
              <a:rPr lang="en-US" sz="2000" dirty="0" smtClean="0">
                <a:latin typeface="Corbel" charset="0"/>
                <a:ea typeface="Corbel" charset="0"/>
                <a:cs typeface="Corbel" charset="0"/>
              </a:rPr>
              <a:t>., </a:t>
            </a:r>
            <a:r>
              <a:rPr lang="en-US" sz="2000" i="1" dirty="0">
                <a:latin typeface="Corbel" charset="0"/>
                <a:ea typeface="Corbel" charset="0"/>
                <a:cs typeface="Corbel" charset="0"/>
              </a:rPr>
              <a:t>et al.</a:t>
            </a:r>
            <a:r>
              <a:rPr lang="en-US" sz="2000" dirty="0">
                <a:latin typeface="Corbel" charset="0"/>
                <a:ea typeface="Corbel" charset="0"/>
                <a:cs typeface="Corbel" charset="0"/>
              </a:rPr>
              <a:t> A survey of best practices for RNA-</a:t>
            </a:r>
            <a:r>
              <a:rPr lang="en-US" sz="2000" dirty="0" err="1">
                <a:latin typeface="Corbel" charset="0"/>
                <a:ea typeface="Corbel" charset="0"/>
                <a:cs typeface="Corbel" charset="0"/>
              </a:rPr>
              <a:t>seq</a:t>
            </a:r>
            <a:r>
              <a:rPr lang="en-US" sz="2000" dirty="0">
                <a:latin typeface="Corbel" charset="0"/>
                <a:ea typeface="Corbel" charset="0"/>
                <a:cs typeface="Corbel" charset="0"/>
              </a:rPr>
              <a:t> data analysis. Genome Biol. 2016 Jan 26;17:13.</a:t>
            </a:r>
            <a:endParaRPr lang="en-US" sz="2000" dirty="0" smtClean="0"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45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4106" y="1417381"/>
            <a:ext cx="8263728" cy="46672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06" y="0"/>
            <a:ext cx="8399930" cy="1429871"/>
          </a:xfrm>
        </p:spPr>
        <p:txBody>
          <a:bodyPr/>
          <a:lstStyle/>
          <a:p>
            <a:r>
              <a:rPr lang="en-US" dirty="0" smtClean="0"/>
              <a:t>Using RNA-Seq to identify </a:t>
            </a:r>
            <a:r>
              <a:rPr lang="en-US" dirty="0" smtClean="0">
                <a:solidFill>
                  <a:srgbClr val="FF8900"/>
                </a:solidFill>
              </a:rPr>
              <a:t>chimeric transcripts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4106" y="6078141"/>
            <a:ext cx="82779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Corbel" charset="0"/>
                <a:ea typeface="Corbel" charset="0"/>
                <a:cs typeface="Corbel" charset="0"/>
              </a:rPr>
              <a:t>Maher </a:t>
            </a:r>
            <a:r>
              <a:rPr lang="en-US" sz="2000" smtClean="0">
                <a:latin typeface="Corbel" charset="0"/>
                <a:ea typeface="Corbel" charset="0"/>
                <a:cs typeface="Corbel" charset="0"/>
              </a:rPr>
              <a:t>C.A., </a:t>
            </a:r>
            <a:r>
              <a:rPr lang="en-US" sz="2000" i="1" dirty="0">
                <a:latin typeface="Corbel" charset="0"/>
                <a:ea typeface="Corbel" charset="0"/>
                <a:cs typeface="Corbel" charset="0"/>
              </a:rPr>
              <a:t>et al.</a:t>
            </a:r>
            <a:r>
              <a:rPr lang="en-US" sz="2000" dirty="0">
                <a:latin typeface="Corbel" charset="0"/>
                <a:ea typeface="Corbel" charset="0"/>
                <a:cs typeface="Corbel" charset="0"/>
              </a:rPr>
              <a:t> Chimeric transcript discovery by paired-end transcriptome sequencing. Proc Natl </a:t>
            </a:r>
            <a:r>
              <a:rPr lang="en-US" sz="2000" dirty="0" err="1">
                <a:latin typeface="Corbel" charset="0"/>
                <a:ea typeface="Corbel" charset="0"/>
                <a:cs typeface="Corbel" charset="0"/>
              </a:rPr>
              <a:t>Acad</a:t>
            </a:r>
            <a:r>
              <a:rPr lang="en-US" sz="20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2000" dirty="0" err="1">
                <a:latin typeface="Corbel" charset="0"/>
                <a:ea typeface="Corbel" charset="0"/>
                <a:cs typeface="Corbel" charset="0"/>
              </a:rPr>
              <a:t>Sci</a:t>
            </a:r>
            <a:r>
              <a:rPr lang="en-US" sz="2000" dirty="0">
                <a:latin typeface="Corbel" charset="0"/>
                <a:ea typeface="Corbel" charset="0"/>
                <a:cs typeface="Corbel" charset="0"/>
              </a:rPr>
              <a:t> U S A. 2009 Jul 28;106(30):12353-8.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39"/>
          <a:stretch/>
        </p:blipFill>
        <p:spPr>
          <a:xfrm>
            <a:off x="491941" y="1438631"/>
            <a:ext cx="4107596" cy="46177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4697" y="1508072"/>
            <a:ext cx="512618" cy="54502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6"/>
          <a:stretch/>
        </p:blipFill>
        <p:spPr>
          <a:xfrm>
            <a:off x="4755831" y="1438631"/>
            <a:ext cx="3812916" cy="46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8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8876" y="4347386"/>
            <a:ext cx="7461684" cy="1078675"/>
          </a:xfrm>
          <a:prstGeom prst="rect">
            <a:avLst/>
          </a:prstGeom>
          <a:noFill/>
          <a:ln w="38100">
            <a:solidFill>
              <a:srgbClr val="FF8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Galaxy to perform </a:t>
            </a:r>
            <a:br>
              <a:rPr lang="en-US" dirty="0" smtClean="0"/>
            </a:br>
            <a:r>
              <a:rPr lang="en-US" dirty="0" smtClean="0"/>
              <a:t>RNA-Seq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Quality control with </a:t>
            </a:r>
            <a:r>
              <a:rPr lang="en-US" dirty="0" err="1" smtClean="0"/>
              <a:t>FastQC</a:t>
            </a:r>
            <a:endParaRPr lang="en-US" dirty="0" smtClean="0"/>
          </a:p>
          <a:p>
            <a:r>
              <a:rPr lang="en-US" dirty="0" smtClean="0"/>
              <a:t>Read mapping with HISAT</a:t>
            </a:r>
          </a:p>
          <a:p>
            <a:r>
              <a:rPr lang="en-US" dirty="0" smtClean="0"/>
              <a:t>Transcriptome assembly with </a:t>
            </a:r>
            <a:r>
              <a:rPr lang="en-US" dirty="0" err="1" smtClean="0"/>
              <a:t>StringTie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28876" y="4457114"/>
            <a:ext cx="7461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400" dirty="0" smtClean="0">
                <a:latin typeface="Corbel" charset="0"/>
                <a:ea typeface="Corbel" charset="0"/>
                <a:cs typeface="Corbel" charset="0"/>
              </a:rPr>
              <a:t>Tutorial and sample datasets from </a:t>
            </a:r>
            <a:r>
              <a:rPr lang="en-US" sz="2400" dirty="0">
                <a:latin typeface="Corbel" charset="0"/>
                <a:ea typeface="Corbel" charset="0"/>
                <a:cs typeface="Corbel" charset="0"/>
              </a:rPr>
              <a:t>Griffith M., </a:t>
            </a:r>
            <a:r>
              <a:rPr lang="en-US" sz="2400" i="1" dirty="0">
                <a:latin typeface="Corbel" charset="0"/>
                <a:ea typeface="Corbel" charset="0"/>
                <a:cs typeface="Corbel" charset="0"/>
              </a:rPr>
              <a:t>et al</a:t>
            </a:r>
            <a:r>
              <a:rPr lang="en-US" sz="2400" i="1" dirty="0" smtClean="0">
                <a:latin typeface="Corbel" charset="0"/>
                <a:ea typeface="Corbel" charset="0"/>
                <a:cs typeface="Corbel" charset="0"/>
              </a:rPr>
              <a:t>.</a:t>
            </a:r>
            <a:r>
              <a:rPr lang="en-US" sz="2400" dirty="0" smtClean="0">
                <a:latin typeface="Corbel" charset="0"/>
                <a:ea typeface="Corbel" charset="0"/>
                <a:cs typeface="Corbel" charset="0"/>
              </a:rPr>
              <a:t>, 2015</a:t>
            </a:r>
            <a:r>
              <a:rPr lang="en-US" sz="2400" i="1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2400" dirty="0">
                <a:latin typeface="Corbel" charset="0"/>
                <a:ea typeface="Corbel" charset="0"/>
                <a:cs typeface="Corbel" charset="0"/>
                <a:hlinkClick r:id="rId2"/>
              </a:rPr>
              <a:t>https://</a:t>
            </a:r>
            <a:r>
              <a:rPr lang="en-US" sz="2400" dirty="0" smtClean="0">
                <a:latin typeface="Corbel" charset="0"/>
                <a:ea typeface="Corbel" charset="0"/>
                <a:cs typeface="Corbel" charset="0"/>
                <a:hlinkClick r:id="rId2"/>
              </a:rPr>
              <a:t>github.com/griffithlab/rnaseq_tutorial/wiki</a:t>
            </a:r>
            <a:endParaRPr lang="en-US" sz="2400" dirty="0"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89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sample 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06" y="1389888"/>
            <a:ext cx="8399930" cy="546811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8900"/>
                </a:solidFill>
              </a:rPr>
              <a:t>chr22</a:t>
            </a:r>
            <a:r>
              <a:rPr lang="en-US" dirty="0" smtClean="0">
                <a:solidFill>
                  <a:srgbClr val="FF8900"/>
                </a:solidFill>
              </a:rPr>
              <a:t> </a:t>
            </a:r>
            <a:r>
              <a:rPr lang="en-US" dirty="0" smtClean="0"/>
              <a:t>from Human genome (</a:t>
            </a:r>
            <a:r>
              <a:rPr lang="en-US" b="1" dirty="0" smtClean="0">
                <a:solidFill>
                  <a:srgbClr val="FF8900"/>
                </a:solidFill>
              </a:rPr>
              <a:t>hg19</a:t>
            </a:r>
            <a:r>
              <a:rPr lang="en-US" dirty="0" smtClean="0"/>
              <a:t>)</a:t>
            </a:r>
          </a:p>
          <a:p>
            <a:r>
              <a:rPr lang="en-US" dirty="0" smtClean="0"/>
              <a:t>Two RNA-Seq samples (3 replicates each)</a:t>
            </a:r>
          </a:p>
          <a:p>
            <a:pPr lvl="1"/>
            <a:r>
              <a:rPr lang="en-US" dirty="0" smtClean="0"/>
              <a:t>Universal Human Reference (</a:t>
            </a:r>
            <a:r>
              <a:rPr lang="en-US" b="1" dirty="0" smtClean="0">
                <a:solidFill>
                  <a:srgbClr val="FF8900"/>
                </a:solidFill>
              </a:rPr>
              <a:t>UHR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RNA from 10 cancer cell lines</a:t>
            </a:r>
          </a:p>
          <a:p>
            <a:pPr lvl="1"/>
            <a:r>
              <a:rPr lang="en-US" dirty="0" smtClean="0"/>
              <a:t>Human Brain Reference (</a:t>
            </a:r>
            <a:r>
              <a:rPr lang="en-US" b="1" dirty="0" smtClean="0">
                <a:solidFill>
                  <a:srgbClr val="FF8900"/>
                </a:solidFill>
              </a:rPr>
              <a:t>HBR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RNA from brains of 23 Caucasian males and females</a:t>
            </a:r>
            <a:endParaRPr lang="en-US" dirty="0"/>
          </a:p>
          <a:p>
            <a:r>
              <a:rPr lang="en-US" dirty="0" smtClean="0"/>
              <a:t>ERCC spike-in controls</a:t>
            </a:r>
          </a:p>
          <a:p>
            <a:pPr lvl="1"/>
            <a:r>
              <a:rPr lang="en-US" dirty="0" smtClean="0"/>
              <a:t>92 transcripts with known range of concentrations</a:t>
            </a:r>
          </a:p>
          <a:p>
            <a:pPr lvl="2"/>
            <a:r>
              <a:rPr lang="en-US" dirty="0" smtClean="0"/>
              <a:t>Ensure analysis reflects actual abundance </a:t>
            </a:r>
            <a:r>
              <a:rPr lang="en-US" b="1" dirty="0" smtClean="0">
                <a:solidFill>
                  <a:srgbClr val="FF8900"/>
                </a:solidFill>
              </a:rPr>
              <a:t>within </a:t>
            </a:r>
            <a:r>
              <a:rPr lang="en-US" dirty="0" smtClean="0"/>
              <a:t>a sample</a:t>
            </a:r>
          </a:p>
          <a:p>
            <a:pPr lvl="1"/>
            <a:r>
              <a:rPr lang="en-US" dirty="0" smtClean="0"/>
              <a:t>Added Mix1 to UHR and Mix2 to HBR samples</a:t>
            </a:r>
          </a:p>
          <a:p>
            <a:pPr lvl="2"/>
            <a:r>
              <a:rPr lang="en-US" dirty="0" smtClean="0"/>
              <a:t>Controls for comparisons </a:t>
            </a:r>
            <a:r>
              <a:rPr lang="en-US" b="1" dirty="0" smtClean="0">
                <a:solidFill>
                  <a:srgbClr val="FF8900"/>
                </a:solidFill>
              </a:rPr>
              <a:t>between</a:t>
            </a:r>
            <a:r>
              <a:rPr lang="en-US" b="1" dirty="0" smtClean="0"/>
              <a:t> </a:t>
            </a:r>
            <a:r>
              <a:rPr lang="en-US" dirty="0" smtClean="0"/>
              <a:t>samples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759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GEP_template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smtClean="0">
            <a:latin typeface="Corbel" charset="0"/>
            <a:ea typeface="Corbel" charset="0"/>
            <a:cs typeface="Corbe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EP_template" id="{B991F13D-6FB9-7C4E-B0CA-05163E997FE1}" vid="{430020C2-C52C-854D-BACF-3CB16C8AFE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GEP_template</Template>
  <TotalTime>2581</TotalTime>
  <Words>1859</Words>
  <Application>Microsoft Macintosh PowerPoint</Application>
  <PresentationFormat>On-screen Show (4:3)</PresentationFormat>
  <Paragraphs>292</Paragraphs>
  <Slides>47</Slides>
  <Notes>29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Calibri</vt:lpstr>
      <vt:lpstr>Calisto MT</vt:lpstr>
      <vt:lpstr>Corbel</vt:lpstr>
      <vt:lpstr>Arial</vt:lpstr>
      <vt:lpstr>GEP_template</vt:lpstr>
      <vt:lpstr>Outline</vt:lpstr>
      <vt:lpstr>This presentation is based on the following resources </vt:lpstr>
      <vt:lpstr>RNA-Seq overview</vt:lpstr>
      <vt:lpstr>Common applications of RNA-Seq</vt:lpstr>
      <vt:lpstr>The optimal RNA-Seq sequencing and analysis protocols depend on the goals of the study </vt:lpstr>
      <vt:lpstr>Design considerations for RNA-Seq</vt:lpstr>
      <vt:lpstr>Using RNA-Seq to identify chimeric transcripts</vt:lpstr>
      <vt:lpstr>Using Galaxy to perform  RNA-Seq analysis</vt:lpstr>
      <vt:lpstr>Overview of sample datasets</vt:lpstr>
      <vt:lpstr>Biological and technical replicates</vt:lpstr>
      <vt:lpstr>How many biological replicates?</vt:lpstr>
      <vt:lpstr>Outline</vt:lpstr>
      <vt:lpstr>Quality control with FastQC</vt:lpstr>
      <vt:lpstr>DEMO: Quality assessment of fastq files with Galaxy</vt:lpstr>
      <vt:lpstr>Processing multiple datasets</vt:lpstr>
      <vt:lpstr>FastQC: Per base sequence quality</vt:lpstr>
      <vt:lpstr>FastQC: Per base sequence quality</vt:lpstr>
      <vt:lpstr>FastQC: Per base sequence content</vt:lpstr>
      <vt:lpstr>Sequence bias at 5’ end caused by random hexamer priming</vt:lpstr>
      <vt:lpstr>FastQC: Sequence Duplication Levels</vt:lpstr>
      <vt:lpstr>FastQC: Sequence Duplication Levels</vt:lpstr>
      <vt:lpstr>Use Trim Galore! to remove adapters and low quality regions</vt:lpstr>
      <vt:lpstr>Quality trimming strategies</vt:lpstr>
      <vt:lpstr>Outline</vt:lpstr>
      <vt:lpstr>DEMO: Group paired-end reads from multiple replicates into a single collection</vt:lpstr>
      <vt:lpstr>Use dataset collection to work with multiple related datasets</vt:lpstr>
      <vt:lpstr>Select datasets in a dataset collection</vt:lpstr>
      <vt:lpstr>Define collection of paired datasets</vt:lpstr>
      <vt:lpstr>RNA-Seq mapping with HISAT</vt:lpstr>
      <vt:lpstr>Strand-specific RNA-Seq libraries</vt:lpstr>
      <vt:lpstr>Orientations of RNA-Seq reads depend on the paired-end protocol</vt:lpstr>
      <vt:lpstr>Common changes to HISAT spliced alignment parameters</vt:lpstr>
      <vt:lpstr>Use splice site information during read mapping to improve alignment accuracy</vt:lpstr>
      <vt:lpstr>DEMO: Use Galaxy to map RNA-Seq reads against human chr22 with HISAT</vt:lpstr>
      <vt:lpstr>Galaxy HISAT output</vt:lpstr>
      <vt:lpstr>Galaxy tools for analyzing BAM files</vt:lpstr>
      <vt:lpstr>DEMO: Visualize RNA-Seq alignments on the UCSC Genome Browser</vt:lpstr>
      <vt:lpstr>Outline</vt:lpstr>
      <vt:lpstr>Two common approaches to  RNA-Seq assembly</vt:lpstr>
      <vt:lpstr>Augment mapped RNA-Seq reads with pre-assembled super-reads (SR)</vt:lpstr>
      <vt:lpstr>Transcriptome assembly remains an active area of research</vt:lpstr>
      <vt:lpstr>DEMO: Assemble transcripts from  mapped RNA-Seq reads with StringTie</vt:lpstr>
      <vt:lpstr>Quantifying gene expression levels</vt:lpstr>
      <vt:lpstr>Next steps</vt:lpstr>
      <vt:lpstr>Additional resources</vt:lpstr>
      <vt:lpstr>Questions?</vt:lpstr>
      <vt:lpstr>RNA-Seq analysis with Galaxy</vt:lpstr>
    </vt:vector>
  </TitlesOfParts>
  <Manager/>
  <Company/>
  <LinksUpToDate>false</LinksUpToDate>
  <SharedDoc>false</SharedDoc>
  <HyperlinkBase/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Wilson Leung</dc:creator>
  <cp:keywords/>
  <dc:description/>
  <cp:lastModifiedBy>Goecks, Jeremy</cp:lastModifiedBy>
  <cp:revision>1552</cp:revision>
  <dcterms:created xsi:type="dcterms:W3CDTF">2016-07-16T00:09:24Z</dcterms:created>
  <dcterms:modified xsi:type="dcterms:W3CDTF">2016-07-25T20:26:40Z</dcterms:modified>
  <cp:category/>
</cp:coreProperties>
</file>