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9" r:id="rId8"/>
    <p:sldId id="266" r:id="rId9"/>
    <p:sldId id="268" r:id="rId10"/>
    <p:sldId id="260" r:id="rId11"/>
    <p:sldId id="261" r:id="rId12"/>
    <p:sldId id="26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AF314F-F08B-6C46-86A5-4D15F6B1827C}">
          <p14:sldIdLst>
            <p14:sldId id="256"/>
            <p14:sldId id="257"/>
            <p14:sldId id="258"/>
          </p14:sldIdLst>
        </p14:section>
        <p14:section name="Workflow" id="{E17283DD-696A-8541-AA73-E55FC4D4BA4B}">
          <p14:sldIdLst>
            <p14:sldId id="259"/>
            <p14:sldId id="265"/>
            <p14:sldId id="267"/>
            <p14:sldId id="269"/>
            <p14:sldId id="266"/>
            <p14:sldId id="268"/>
            <p14:sldId id="260"/>
            <p14:sldId id="261"/>
          </p14:sldIdLst>
        </p14:section>
        <p14:section name="Wrapup" id="{397A53F8-8AA4-BD47-849A-72A7B2D346DC}">
          <p14:sldIdLst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64"/>
    <p:restoredTop sz="93981"/>
  </p:normalViewPr>
  <p:slideViewPr>
    <p:cSldViewPr snapToGrid="0" snapToObjects="1">
      <p:cViewPr>
        <p:scale>
          <a:sx n="88" d="100"/>
          <a:sy n="88" d="100"/>
        </p:scale>
        <p:origin x="800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2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9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7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0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1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G-OnRamp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Galaxy to Genome Annotation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1656" y="6157687"/>
            <a:ext cx="428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Jeremy </a:t>
            </a:r>
            <a:r>
              <a:rPr lang="en-US" sz="2400" dirty="0" err="1" smtClean="0"/>
              <a:t>Goecks</a:t>
            </a:r>
            <a:r>
              <a:rPr lang="en-US" sz="2400" dirty="0"/>
              <a:t> and Luke Sargent </a:t>
            </a:r>
          </a:p>
        </p:txBody>
      </p:sp>
    </p:spTree>
    <p:extLst>
      <p:ext uri="{BB962C8B-B14F-4D97-AF65-F5344CB8AC3E}">
        <p14:creationId xmlns:p14="http://schemas.microsoft.com/office/powerpoint/2010/main" val="6374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parameters and Run!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9" y="1825625"/>
            <a:ext cx="6410402" cy="4351338"/>
          </a:xfrm>
        </p:spPr>
      </p:pic>
    </p:spTree>
    <p:extLst>
      <p:ext uri="{BB962C8B-B14F-4D97-AF65-F5344CB8AC3E}">
        <p14:creationId xmlns:p14="http://schemas.microsoft.com/office/powerpoint/2010/main" val="11836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263526"/>
            <a:ext cx="8926287" cy="1325563"/>
          </a:xfrm>
        </p:spPr>
        <p:txBody>
          <a:bodyPr>
            <a:normAutofit/>
          </a:bodyPr>
          <a:lstStyle/>
          <a:p>
            <a:r>
              <a:rPr lang="en-US" dirty="0"/>
              <a:t>G-OnRamp to the UCSC </a:t>
            </a:r>
            <a:r>
              <a:rPr lang="en-US" dirty="0" smtClean="0"/>
              <a:t>Assembly Hub (and </a:t>
            </a:r>
            <a:r>
              <a:rPr lang="en-US" dirty="0" err="1" smtClean="0"/>
              <a:t>JBrowse</a:t>
            </a:r>
            <a:r>
              <a:rPr lang="en-US" dirty="0" smtClean="0"/>
              <a:t>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64" y="1825625"/>
            <a:ext cx="5460071" cy="4351338"/>
          </a:xfrm>
        </p:spPr>
      </p:pic>
    </p:spTree>
    <p:extLst>
      <p:ext uri="{BB962C8B-B14F-4D97-AF65-F5344CB8AC3E}">
        <p14:creationId xmlns:p14="http://schemas.microsoft.com/office/powerpoint/2010/main" val="97088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</a:t>
            </a:r>
            <a:r>
              <a:rPr lang="en-US" dirty="0" err="1"/>
              <a:t>OnRamp</a:t>
            </a:r>
            <a:r>
              <a:rPr lang="en-US" dirty="0"/>
              <a:t>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</a:t>
            </a:r>
            <a:r>
              <a:rPr lang="en-US" dirty="0" smtClean="0"/>
              <a:t>workflow with new annotation sources:</a:t>
            </a:r>
            <a:endParaRPr lang="en-US" dirty="0"/>
          </a:p>
          <a:p>
            <a:pPr lvl="1"/>
            <a:r>
              <a:rPr lang="en-US" dirty="0" err="1"/>
              <a:t>ChIP-seq</a:t>
            </a:r>
            <a:endParaRPr lang="en-US" dirty="0"/>
          </a:p>
          <a:p>
            <a:pPr lvl="1"/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/ATAC-</a:t>
            </a:r>
            <a:r>
              <a:rPr lang="en-US" dirty="0" err="1"/>
              <a:t>seq</a:t>
            </a:r>
            <a:endParaRPr lang="en-US" dirty="0"/>
          </a:p>
          <a:p>
            <a:pPr lvl="1"/>
            <a:r>
              <a:rPr lang="en-US" dirty="0"/>
              <a:t>DNA methylation (bisulfite sequencing)</a:t>
            </a:r>
          </a:p>
          <a:p>
            <a:r>
              <a:rPr lang="en-US" dirty="0" smtClean="0"/>
              <a:t>Fully-automated deployment</a:t>
            </a:r>
          </a:p>
          <a:p>
            <a:r>
              <a:rPr lang="en-US" dirty="0" smtClean="0"/>
              <a:t>More supporting tools similar to GEP</a:t>
            </a:r>
            <a:endParaRPr lang="en-US" dirty="0"/>
          </a:p>
          <a:p>
            <a:r>
              <a:rPr lang="en-US" dirty="0" smtClean="0"/>
              <a:t>Data storage and backup through </a:t>
            </a:r>
            <a:r>
              <a:rPr lang="en-US" dirty="0" err="1" smtClean="0"/>
              <a:t>CyVerse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9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Next: Walkthrough</a:t>
            </a:r>
          </a:p>
          <a:p>
            <a:pPr lvl="1"/>
            <a:r>
              <a:rPr lang="en-US" smtClean="0"/>
              <a:t>Import</a:t>
            </a:r>
            <a:r>
              <a:rPr lang="en-US" smtClean="0"/>
              <a:t> </a:t>
            </a:r>
            <a:r>
              <a:rPr lang="en-US" dirty="0"/>
              <a:t>sample data</a:t>
            </a:r>
          </a:p>
          <a:p>
            <a:pPr lvl="1"/>
            <a:r>
              <a:rPr lang="en-US" dirty="0"/>
              <a:t>Import G-</a:t>
            </a:r>
            <a:r>
              <a:rPr lang="en-US" dirty="0" err="1"/>
              <a:t>OnRamp</a:t>
            </a:r>
            <a:r>
              <a:rPr lang="en-US" dirty="0"/>
              <a:t> workflow</a:t>
            </a:r>
          </a:p>
          <a:p>
            <a:pPr lvl="1"/>
            <a:r>
              <a:rPr lang="en-US" dirty="0" smtClean="0"/>
              <a:t>Run workflow to generate results</a:t>
            </a:r>
          </a:p>
          <a:p>
            <a:pPr lvl="1"/>
            <a:r>
              <a:rPr lang="en-US" dirty="0" smtClean="0"/>
              <a:t>Visualize results in the UCSC genome browser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G-OnRamp </a:t>
            </a:r>
            <a:r>
              <a:rPr lang="en-US" dirty="0" smtClean="0"/>
              <a:t>Motivations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GEP has shown great success but there </a:t>
            </a:r>
            <a:r>
              <a:rPr lang="en-US" dirty="0" smtClean="0"/>
              <a:t>are several challenges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Limited to the analysis of different Drosophila species</a:t>
            </a:r>
          </a:p>
          <a:p>
            <a:pPr lvl="1"/>
            <a:r>
              <a:rPr lang="en-US" dirty="0"/>
              <a:t>Limited flexibility to incorporate other analyses and data into the curriculum</a:t>
            </a:r>
          </a:p>
          <a:p>
            <a:pPr lvl="1"/>
            <a:r>
              <a:rPr lang="en-US" dirty="0"/>
              <a:t>Collaboration is restricted to a central organization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4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GEP + Galaxy = G-</a:t>
            </a:r>
            <a:r>
              <a:rPr lang="en-US" dirty="0" err="1"/>
              <a:t>OnRamp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G-</a:t>
            </a:r>
            <a:r>
              <a:rPr lang="en-US" dirty="0" err="1"/>
              <a:t>OnRamp</a:t>
            </a:r>
            <a:r>
              <a:rPr lang="en-US" dirty="0"/>
              <a:t> strengths:</a:t>
            </a:r>
          </a:p>
          <a:p>
            <a:pPr lvl="1"/>
            <a:r>
              <a:rPr lang="en-US" dirty="0" smtClean="0"/>
              <a:t>Works with any eukaryotic genomes</a:t>
            </a:r>
            <a:endParaRPr lang="en-US" dirty="0"/>
          </a:p>
          <a:p>
            <a:pPr lvl="1"/>
            <a:r>
              <a:rPr lang="en-US" dirty="0"/>
              <a:t>Customizable workflows and analyses</a:t>
            </a:r>
          </a:p>
          <a:p>
            <a:pPr lvl="1"/>
            <a:r>
              <a:rPr lang="en-US" dirty="0"/>
              <a:t>Automated installation and configuration of computational tools</a:t>
            </a:r>
          </a:p>
          <a:p>
            <a:pPr lvl="1"/>
            <a:r>
              <a:rPr lang="en-US" dirty="0"/>
              <a:t>Web-based framework with built-in shared objects for </a:t>
            </a:r>
            <a:r>
              <a:rPr lang="en-US" dirty="0" smtClean="0"/>
              <a:t>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2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customizable workflow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62" y="1539026"/>
            <a:ext cx="8682009" cy="49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Sub-workflow: BLAT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95" y="6222321"/>
            <a:ext cx="8757105" cy="414792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Produces translated BLAT alignments to GenBank mRNA sequences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6" y="1806804"/>
            <a:ext cx="8370207" cy="42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0612"/>
            <a:ext cx="7886700" cy="1325563"/>
          </a:xfrm>
        </p:spPr>
        <p:txBody>
          <a:bodyPr/>
          <a:lstStyle/>
          <a:p>
            <a:r>
              <a:rPr lang="en-US" dirty="0" smtClean="0"/>
              <a:t>Sub-workflow: Simple Repeats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8" y="2254675"/>
            <a:ext cx="6168571" cy="207414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6895" y="6261556"/>
            <a:ext cx="8370207" cy="414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Identifies tandem repeats using </a:t>
            </a:r>
            <a:r>
              <a:rPr lang="en-US" sz="2400" dirty="0" err="1" smtClean="0"/>
              <a:t>TrfBig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21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Sub-workflows: Homology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1487996"/>
            <a:ext cx="5452835" cy="23772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5" y="3994468"/>
            <a:ext cx="5452836" cy="2800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793" y="2261100"/>
            <a:ext cx="252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/>
              <a:t>tblastn </a:t>
            </a:r>
          </a:p>
          <a:p>
            <a:pPr algn="r"/>
            <a:r>
              <a:rPr lang="en-US" sz="2800" dirty="0" smtClean="0"/>
              <a:t>sub-workflow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5793" y="4917853"/>
            <a:ext cx="252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/>
              <a:t>BLAT</a:t>
            </a:r>
          </a:p>
          <a:p>
            <a:pPr algn="r"/>
            <a:r>
              <a:rPr lang="en-US" sz="2800" dirty="0" smtClean="0"/>
              <a:t>sub-workflow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41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Sub-workflow: RNA-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11" y="1545545"/>
            <a:ext cx="6719577" cy="4342537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03201" y="6125029"/>
            <a:ext cx="8940800" cy="55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RNA-Seq read mapping with HISAT and assembly with </a:t>
            </a:r>
            <a:r>
              <a:rPr lang="en-US" sz="2400" dirty="0" err="1" smtClean="0"/>
              <a:t>StringTie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Sub-workflow: Gene Predictions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7" y="1487489"/>
            <a:ext cx="7718693" cy="4052852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03201" y="6125029"/>
            <a:ext cx="8940799" cy="551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Gene predictions with Augustus, </a:t>
            </a:r>
            <a:r>
              <a:rPr lang="en-US" sz="2400" dirty="0" err="1" smtClean="0"/>
              <a:t>GlimmerHMM</a:t>
            </a:r>
            <a:r>
              <a:rPr lang="en-US" sz="2400" dirty="0" smtClean="0"/>
              <a:t>, and SNAP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17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209</Words>
  <Application>Microsoft Macintosh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Introduction to  G-OnRamp</vt:lpstr>
      <vt:lpstr>G-OnRamp Motivations </vt:lpstr>
      <vt:lpstr>GEP + Galaxy = G-OnRamp</vt:lpstr>
      <vt:lpstr>Fully customizable workflow</vt:lpstr>
      <vt:lpstr>Sub-workflow: BLAT Alignment</vt:lpstr>
      <vt:lpstr>Sub-workflow: Simple Repeats</vt:lpstr>
      <vt:lpstr>Sub-workflows: Homology</vt:lpstr>
      <vt:lpstr>Sub-workflow: RNA-Seq</vt:lpstr>
      <vt:lpstr>Sub-workflow: Gene Predictions</vt:lpstr>
      <vt:lpstr>Tune parameters and Run!</vt:lpstr>
      <vt:lpstr>G-OnRamp to the UCSC Assembly Hub (and JBrowse!)</vt:lpstr>
      <vt:lpstr>G-OnRamp future</vt:lpstr>
      <vt:lpstr>Questions?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G-OnRamp</dc:title>
  <dc:creator>Marenco, Remi Justin Raoul</dc:creator>
  <cp:lastModifiedBy>Liu, Yating</cp:lastModifiedBy>
  <cp:revision>79</cp:revision>
  <dcterms:created xsi:type="dcterms:W3CDTF">2016-07-12T00:02:54Z</dcterms:created>
  <dcterms:modified xsi:type="dcterms:W3CDTF">2017-06-15T21:35:19Z</dcterms:modified>
</cp:coreProperties>
</file>