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sldIdLst>
    <p:sldId id="256" r:id="rId2"/>
    <p:sldId id="263" r:id="rId3"/>
    <p:sldId id="272" r:id="rId4"/>
    <p:sldId id="270" r:id="rId5"/>
    <p:sldId id="262" r:id="rId6"/>
    <p:sldId id="260" r:id="rId7"/>
    <p:sldId id="257" r:id="rId8"/>
    <p:sldId id="271" r:id="rId9"/>
    <p:sldId id="266" r:id="rId10"/>
    <p:sldId id="265" r:id="rId11"/>
    <p:sldId id="264" r:id="rId12"/>
    <p:sldId id="261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18"/>
    <p:restoredTop sz="94580"/>
  </p:normalViewPr>
  <p:slideViewPr>
    <p:cSldViewPr snapToGrid="0" snapToObjects="1">
      <p:cViewPr varScale="1">
        <p:scale>
          <a:sx n="121" d="100"/>
          <a:sy n="121" d="100"/>
        </p:scale>
        <p:origin x="12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0A685D-281C-514D-A25D-A8E0167E5C35}" type="datetimeFigureOut">
              <a:rPr lang="en-US" smtClean="0"/>
              <a:t>6/5/18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7F86D0-6AF0-4F4F-ADEE-231E535A6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76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See</a:t>
            </a:r>
            <a:r>
              <a:rPr lang="en-US" baseline="0" dirty="0" smtClean="0"/>
              <a:t> slide deck here for some potential images: https://</a:t>
            </a:r>
            <a:r>
              <a:rPr lang="en-US" baseline="0" dirty="0" err="1" smtClean="0"/>
              <a:t>www.slideshare.net</a:t>
            </a:r>
            <a:r>
              <a:rPr lang="en-US" baseline="0" dirty="0" smtClean="0"/>
              <a:t>/</a:t>
            </a:r>
            <a:r>
              <a:rPr lang="en-US" baseline="0" dirty="0" err="1" smtClean="0"/>
              <a:t>mattdotvaughn</a:t>
            </a:r>
            <a:r>
              <a:rPr lang="en-US" baseline="0" dirty="0" smtClean="0"/>
              <a:t>/cyverse-transforming-life-science-research-via-cyberinfrastructure Feel free to use with attribution via URL.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F86D0-6AF0-4F4F-ADEE-231E535A6CA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3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See</a:t>
            </a:r>
            <a:r>
              <a:rPr lang="en-US" baseline="0" dirty="0" smtClean="0"/>
              <a:t> slide deck here for some potential images: https://</a:t>
            </a:r>
            <a:r>
              <a:rPr lang="en-US" baseline="0" dirty="0" err="1" smtClean="0"/>
              <a:t>www.slideshare.net</a:t>
            </a:r>
            <a:r>
              <a:rPr lang="en-US" baseline="0" dirty="0" smtClean="0"/>
              <a:t>/</a:t>
            </a:r>
            <a:r>
              <a:rPr lang="en-US" baseline="0" dirty="0" err="1" smtClean="0"/>
              <a:t>mattdotvaughn</a:t>
            </a:r>
            <a:r>
              <a:rPr lang="en-US" baseline="0" dirty="0" smtClean="0"/>
              <a:t>/cyverse-transforming-life-science-research-via-cyberinfrastructure Feel free to use with attribution via URL.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F86D0-6AF0-4F4F-ADEE-231E535A6CA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09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5206-F661-1249-9C5A-678093ADDC64}" type="datetimeFigureOut">
              <a:rPr lang="en-US" smtClean="0"/>
              <a:t>6/5/18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D807-0DEB-5846-A921-3E3A38BA71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5206-F661-1249-9C5A-678093ADDC64}" type="datetimeFigureOut">
              <a:rPr lang="en-US" smtClean="0"/>
              <a:t>6/5/18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D807-0DEB-5846-A921-3E3A38BA71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5206-F661-1249-9C5A-678093ADDC64}" type="datetimeFigureOut">
              <a:rPr lang="en-US" smtClean="0"/>
              <a:t>6/5/18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D807-0DEB-5846-A921-3E3A38BA71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5206-F661-1249-9C5A-678093ADDC64}" type="datetimeFigureOut">
              <a:rPr lang="en-US" smtClean="0"/>
              <a:t>6/5/18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D807-0DEB-5846-A921-3E3A38BA71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5206-F661-1249-9C5A-678093ADDC64}" type="datetimeFigureOut">
              <a:rPr lang="en-US" smtClean="0"/>
              <a:t>6/5/18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D807-0DEB-5846-A921-3E3A38BA71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5206-F661-1249-9C5A-678093ADDC64}" type="datetimeFigureOut">
              <a:rPr lang="en-US" smtClean="0"/>
              <a:t>6/5/18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D807-0DEB-5846-A921-3E3A38BA71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5206-F661-1249-9C5A-678093ADDC64}" type="datetimeFigureOut">
              <a:rPr lang="en-US" smtClean="0"/>
              <a:t>6/5/18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D807-0DEB-5846-A921-3E3A38BA71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5206-F661-1249-9C5A-678093ADDC64}" type="datetimeFigureOut">
              <a:rPr lang="en-US" smtClean="0"/>
              <a:t>6/5/18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D807-0DEB-5846-A921-3E3A38BA71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5206-F661-1249-9C5A-678093ADDC64}" type="datetimeFigureOut">
              <a:rPr lang="en-US" smtClean="0"/>
              <a:t>6/5/18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D807-0DEB-5846-A921-3E3A38BA71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5206-F661-1249-9C5A-678093ADDC64}" type="datetimeFigureOut">
              <a:rPr lang="en-US" smtClean="0"/>
              <a:t>6/5/18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D807-0DEB-5846-A921-3E3A38BA71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5206-F661-1249-9C5A-678093ADDC64}" type="datetimeFigureOut">
              <a:rPr lang="en-US" smtClean="0"/>
              <a:t>6/5/18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D807-0DEB-5846-A921-3E3A38BA71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45206-F661-1249-9C5A-678093ADDC64}" type="datetimeFigureOut">
              <a:rPr lang="en-US" smtClean="0"/>
              <a:t>6/5/18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2D807-0DEB-5846-A921-3E3A38BA7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904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user.cyverse.org/" TargetMode="External"/><Relationship Id="rId3" Type="http://schemas.openxmlformats.org/officeDocument/2006/relationships/hyperlink" Target="https://de.cyverse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genome.ucsc.edu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989942"/>
            <a:ext cx="91440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Storing and Accessing G-</a:t>
            </a:r>
            <a:r>
              <a:rPr lang="en-US" sz="4400" dirty="0" err="1" smtClean="0"/>
              <a:t>OnRamp’s</a:t>
            </a:r>
            <a:r>
              <a:rPr lang="en-US" sz="4400" dirty="0" smtClean="0"/>
              <a:t> Assembly Hubs outside of Galaxy</a:t>
            </a:r>
          </a:p>
          <a:p>
            <a:pPr algn="ctr"/>
            <a:r>
              <a:rPr lang="en-US" sz="2800" dirty="0" smtClean="0"/>
              <a:t>Using the </a:t>
            </a:r>
            <a:r>
              <a:rPr lang="en-US" sz="2800" dirty="0" err="1" smtClean="0"/>
              <a:t>CyVerse</a:t>
            </a:r>
            <a:r>
              <a:rPr lang="en-US" sz="2800" dirty="0" smtClean="0"/>
              <a:t> Data Store for Backup and Visualization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04162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9003323" cy="612648"/>
          </a:xfrm>
        </p:spPr>
        <p:txBody>
          <a:bodyPr>
            <a:noAutofit/>
          </a:bodyPr>
          <a:lstStyle/>
          <a:p>
            <a:r>
              <a:rPr lang="en-US" dirty="0" smtClean="0"/>
              <a:t>G-</a:t>
            </a:r>
            <a:r>
              <a:rPr lang="en-US" dirty="0" err="1" smtClean="0"/>
              <a:t>OnRamp</a:t>
            </a:r>
            <a:r>
              <a:rPr lang="en-US" dirty="0" smtClean="0"/>
              <a:t>: Assembly Hub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030514"/>
            <a:ext cx="9144001" cy="563886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u="sng" dirty="0" smtClean="0"/>
              <a:t>Advantages of External storage</a:t>
            </a:r>
            <a:r>
              <a:rPr lang="en-US" dirty="0" smtClean="0"/>
              <a:t>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b="1" dirty="0" smtClean="0"/>
              <a:t>No Cost</a:t>
            </a:r>
            <a:r>
              <a:rPr lang="en-US" sz="2400" dirty="0" smtClean="0"/>
              <a:t>: </a:t>
            </a:r>
            <a:r>
              <a:rPr lang="en-US" sz="2400" dirty="0" err="1" smtClean="0"/>
              <a:t>CyVerse</a:t>
            </a:r>
            <a:r>
              <a:rPr lang="en-US" sz="2400" dirty="0" smtClean="0"/>
              <a:t> offers 100GB free storage space and a means to expand allocation upon request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Other Cloud Storage services (</a:t>
            </a:r>
            <a:r>
              <a:rPr lang="en-US" sz="2000" i="1" dirty="0" smtClean="0"/>
              <a:t>e.g.</a:t>
            </a:r>
            <a:r>
              <a:rPr lang="en-US" sz="2000" dirty="0" smtClean="0"/>
              <a:t>, Amazon) can incur charges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20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b="1" dirty="0" smtClean="0"/>
              <a:t>Flexibility</a:t>
            </a:r>
            <a:r>
              <a:rPr lang="en-US" sz="2400" dirty="0" smtClean="0"/>
              <a:t>: Accessible from anywhere, by anyone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20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b="1" dirty="0" smtClean="0"/>
              <a:t>Simple: </a:t>
            </a:r>
            <a:r>
              <a:rPr lang="en-US" sz="2400" dirty="0" smtClean="0"/>
              <a:t>No need to run Galaxy to use hubs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u="sng" dirty="0" smtClean="0"/>
              <a:t>Disadvantages of External storage</a:t>
            </a:r>
            <a:r>
              <a:rPr lang="en-US" dirty="0" smtClean="0"/>
              <a:t>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b="1" dirty="0" smtClean="0"/>
              <a:t>Privacy</a:t>
            </a:r>
            <a:r>
              <a:rPr lang="en-US" sz="2400" dirty="0" smtClean="0"/>
              <a:t>: Accessible from anywhere, by anyone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endParaRPr lang="en-US" sz="16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b="1" dirty="0" smtClean="0"/>
              <a:t>Completeness</a:t>
            </a:r>
            <a:r>
              <a:rPr lang="en-US" sz="2400" dirty="0" smtClean="0"/>
              <a:t>: No input datasets or workflow intermediates, only hub that contains data needed for visualization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20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b="1" dirty="0" smtClean="0"/>
              <a:t>No Analytics</a:t>
            </a:r>
            <a:r>
              <a:rPr lang="en-US" sz="2400" dirty="0" smtClean="0"/>
              <a:t>: Cannot run analysis tools or workflows</a:t>
            </a:r>
            <a:endParaRPr lang="en-US" sz="2400" b="1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06488"/>
            <a:ext cx="9144000" cy="4240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i="1" dirty="0" smtClean="0"/>
              <a:t>Why use external storage?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95318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9003323" cy="612648"/>
          </a:xfrm>
        </p:spPr>
        <p:txBody>
          <a:bodyPr>
            <a:noAutofit/>
          </a:bodyPr>
          <a:lstStyle/>
          <a:p>
            <a:r>
              <a:rPr lang="en-US" dirty="0" smtClean="0"/>
              <a:t>G-</a:t>
            </a:r>
            <a:r>
              <a:rPr lang="en-US" dirty="0" err="1" smtClean="0"/>
              <a:t>OnRamp</a:t>
            </a:r>
            <a:r>
              <a:rPr lang="en-US" dirty="0" smtClean="0"/>
              <a:t>: Assembly Hub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964253"/>
            <a:ext cx="9144001" cy="563886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u="sng" dirty="0" smtClean="0"/>
              <a:t>For UCSC Hub Archives</a:t>
            </a:r>
            <a:r>
              <a:rPr lang="en-US" dirty="0" smtClean="0"/>
              <a:t>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link to remote data can be included in UCSC URL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i="1" dirty="0"/>
              <a:t>e.g.</a:t>
            </a:r>
            <a:r>
              <a:rPr lang="en-US" dirty="0"/>
              <a:t>, </a:t>
            </a:r>
            <a:r>
              <a:rPr lang="en-US" sz="2000" b="1" dirty="0">
                <a:solidFill>
                  <a:schemeClr val="accent1"/>
                </a:solidFill>
              </a:rPr>
              <a:t>http://</a:t>
            </a:r>
            <a:r>
              <a:rPr lang="en-US" sz="2000" b="1" dirty="0" err="1" smtClean="0">
                <a:solidFill>
                  <a:schemeClr val="accent1"/>
                </a:solidFill>
              </a:rPr>
              <a:t>genome.ucsc.edu</a:t>
            </a:r>
            <a:r>
              <a:rPr lang="en-US" sz="2000" dirty="0" smtClean="0"/>
              <a:t>/</a:t>
            </a:r>
            <a:r>
              <a:rPr lang="en-US" sz="2000" dirty="0" err="1" smtClean="0"/>
              <a:t>HubConnect</a:t>
            </a:r>
            <a:r>
              <a:rPr lang="en-US" sz="2000" dirty="0" smtClean="0"/>
              <a:t>? hub=</a:t>
            </a:r>
            <a:r>
              <a:rPr lang="en-US" sz="2000" b="1" dirty="0" smtClean="0">
                <a:solidFill>
                  <a:srgbClr val="FF0000"/>
                </a:solidFill>
              </a:rPr>
              <a:t>https</a:t>
            </a:r>
            <a:r>
              <a:rPr lang="en-US" sz="2000" b="1" dirty="0">
                <a:solidFill>
                  <a:srgbClr val="FF0000"/>
                </a:solidFill>
              </a:rPr>
              <a:t>://</a:t>
            </a:r>
            <a:r>
              <a:rPr lang="en-US" sz="2000" b="1" dirty="0" err="1" smtClean="0">
                <a:solidFill>
                  <a:srgbClr val="FF0000"/>
                </a:solidFill>
              </a:rPr>
              <a:t>de.cyverse.org</a:t>
            </a:r>
            <a:r>
              <a:rPr lang="en-US" sz="2000" b="1" dirty="0" smtClean="0">
                <a:solidFill>
                  <a:srgbClr val="FF0000"/>
                </a:solidFill>
              </a:rPr>
              <a:t>/anon-files/</a:t>
            </a:r>
            <a:r>
              <a:rPr lang="en-US" sz="2000" b="1" dirty="0" err="1" smtClean="0">
                <a:solidFill>
                  <a:srgbClr val="FF0000"/>
                </a:solidFill>
              </a:rPr>
              <a:t>iplant</a:t>
            </a:r>
            <a:r>
              <a:rPr lang="en-US" sz="2000" b="1" dirty="0" smtClean="0">
                <a:solidFill>
                  <a:srgbClr val="FF0000"/>
                </a:solidFill>
              </a:rPr>
              <a:t>/home/shared/G-</a:t>
            </a:r>
            <a:r>
              <a:rPr lang="en-US" sz="2000" b="1" dirty="0" err="1" smtClean="0">
                <a:solidFill>
                  <a:srgbClr val="FF0000"/>
                </a:solidFill>
              </a:rPr>
              <a:t>OnRamp_hubs</a:t>
            </a:r>
            <a:r>
              <a:rPr lang="en-US" sz="2000" b="1" dirty="0" smtClean="0">
                <a:solidFill>
                  <a:srgbClr val="FF0000"/>
                </a:solidFill>
              </a:rPr>
              <a:t>/Sample/</a:t>
            </a:r>
            <a:r>
              <a:rPr lang="en-US" sz="2000" b="1" dirty="0" err="1" smtClean="0">
                <a:solidFill>
                  <a:srgbClr val="FF0000"/>
                </a:solidFill>
              </a:rPr>
              <a:t>hub.txt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use UCSC servers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b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u="sng" dirty="0" smtClean="0"/>
              <a:t>For </a:t>
            </a:r>
            <a:r>
              <a:rPr lang="en-US" u="sng" dirty="0" err="1" smtClean="0"/>
              <a:t>Jbrowse</a:t>
            </a:r>
            <a:r>
              <a:rPr lang="en-US" u="sng" dirty="0" smtClean="0"/>
              <a:t> Hub Archives</a:t>
            </a:r>
            <a:r>
              <a:rPr lang="en-US" dirty="0" smtClean="0"/>
              <a:t>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can be hosted entirely on </a:t>
            </a:r>
            <a:r>
              <a:rPr lang="en-US" sz="2400" dirty="0" err="1" smtClean="0"/>
              <a:t>CyVerse</a:t>
            </a:r>
            <a:endParaRPr lang="en-US" sz="2400" dirty="0" smtClean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i="1" dirty="0" smtClean="0"/>
              <a:t>e.g.</a:t>
            </a:r>
            <a:r>
              <a:rPr lang="en-US" dirty="0" smtClean="0"/>
              <a:t>, </a:t>
            </a:r>
            <a:r>
              <a:rPr lang="en-US" sz="2000" b="1" dirty="0" smtClean="0">
                <a:solidFill>
                  <a:schemeClr val="accent1"/>
                </a:solidFill>
              </a:rPr>
              <a:t>https</a:t>
            </a:r>
            <a:r>
              <a:rPr lang="en-US" sz="2000" b="1" dirty="0">
                <a:solidFill>
                  <a:schemeClr val="accent1"/>
                </a:solidFill>
              </a:rPr>
              <a:t>://</a:t>
            </a:r>
            <a:r>
              <a:rPr lang="en-US" sz="2000" b="1" dirty="0" smtClean="0">
                <a:solidFill>
                  <a:schemeClr val="accent1"/>
                </a:solidFill>
              </a:rPr>
              <a:t>de.cyverse.org</a:t>
            </a:r>
            <a:r>
              <a:rPr lang="en-US" sz="2000" dirty="0" smtClean="0"/>
              <a:t>/G-OnRamp_hubs/JBrowse/index.html?data=</a:t>
            </a:r>
            <a:r>
              <a:rPr lang="en-US" sz="2000" b="1" dirty="0" smtClean="0">
                <a:solidFill>
                  <a:srgbClr val="FF0000"/>
                </a:solidFill>
              </a:rPr>
              <a:t>https</a:t>
            </a:r>
            <a:r>
              <a:rPr lang="en-US" sz="2000" b="1" dirty="0">
                <a:solidFill>
                  <a:srgbClr val="FF0000"/>
                </a:solidFill>
              </a:rPr>
              <a:t>://</a:t>
            </a:r>
            <a:r>
              <a:rPr lang="en-US" sz="2000" b="1" dirty="0" err="1" smtClean="0">
                <a:solidFill>
                  <a:srgbClr val="FF0000"/>
                </a:solidFill>
              </a:rPr>
              <a:t>de.cyverse.org</a:t>
            </a:r>
            <a:r>
              <a:rPr lang="en-US" sz="2000" b="1" dirty="0" smtClean="0">
                <a:solidFill>
                  <a:srgbClr val="FF0000"/>
                </a:solidFill>
              </a:rPr>
              <a:t>/G-</a:t>
            </a:r>
            <a:r>
              <a:rPr lang="en-US" sz="2000" b="1" dirty="0" err="1" smtClean="0">
                <a:solidFill>
                  <a:srgbClr val="FF0000"/>
                </a:solidFill>
              </a:rPr>
              <a:t>OnRamp_hubs</a:t>
            </a:r>
            <a:r>
              <a:rPr lang="en-US" sz="2000" b="1" dirty="0" smtClean="0">
                <a:solidFill>
                  <a:srgbClr val="FF0000"/>
                </a:solidFill>
              </a:rPr>
              <a:t>/</a:t>
            </a:r>
            <a:r>
              <a:rPr lang="en-US" sz="2000" b="1" dirty="0" err="1" smtClean="0">
                <a:solidFill>
                  <a:srgbClr val="FF0000"/>
                </a:solidFill>
              </a:rPr>
              <a:t>JBrowse_hubs</a:t>
            </a:r>
            <a:r>
              <a:rPr lang="en-US" sz="2000" b="1" dirty="0" smtClean="0">
                <a:solidFill>
                  <a:srgbClr val="FF0000"/>
                </a:solidFill>
              </a:rPr>
              <a:t>/Sample/</a:t>
            </a:r>
            <a:r>
              <a:rPr lang="en-US" sz="2000" b="1" dirty="0" err="1" smtClean="0">
                <a:solidFill>
                  <a:srgbClr val="FF0000"/>
                </a:solidFill>
              </a:rPr>
              <a:t>json</a:t>
            </a:r>
            <a:endParaRPr lang="en-US" sz="2000" b="1" dirty="0" smtClean="0"/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2400" dirty="0"/>
              <a:t>use </a:t>
            </a:r>
            <a:r>
              <a:rPr lang="en-US" sz="2400" dirty="0" err="1"/>
              <a:t>CyVerse</a:t>
            </a:r>
            <a:r>
              <a:rPr lang="en-US" sz="2400" dirty="0"/>
              <a:t> servers + </a:t>
            </a:r>
            <a:r>
              <a:rPr lang="en-US" sz="2400" dirty="0" err="1"/>
              <a:t>JBrowse</a:t>
            </a:r>
            <a:r>
              <a:rPr lang="en-US" sz="2400" dirty="0"/>
              <a:t> files in public G-</a:t>
            </a:r>
            <a:r>
              <a:rPr lang="en-US" sz="2400" dirty="0" err="1"/>
              <a:t>OnRamp</a:t>
            </a:r>
            <a:r>
              <a:rPr lang="en-US" sz="2400" dirty="0"/>
              <a:t> </a:t>
            </a:r>
            <a:r>
              <a:rPr lang="en-US" sz="2400" dirty="0" smtClean="0"/>
              <a:t>servers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/>
              <a:t>*note: URLs simplified to illustrate </a:t>
            </a:r>
            <a:r>
              <a:rPr lang="en-US" sz="2000" b="1" dirty="0" smtClean="0">
                <a:solidFill>
                  <a:schemeClr val="accent1"/>
                </a:solidFill>
              </a:rPr>
              <a:t>server host</a:t>
            </a:r>
            <a:r>
              <a:rPr lang="en-US" sz="2000" dirty="0" smtClean="0">
                <a:solidFill>
                  <a:schemeClr val="accent1"/>
                </a:solidFill>
              </a:rPr>
              <a:t> </a:t>
            </a:r>
            <a:r>
              <a:rPr lang="en-US" sz="2000" dirty="0" smtClean="0"/>
              <a:t>vs. </a:t>
            </a:r>
            <a:r>
              <a:rPr lang="en-US" sz="2000" b="1" dirty="0" smtClean="0">
                <a:solidFill>
                  <a:srgbClr val="FF0000"/>
                </a:solidFill>
              </a:rPr>
              <a:t>data host</a:t>
            </a:r>
            <a:r>
              <a:rPr lang="en-US" sz="2000" dirty="0" smtClean="0"/>
              <a:t>; not resolvable links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06488"/>
            <a:ext cx="9144000" cy="4240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i="1" dirty="0" smtClean="0"/>
              <a:t>How does it work?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891517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886700" cy="612648"/>
          </a:xfrm>
        </p:spPr>
        <p:txBody>
          <a:bodyPr>
            <a:noAutofit/>
          </a:bodyPr>
          <a:lstStyle/>
          <a:p>
            <a:r>
              <a:rPr lang="en-US" dirty="0" err="1" smtClean="0"/>
              <a:t>CyVerse</a:t>
            </a:r>
            <a:r>
              <a:rPr lang="en-US" dirty="0" smtClean="0"/>
              <a:t>: G-</a:t>
            </a:r>
            <a:r>
              <a:rPr lang="en-US" dirty="0" err="1" smtClean="0"/>
              <a:t>OnRamp</a:t>
            </a:r>
            <a:r>
              <a:rPr lang="en-US" dirty="0" smtClean="0"/>
              <a:t>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677" y="1422009"/>
            <a:ext cx="8862646" cy="50608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Means of Accessibility:</a:t>
            </a:r>
          </a:p>
          <a:p>
            <a:r>
              <a:rPr lang="en-US" dirty="0" smtClean="0"/>
              <a:t>The Integrated Rule-Oriented Data System (</a:t>
            </a:r>
            <a:r>
              <a:rPr lang="en-US" b="1" dirty="0" err="1" smtClean="0"/>
              <a:t>iRODS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Open-source data management</a:t>
            </a:r>
          </a:p>
          <a:p>
            <a:r>
              <a:rPr lang="en-US" dirty="0" smtClean="0"/>
              <a:t>Filesystem in </a:t>
            </a:r>
            <a:r>
              <a:rPr lang="en-US" dirty="0" err="1" smtClean="0"/>
              <a:t>Userspace</a:t>
            </a:r>
            <a:r>
              <a:rPr lang="en-US" dirty="0" smtClean="0"/>
              <a:t> (</a:t>
            </a:r>
            <a:r>
              <a:rPr lang="en-US" b="1" dirty="0" smtClean="0"/>
              <a:t>FUSE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Mount your Data Store directory to a local directory</a:t>
            </a:r>
          </a:p>
          <a:p>
            <a:pPr lvl="1"/>
            <a:r>
              <a:rPr lang="en-US" dirty="0"/>
              <a:t>view and navigate directories and directory contents, using the command line</a:t>
            </a:r>
            <a:r>
              <a:rPr lang="en-US" dirty="0" smtClean="0"/>
              <a:t>.</a:t>
            </a:r>
          </a:p>
          <a:p>
            <a:r>
              <a:rPr lang="en-US" dirty="0" smtClean="0"/>
              <a:t>Agave Application Programming Interface (</a:t>
            </a:r>
            <a:r>
              <a:rPr lang="en-US" b="1" dirty="0" smtClean="0"/>
              <a:t>API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Programmatic interaction via HTTP requests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06488"/>
            <a:ext cx="9144000" cy="4095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i="1" dirty="0" smtClean="0"/>
              <a:t>Methods of Storing Genome Hub Archives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796340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886700" cy="612648"/>
          </a:xfrm>
        </p:spPr>
        <p:txBody>
          <a:bodyPr>
            <a:noAutofit/>
          </a:bodyPr>
          <a:lstStyle/>
          <a:p>
            <a:r>
              <a:rPr lang="en-US" dirty="0" err="1" smtClean="0"/>
              <a:t>CyVerse</a:t>
            </a:r>
            <a:r>
              <a:rPr lang="en-US" dirty="0" smtClean="0"/>
              <a:t>: G-</a:t>
            </a:r>
            <a:r>
              <a:rPr lang="en-US" dirty="0" err="1" smtClean="0"/>
              <a:t>OnRamp</a:t>
            </a:r>
            <a:r>
              <a:rPr lang="en-US" dirty="0" smtClean="0"/>
              <a:t>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677" y="1422009"/>
            <a:ext cx="8862646" cy="50608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G-</a:t>
            </a:r>
            <a:r>
              <a:rPr lang="en-US" dirty="0" err="1" smtClean="0"/>
              <a:t>OnRamp</a:t>
            </a:r>
            <a:r>
              <a:rPr lang="en-US" dirty="0" smtClean="0"/>
              <a:t> uses: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The Integrated Rule-Oriented Data System (</a:t>
            </a:r>
            <a:r>
              <a:rPr lang="en-US" b="1" dirty="0" err="1" smtClean="0">
                <a:solidFill>
                  <a:srgbClr val="FF0000"/>
                </a:solidFill>
              </a:rPr>
              <a:t>iRODS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Open-source data management</a:t>
            </a:r>
          </a:p>
          <a:p>
            <a:pPr lvl="2"/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s-IS" dirty="0" smtClean="0"/>
              <a:t>…b</a:t>
            </a:r>
            <a:r>
              <a:rPr lang="en-US" dirty="0" smtClean="0"/>
              <a:t>y way of a Galaxy tool using a python </a:t>
            </a:r>
            <a:r>
              <a:rPr lang="en-US" dirty="0" err="1" smtClean="0"/>
              <a:t>iRODS</a:t>
            </a:r>
            <a:r>
              <a:rPr lang="en-US" dirty="0" smtClean="0"/>
              <a:t> client library</a:t>
            </a:r>
          </a:p>
          <a:p>
            <a:r>
              <a:rPr lang="en-US" sz="2600" dirty="0" smtClean="0"/>
              <a:t>Create a hub, apply the tool, fill in parameters, and upload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06488"/>
            <a:ext cx="9144000" cy="4095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i="1" dirty="0" smtClean="0"/>
              <a:t>G-</a:t>
            </a:r>
            <a:r>
              <a:rPr lang="en-US" sz="3200" i="1" dirty="0" err="1" smtClean="0"/>
              <a:t>OnRamp</a:t>
            </a:r>
            <a:r>
              <a:rPr lang="en-US" sz="3200" i="1" dirty="0" smtClean="0"/>
              <a:t> -&gt; </a:t>
            </a:r>
            <a:r>
              <a:rPr lang="en-US" sz="3200" i="1" dirty="0" err="1" smtClean="0"/>
              <a:t>CyVerse</a:t>
            </a:r>
            <a:r>
              <a:rPr lang="en-US" sz="3200" i="1" dirty="0" smtClean="0"/>
              <a:t> via </a:t>
            </a:r>
            <a:r>
              <a:rPr lang="en-US" sz="3200" i="1" dirty="0" err="1" smtClean="0"/>
              <a:t>iRODS</a:t>
            </a:r>
            <a:endParaRPr lang="en-US" sz="3200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28" y="4637432"/>
            <a:ext cx="8679543" cy="2046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645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886700" cy="612648"/>
          </a:xfrm>
        </p:spPr>
        <p:txBody>
          <a:bodyPr>
            <a:noAutofit/>
          </a:bodyPr>
          <a:lstStyle/>
          <a:p>
            <a:r>
              <a:rPr lang="en-US" dirty="0" err="1" smtClean="0"/>
              <a:t>CyVerse</a:t>
            </a:r>
            <a:r>
              <a:rPr lang="en-US" dirty="0" smtClean="0"/>
              <a:t>: Sign up!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677" y="1422009"/>
            <a:ext cx="8862646" cy="50608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Signup link:</a:t>
            </a:r>
          </a:p>
          <a:p>
            <a:r>
              <a:rPr lang="en-US" sz="2600" dirty="0" smtClean="0">
                <a:hlinkClick r:id="rId2"/>
              </a:rPr>
              <a:t>https</a:t>
            </a:r>
            <a:r>
              <a:rPr lang="en-US" sz="2600" dirty="0">
                <a:hlinkClick r:id="rId2"/>
              </a:rPr>
              <a:t>://user.cyverse.org</a:t>
            </a:r>
            <a:r>
              <a:rPr lang="en-US" sz="2600" dirty="0" smtClean="0">
                <a:hlinkClick r:id="rId2"/>
              </a:rPr>
              <a:t>/</a:t>
            </a:r>
            <a:endParaRPr lang="en-US" sz="2600" dirty="0"/>
          </a:p>
          <a:p>
            <a:r>
              <a:rPr lang="en-US" sz="2400" dirty="0" smtClean="0"/>
              <a:t>Note: signing up with an institutional email (*.</a:t>
            </a:r>
            <a:r>
              <a:rPr lang="en-US" sz="2400" dirty="0" err="1" smtClean="0"/>
              <a:t>edu</a:t>
            </a:r>
            <a:r>
              <a:rPr lang="en-US" sz="2400" dirty="0" smtClean="0"/>
              <a:t>) grants access to Atmosphere, </a:t>
            </a:r>
            <a:r>
              <a:rPr lang="en-US" sz="2400" dirty="0" err="1" smtClean="0"/>
              <a:t>CyVerse’s</a:t>
            </a:r>
            <a:r>
              <a:rPr lang="en-US" sz="2400" dirty="0" smtClean="0"/>
              <a:t> compute system, but is not necessary to use the Data Store</a:t>
            </a:r>
          </a:p>
          <a:p>
            <a:pPr lvl="2"/>
            <a:endParaRPr lang="en-US" sz="1800" dirty="0"/>
          </a:p>
          <a:p>
            <a:pPr marL="0" indent="0">
              <a:buNone/>
            </a:pPr>
            <a:r>
              <a:rPr lang="en-US" dirty="0" smtClean="0"/>
              <a:t>Discovery Environment (Web-based UI):</a:t>
            </a:r>
          </a:p>
          <a:p>
            <a:r>
              <a:rPr lang="en-US" sz="2600" dirty="0">
                <a:hlinkClick r:id="rId3"/>
              </a:rPr>
              <a:t>https://de.cyverse.org</a:t>
            </a:r>
            <a:r>
              <a:rPr lang="en-US" sz="2600" dirty="0" smtClean="0">
                <a:hlinkClick r:id="rId3"/>
              </a:rPr>
              <a:t>/</a:t>
            </a:r>
            <a:endParaRPr lang="en-US" sz="2600" dirty="0" smtClean="0"/>
          </a:p>
          <a:p>
            <a:r>
              <a:rPr lang="en-US" sz="2600" dirty="0" smtClean="0"/>
              <a:t>Log in with your newly-created credentials to browse your (empty) account and view data shared with the community</a:t>
            </a:r>
            <a:endParaRPr lang="en-US" sz="26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06488"/>
            <a:ext cx="9144000" cy="4095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i="1" dirty="0" smtClean="0"/>
              <a:t>Get a free account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854555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9003323" cy="612648"/>
          </a:xfrm>
        </p:spPr>
        <p:txBody>
          <a:bodyPr>
            <a:noAutofit/>
          </a:bodyPr>
          <a:lstStyle/>
          <a:p>
            <a:r>
              <a:rPr lang="en-US" dirty="0" smtClean="0"/>
              <a:t>G-</a:t>
            </a:r>
            <a:r>
              <a:rPr lang="en-US" dirty="0" err="1" smtClean="0"/>
              <a:t>OnRamp</a:t>
            </a:r>
            <a:r>
              <a:rPr lang="en-US" dirty="0" smtClean="0"/>
              <a:t>: </a:t>
            </a:r>
            <a:r>
              <a:rPr lang="en-US" dirty="0" smtClean="0"/>
              <a:t>Visualization </a:t>
            </a:r>
            <a:r>
              <a:rPr lang="en-US" dirty="0" smtClean="0"/>
              <a:t>Creation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677" y="1393371"/>
            <a:ext cx="8862646" cy="4296229"/>
          </a:xfrm>
        </p:spPr>
        <p:txBody>
          <a:bodyPr>
            <a:noAutofit/>
          </a:bodyPr>
          <a:lstStyle/>
          <a:p>
            <a:r>
              <a:rPr lang="en-US" b="1" dirty="0" smtClean="0"/>
              <a:t>Genome assemblies </a:t>
            </a:r>
            <a:r>
              <a:rPr lang="en-US" dirty="0" smtClean="0"/>
              <a:t>are genome sequences that have been assembled from processed chromosomal fragments</a:t>
            </a:r>
          </a:p>
          <a:p>
            <a:pPr lvl="1"/>
            <a:r>
              <a:rPr lang="en-US" dirty="0" smtClean="0"/>
              <a:t>These assemblies can be visualized in a </a:t>
            </a:r>
            <a:r>
              <a:rPr lang="en-US" b="1" dirty="0" smtClean="0"/>
              <a:t>Genome Browser</a:t>
            </a:r>
          </a:p>
          <a:p>
            <a:pPr lvl="2"/>
            <a:r>
              <a:rPr lang="en-US" dirty="0" smtClean="0"/>
              <a:t>UCSC Genome Browser, JBrowse, IGV, Apollo (via JBrowse) and more</a:t>
            </a:r>
          </a:p>
          <a:p>
            <a:pPr lvl="2"/>
            <a:endParaRPr lang="en-US" dirty="0" smtClean="0"/>
          </a:p>
          <a:p>
            <a:r>
              <a:rPr lang="en-US" b="1" dirty="0" smtClean="0"/>
              <a:t>Assembly Hubs </a:t>
            </a:r>
            <a:r>
              <a:rPr lang="en-US" dirty="0" smtClean="0"/>
              <a:t>combine a genome assembly with relevant evidence tracks for visualization</a:t>
            </a:r>
          </a:p>
          <a:p>
            <a:pPr lvl="2"/>
            <a:endParaRPr lang="en-US" dirty="0" smtClean="0"/>
          </a:p>
          <a:p>
            <a:r>
              <a:rPr lang="en-US" b="1" dirty="0" smtClean="0"/>
              <a:t>Hub Archive </a:t>
            </a:r>
            <a:r>
              <a:rPr lang="en-US" dirty="0" smtClean="0"/>
              <a:t>is the collection of data files needed to create and view an assembly hub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06488"/>
            <a:ext cx="9144000" cy="4240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i="1" dirty="0" smtClean="0"/>
              <a:t>Definitions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368338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9003323" cy="612648"/>
          </a:xfrm>
        </p:spPr>
        <p:txBody>
          <a:bodyPr>
            <a:noAutofit/>
          </a:bodyPr>
          <a:lstStyle/>
          <a:p>
            <a:r>
              <a:rPr lang="en-US" dirty="0" smtClean="0"/>
              <a:t>G-</a:t>
            </a:r>
            <a:r>
              <a:rPr lang="en-US" dirty="0" err="1" smtClean="0"/>
              <a:t>OnRamp</a:t>
            </a:r>
            <a:r>
              <a:rPr lang="en-US" dirty="0" smtClean="0"/>
              <a:t>: </a:t>
            </a:r>
            <a:r>
              <a:rPr lang="en-US" dirty="0"/>
              <a:t>Visualization Creation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677" y="1393370"/>
            <a:ext cx="8862646" cy="53267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Hub Archives:</a:t>
            </a:r>
          </a:p>
          <a:p>
            <a:r>
              <a:rPr lang="en-US" dirty="0" smtClean="0"/>
              <a:t>Are created by G-</a:t>
            </a:r>
            <a:r>
              <a:rPr lang="en-US" dirty="0" err="1" smtClean="0"/>
              <a:t>OnRamp</a:t>
            </a:r>
            <a:r>
              <a:rPr lang="en-US" dirty="0"/>
              <a:t> </a:t>
            </a:r>
            <a:r>
              <a:rPr lang="en-US" dirty="0" smtClean="0"/>
              <a:t>workflows</a:t>
            </a:r>
            <a:endParaRPr lang="en-US" dirty="0" smtClean="0"/>
          </a:p>
          <a:p>
            <a:r>
              <a:rPr lang="en-US" dirty="0" smtClean="0"/>
              <a:t>Must be </a:t>
            </a:r>
            <a:r>
              <a:rPr lang="en-US" b="1" dirty="0" smtClean="0"/>
              <a:t>served</a:t>
            </a:r>
            <a:r>
              <a:rPr lang="en-US" dirty="0" smtClean="0"/>
              <a:t> by a </a:t>
            </a:r>
            <a:r>
              <a:rPr lang="en-US" smtClean="0"/>
              <a:t>dynamic </a:t>
            </a:r>
            <a:r>
              <a:rPr lang="en-US" smtClean="0"/>
              <a:t>service</a:t>
            </a:r>
            <a:endParaRPr lang="en-US" dirty="0" smtClean="0"/>
          </a:p>
          <a:p>
            <a:pPr lvl="1"/>
            <a:r>
              <a:rPr lang="en-US" b="1" dirty="0"/>
              <a:t>UCSC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genome.ucsc.edu/</a:t>
            </a:r>
            <a:endParaRPr lang="en-US" dirty="0" smtClean="0"/>
          </a:p>
          <a:p>
            <a:pPr lvl="1"/>
            <a:r>
              <a:rPr lang="en-US" b="1" dirty="0" smtClean="0"/>
              <a:t>JBrowse</a:t>
            </a:r>
            <a:r>
              <a:rPr lang="en-US" dirty="0" smtClean="0"/>
              <a:t>: any webserver configured to serve data files</a:t>
            </a:r>
          </a:p>
          <a:p>
            <a:pPr lvl="1"/>
            <a:r>
              <a:rPr lang="en-US" b="1" dirty="0" smtClean="0"/>
              <a:t>Apollo</a:t>
            </a:r>
            <a:r>
              <a:rPr lang="en-US" dirty="0" smtClean="0"/>
              <a:t>: a dedicated Apollo server (bundled with G-</a:t>
            </a:r>
            <a:r>
              <a:rPr lang="en-US" dirty="0" err="1" smtClean="0"/>
              <a:t>OnRamp</a:t>
            </a:r>
            <a:r>
              <a:rPr lang="en-US" dirty="0" smtClean="0"/>
              <a:t>)</a:t>
            </a:r>
          </a:p>
          <a:p>
            <a:r>
              <a:rPr lang="is-IS" dirty="0" smtClean="0"/>
              <a:t>Can be </a:t>
            </a:r>
            <a:r>
              <a:rPr lang="is-IS" b="1" dirty="0" smtClean="0"/>
              <a:t>hosted</a:t>
            </a:r>
            <a:r>
              <a:rPr lang="is-IS" dirty="0" smtClean="0"/>
              <a:t> on any service that supports </a:t>
            </a:r>
            <a:r>
              <a:rPr lang="is-IS" i="1" dirty="0" smtClean="0"/>
              <a:t>byte-range requests:</a:t>
            </a:r>
            <a:r>
              <a:rPr lang="is-IS" dirty="0" smtClean="0"/>
              <a:t> requesting a specific range data from a file</a:t>
            </a:r>
            <a:endParaRPr lang="en-US" b="1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is-IS" dirty="0" smtClean="0"/>
              <a:t>…</a:t>
            </a:r>
            <a:r>
              <a:rPr lang="en-US" dirty="0" smtClean="0"/>
              <a:t>So, where can we host hubs freely and easily?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06488"/>
            <a:ext cx="9144000" cy="4240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i="1" dirty="0" smtClean="0"/>
              <a:t>The Rationale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581429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7886700" cy="6126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CyVerse</a:t>
            </a:r>
            <a:r>
              <a:rPr lang="en-US" dirty="0" smtClean="0"/>
              <a:t>: </a:t>
            </a:r>
            <a:r>
              <a:rPr lang="en-US" dirty="0" smtClean="0"/>
              <a:t>A Little History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06488"/>
            <a:ext cx="9144000" cy="4240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i="1" dirty="0" smtClean="0"/>
              <a:t>An Overview</a:t>
            </a:r>
            <a:endParaRPr lang="en-US" sz="3200" i="1" dirty="0"/>
          </a:p>
        </p:txBody>
      </p:sp>
      <p:pic>
        <p:nvPicPr>
          <p:cNvPr id="2050" name="Picture 2" descr="UPPORTED BY THE NSF BIO DIRECTORATE&#10;9/8/2016 4&#10;â¢ Division of Biological&#10;Infrastr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71876"/>
            <a:ext cx="9020117" cy="5075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0" y="6376808"/>
            <a:ext cx="9144000" cy="4240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i="1" dirty="0"/>
              <a:t>https://</a:t>
            </a:r>
            <a:r>
              <a:rPr lang="en-US" sz="1800" i="1" dirty="0" err="1"/>
              <a:t>www.slideshare.net</a:t>
            </a:r>
            <a:r>
              <a:rPr lang="en-US" sz="1800" i="1" dirty="0"/>
              <a:t>/</a:t>
            </a:r>
            <a:r>
              <a:rPr lang="en-US" sz="1800" i="1" dirty="0" err="1"/>
              <a:t>mattdotvaughn</a:t>
            </a:r>
            <a:r>
              <a:rPr lang="en-US" sz="1800" i="1" dirty="0"/>
              <a:t>/cyverse-transforming-life-science-research-via-cyberinfrastructure</a:t>
            </a:r>
          </a:p>
        </p:txBody>
      </p:sp>
    </p:spTree>
    <p:extLst>
      <p:ext uri="{BB962C8B-B14F-4D97-AF65-F5344CB8AC3E}">
        <p14:creationId xmlns:p14="http://schemas.microsoft.com/office/powerpoint/2010/main" val="918991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886700" cy="612648"/>
          </a:xfrm>
        </p:spPr>
        <p:txBody>
          <a:bodyPr>
            <a:noAutofit/>
          </a:bodyPr>
          <a:lstStyle/>
          <a:p>
            <a:r>
              <a:rPr lang="en-US" dirty="0" err="1" smtClean="0"/>
              <a:t>CyVerse</a:t>
            </a:r>
            <a:r>
              <a:rPr lang="en-US" dirty="0" smtClean="0"/>
              <a:t>: A Little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677" y="1422009"/>
            <a:ext cx="8862646" cy="3512848"/>
          </a:xfrm>
        </p:spPr>
        <p:txBody>
          <a:bodyPr>
            <a:noAutofit/>
          </a:bodyPr>
          <a:lstStyle/>
          <a:p>
            <a:r>
              <a:rPr lang="en-US" dirty="0" smtClean="0"/>
              <a:t>Created in 2008 by the NSF as ‘</a:t>
            </a:r>
            <a:r>
              <a:rPr lang="en-US" dirty="0" err="1" smtClean="0"/>
              <a:t>iPlantCollaborative</a:t>
            </a:r>
            <a:r>
              <a:rPr lang="en-US" dirty="0" smtClean="0"/>
              <a:t>’</a:t>
            </a:r>
          </a:p>
          <a:p>
            <a:r>
              <a:rPr lang="en-US" dirty="0" smtClean="0"/>
              <a:t>Originally intended to serve the U.S. plant science Community</a:t>
            </a:r>
          </a:p>
          <a:p>
            <a:pPr lvl="1"/>
            <a:r>
              <a:rPr lang="en-US" dirty="0" smtClean="0"/>
              <a:t>However, resources were applicable across the life sciences</a:t>
            </a:r>
          </a:p>
          <a:p>
            <a:r>
              <a:rPr lang="en-US" dirty="0" smtClean="0"/>
              <a:t>Service accessibility expanded to international users</a:t>
            </a:r>
          </a:p>
          <a:p>
            <a:r>
              <a:rPr lang="en-US" dirty="0" smtClean="0"/>
              <a:t>Expanded mission in 2015 to serve all life sciences</a:t>
            </a:r>
          </a:p>
          <a:p>
            <a:r>
              <a:rPr lang="en-US" dirty="0" smtClean="0"/>
              <a:t>Renamed to </a:t>
            </a:r>
            <a:r>
              <a:rPr lang="en-US" dirty="0" err="1" smtClean="0"/>
              <a:t>CyVerse</a:t>
            </a:r>
            <a:r>
              <a:rPr lang="en-US" dirty="0" smtClean="0"/>
              <a:t> to reflect newly broadened scope</a:t>
            </a:r>
          </a:p>
          <a:p>
            <a:r>
              <a:rPr lang="en-US" dirty="0" smtClean="0"/>
              <a:t>Unique in its focus on supporting computational science</a:t>
            </a:r>
          </a:p>
          <a:p>
            <a:pPr lvl="1"/>
            <a:r>
              <a:rPr lang="en-US" dirty="0" smtClean="0"/>
              <a:t>anyone can get an account and data storage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06488"/>
            <a:ext cx="9144000" cy="4240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i="1" dirty="0" smtClean="0"/>
              <a:t>U.S. </a:t>
            </a:r>
            <a:r>
              <a:rPr lang="en-US" sz="3200" i="1" dirty="0" smtClean="0"/>
              <a:t>Cyberinfrastructure for plant sciences levels up 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934481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886700" cy="612648"/>
          </a:xfrm>
        </p:spPr>
        <p:txBody>
          <a:bodyPr>
            <a:noAutofit/>
          </a:bodyPr>
          <a:lstStyle/>
          <a:p>
            <a:r>
              <a:rPr lang="en-US" dirty="0" err="1" smtClean="0"/>
              <a:t>CyVerse</a:t>
            </a:r>
            <a:r>
              <a:rPr lang="en-US" dirty="0" smtClean="0"/>
              <a:t>: A Little History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06488"/>
            <a:ext cx="9144000" cy="4240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i="1" dirty="0" smtClean="0"/>
              <a:t>Service usage statistics</a:t>
            </a:r>
            <a:endParaRPr lang="en-US" sz="3200" i="1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40677" y="1422009"/>
            <a:ext cx="8862646" cy="35128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Since 2008:</a:t>
            </a:r>
          </a:p>
          <a:p>
            <a:r>
              <a:rPr lang="en-US" sz="2600" dirty="0" smtClean="0"/>
              <a:t>&gt; 47,000 Active users</a:t>
            </a:r>
          </a:p>
          <a:p>
            <a:pPr lvl="2"/>
            <a:endParaRPr lang="en-US" sz="2600" dirty="0" smtClean="0"/>
          </a:p>
          <a:p>
            <a:r>
              <a:rPr lang="en-US" sz="2600" dirty="0"/>
              <a:t>&gt; </a:t>
            </a:r>
            <a:r>
              <a:rPr lang="en-US" sz="2600" dirty="0" smtClean="0"/>
              <a:t>5,600 </a:t>
            </a:r>
            <a:r>
              <a:rPr lang="en-US" sz="2600" dirty="0"/>
              <a:t>Participating </a:t>
            </a:r>
            <a:r>
              <a:rPr lang="en-US" sz="2600" dirty="0" smtClean="0"/>
              <a:t>Academic Institutions</a:t>
            </a:r>
          </a:p>
          <a:p>
            <a:pPr lvl="2"/>
            <a:endParaRPr lang="en-US" sz="2600" dirty="0" smtClean="0"/>
          </a:p>
          <a:p>
            <a:r>
              <a:rPr lang="en-US" sz="2600" dirty="0" smtClean="0"/>
              <a:t>&gt; 2,400 Participating Non-Academic Institutions</a:t>
            </a:r>
          </a:p>
        </p:txBody>
      </p:sp>
    </p:spTree>
    <p:extLst>
      <p:ext uri="{BB962C8B-B14F-4D97-AF65-F5344CB8AC3E}">
        <p14:creationId xmlns:p14="http://schemas.microsoft.com/office/powerpoint/2010/main" val="981693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886700" cy="612648"/>
          </a:xfrm>
        </p:spPr>
        <p:txBody>
          <a:bodyPr>
            <a:noAutofit/>
          </a:bodyPr>
          <a:lstStyle/>
          <a:p>
            <a:r>
              <a:rPr lang="en-US" dirty="0" err="1" smtClean="0"/>
              <a:t>CyVerse</a:t>
            </a:r>
            <a:r>
              <a:rPr lang="en-US" dirty="0" smtClean="0"/>
              <a:t>: The Platform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677" y="1422009"/>
            <a:ext cx="8862646" cy="50608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/>
              <a:t>CyVerse</a:t>
            </a:r>
            <a:r>
              <a:rPr lang="en-US" dirty="0"/>
              <a:t> </a:t>
            </a:r>
            <a:r>
              <a:rPr lang="en-US" i="1" dirty="0" err="1" smtClean="0"/>
              <a:t>CyberInfrastructure</a:t>
            </a:r>
            <a:r>
              <a:rPr lang="en-US" dirty="0" smtClean="0"/>
              <a:t> </a:t>
            </a:r>
            <a:r>
              <a:rPr lang="en-US" dirty="0"/>
              <a:t>includes:</a:t>
            </a:r>
          </a:p>
          <a:p>
            <a:r>
              <a:rPr lang="en-US" sz="2400" dirty="0"/>
              <a:t>A </a:t>
            </a:r>
            <a:r>
              <a:rPr lang="en-US" sz="2400" b="1" dirty="0"/>
              <a:t>data storage</a:t>
            </a:r>
            <a:r>
              <a:rPr lang="en-US" sz="2400" dirty="0"/>
              <a:t> </a:t>
            </a:r>
            <a:r>
              <a:rPr lang="en-US" sz="2400" dirty="0" smtClean="0"/>
              <a:t>facility</a:t>
            </a:r>
            <a:endParaRPr lang="en-US" sz="1600" dirty="0"/>
          </a:p>
          <a:p>
            <a:r>
              <a:rPr lang="en-US" sz="2400" dirty="0"/>
              <a:t>An interactive, </a:t>
            </a:r>
            <a:r>
              <a:rPr lang="en-US" sz="2400" b="1" dirty="0"/>
              <a:t>web-based</a:t>
            </a:r>
            <a:r>
              <a:rPr lang="en-US" sz="2400" dirty="0"/>
              <a:t>, analytical </a:t>
            </a:r>
            <a:r>
              <a:rPr lang="en-US" sz="2400" b="1" dirty="0"/>
              <a:t>platform</a:t>
            </a:r>
          </a:p>
          <a:p>
            <a:r>
              <a:rPr lang="en-US" sz="2400" b="1" dirty="0"/>
              <a:t>Cloud</a:t>
            </a:r>
            <a:r>
              <a:rPr lang="en-US" sz="2400" dirty="0"/>
              <a:t> infrastructure to use remote servers for </a:t>
            </a:r>
            <a:r>
              <a:rPr lang="en-US" sz="2400" b="1" dirty="0"/>
              <a:t>computation</a:t>
            </a:r>
            <a:r>
              <a:rPr lang="en-US" sz="2400" dirty="0"/>
              <a:t>, </a:t>
            </a:r>
            <a:r>
              <a:rPr lang="en-US" sz="2400" b="1" dirty="0"/>
              <a:t>analysis</a:t>
            </a:r>
            <a:r>
              <a:rPr lang="en-US" sz="2400" dirty="0"/>
              <a:t>, and </a:t>
            </a:r>
            <a:r>
              <a:rPr lang="en-US" sz="2400" b="1" dirty="0"/>
              <a:t>storage</a:t>
            </a:r>
          </a:p>
          <a:p>
            <a:r>
              <a:rPr lang="en-US" sz="2400" dirty="0"/>
              <a:t>Web </a:t>
            </a:r>
            <a:r>
              <a:rPr lang="en-US" sz="2400" b="1" dirty="0"/>
              <a:t>authentication</a:t>
            </a:r>
            <a:r>
              <a:rPr lang="en-US" sz="2400" dirty="0"/>
              <a:t> and </a:t>
            </a:r>
            <a:r>
              <a:rPr lang="en-US" sz="2400" b="1" dirty="0"/>
              <a:t>security</a:t>
            </a:r>
            <a:r>
              <a:rPr lang="en-US" sz="2400" dirty="0"/>
              <a:t> services</a:t>
            </a:r>
          </a:p>
          <a:p>
            <a:r>
              <a:rPr lang="en-US" sz="2400" dirty="0"/>
              <a:t>Support for </a:t>
            </a:r>
            <a:r>
              <a:rPr lang="en-US" sz="2400" b="1" dirty="0"/>
              <a:t>scaling</a:t>
            </a:r>
            <a:r>
              <a:rPr lang="en-US" sz="2400" dirty="0"/>
              <a:t> computational algorithms to run on large, high-speed computers</a:t>
            </a:r>
          </a:p>
          <a:p>
            <a:r>
              <a:rPr lang="en-US" sz="2400" b="1" dirty="0"/>
              <a:t>Education</a:t>
            </a:r>
            <a:r>
              <a:rPr lang="en-US" sz="2400" dirty="0"/>
              <a:t> and </a:t>
            </a:r>
            <a:r>
              <a:rPr lang="en-US" sz="2400" b="1" dirty="0"/>
              <a:t>training</a:t>
            </a:r>
            <a:r>
              <a:rPr lang="en-US" sz="2400" dirty="0"/>
              <a:t> in how to use cyberinfrastructure</a:t>
            </a:r>
          </a:p>
          <a:p>
            <a:r>
              <a:rPr lang="en-US" sz="2400" dirty="0"/>
              <a:t>People with expertise in all of the above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504888"/>
            <a:ext cx="9144000" cy="6279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i="1" dirty="0" smtClean="0"/>
              <a:t>“Solutions </a:t>
            </a:r>
            <a:r>
              <a:rPr lang="en-US" sz="2600" i="1" dirty="0"/>
              <a:t>to the challenges of large-scale computational </a:t>
            </a:r>
            <a:r>
              <a:rPr lang="en-US" sz="2600" i="1" dirty="0" smtClean="0"/>
              <a:t>science”</a:t>
            </a:r>
            <a:endParaRPr lang="en-US" sz="2600" i="1" dirty="0"/>
          </a:p>
        </p:txBody>
      </p:sp>
    </p:spTree>
    <p:extLst>
      <p:ext uri="{BB962C8B-B14F-4D97-AF65-F5344CB8AC3E}">
        <p14:creationId xmlns:p14="http://schemas.microsoft.com/office/powerpoint/2010/main" val="437386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886700" cy="612648"/>
          </a:xfrm>
        </p:spPr>
        <p:txBody>
          <a:bodyPr>
            <a:noAutofit/>
          </a:bodyPr>
          <a:lstStyle/>
          <a:p>
            <a:r>
              <a:rPr lang="en-US" dirty="0" err="1" smtClean="0"/>
              <a:t>CyVerse</a:t>
            </a:r>
            <a:r>
              <a:rPr lang="en-US" dirty="0" smtClean="0"/>
              <a:t>: The Platform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504888"/>
            <a:ext cx="9144000" cy="6279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i="1" dirty="0" smtClean="0"/>
              <a:t>The Whole Cyber Enchilada</a:t>
            </a:r>
            <a:endParaRPr lang="en-US" sz="2600" i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/8/2016 14&#10;Science&#10;applications&#10;Domain-specific&#10;services&#10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61" y="1292181"/>
            <a:ext cx="8998227" cy="5063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0" y="6420152"/>
            <a:ext cx="9144000" cy="4240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i="1" dirty="0"/>
              <a:t>https://</a:t>
            </a:r>
            <a:r>
              <a:rPr lang="en-US" sz="1800" i="1" dirty="0" err="1"/>
              <a:t>www.slideshare.net</a:t>
            </a:r>
            <a:r>
              <a:rPr lang="en-US" sz="1800" i="1" dirty="0"/>
              <a:t>/</a:t>
            </a:r>
            <a:r>
              <a:rPr lang="en-US" sz="1800" i="1" dirty="0" err="1"/>
              <a:t>mattdotvaughn</a:t>
            </a:r>
            <a:r>
              <a:rPr lang="en-US" sz="1800" i="1" dirty="0"/>
              <a:t>/cyverse-transforming-life-science-research-via-cyberinfrastructure</a:t>
            </a:r>
          </a:p>
        </p:txBody>
      </p:sp>
    </p:spTree>
    <p:extLst>
      <p:ext uri="{BB962C8B-B14F-4D97-AF65-F5344CB8AC3E}">
        <p14:creationId xmlns:p14="http://schemas.microsoft.com/office/powerpoint/2010/main" val="902393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886700" cy="612648"/>
          </a:xfrm>
        </p:spPr>
        <p:txBody>
          <a:bodyPr>
            <a:noAutofit/>
          </a:bodyPr>
          <a:lstStyle/>
          <a:p>
            <a:r>
              <a:rPr lang="en-US" dirty="0" err="1" smtClean="0"/>
              <a:t>CyVerse</a:t>
            </a:r>
            <a:r>
              <a:rPr lang="en-US" dirty="0" smtClean="0"/>
              <a:t>: The Platform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677" y="1422009"/>
            <a:ext cx="8862646" cy="50608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/>
              <a:t>CyVerse</a:t>
            </a:r>
            <a:r>
              <a:rPr lang="en-US" dirty="0"/>
              <a:t> </a:t>
            </a:r>
            <a:r>
              <a:rPr lang="en-US" i="1" dirty="0" err="1" smtClean="0"/>
              <a:t>CyberInfrastructure</a:t>
            </a:r>
            <a:r>
              <a:rPr lang="en-US" dirty="0" smtClean="0"/>
              <a:t> </a:t>
            </a:r>
            <a:r>
              <a:rPr lang="en-US" dirty="0"/>
              <a:t>includes:</a:t>
            </a:r>
          </a:p>
          <a:p>
            <a:r>
              <a:rPr lang="en-US" sz="2400" b="1" u="sng" dirty="0"/>
              <a:t>A data storage </a:t>
            </a:r>
            <a:r>
              <a:rPr lang="en-US" sz="2400" b="1" u="sng" dirty="0" smtClean="0"/>
              <a:t>facility </a:t>
            </a:r>
            <a:r>
              <a:rPr lang="en-US" sz="2400" b="1" u="sng" dirty="0" smtClean="0">
                <a:solidFill>
                  <a:srgbClr val="FF0000"/>
                </a:solidFill>
              </a:rPr>
              <a:t>&lt;- Where your data lives</a:t>
            </a:r>
            <a:endParaRPr lang="en-US" sz="1600" b="1" u="sng" dirty="0" smtClean="0">
              <a:solidFill>
                <a:srgbClr val="FF0000"/>
              </a:solidFill>
            </a:endParaRPr>
          </a:p>
          <a:p>
            <a:r>
              <a:rPr lang="en-US" sz="2400" dirty="0" smtClean="0"/>
              <a:t>An interactive, </a:t>
            </a:r>
            <a:r>
              <a:rPr lang="en-US" sz="2400" b="1" dirty="0" smtClean="0"/>
              <a:t>web-based</a:t>
            </a:r>
            <a:r>
              <a:rPr lang="en-US" sz="2400" dirty="0" smtClean="0"/>
              <a:t>, analytical </a:t>
            </a:r>
            <a:r>
              <a:rPr lang="en-US" sz="2400" b="1" dirty="0" smtClean="0"/>
              <a:t>platform</a:t>
            </a:r>
          </a:p>
          <a:p>
            <a:r>
              <a:rPr lang="en-US" sz="2400" b="1" u="sng" dirty="0" smtClean="0"/>
              <a:t>Cloud </a:t>
            </a:r>
            <a:r>
              <a:rPr lang="en-US" sz="2400" b="1" u="sng" dirty="0"/>
              <a:t>infrastructure to use remote servers for computation, analysis, and </a:t>
            </a:r>
            <a:r>
              <a:rPr lang="en-US" sz="2400" b="1" u="sng" dirty="0" smtClean="0"/>
              <a:t>storage </a:t>
            </a:r>
            <a:r>
              <a:rPr lang="en-US" sz="2400" b="1" u="sng" dirty="0" smtClean="0">
                <a:solidFill>
                  <a:srgbClr val="FF0000"/>
                </a:solidFill>
              </a:rPr>
              <a:t>&lt;- How your data gets there and back</a:t>
            </a:r>
            <a:endParaRPr lang="en-US" sz="2400" b="1" u="sng" dirty="0">
              <a:solidFill>
                <a:srgbClr val="FF0000"/>
              </a:solidFill>
            </a:endParaRPr>
          </a:p>
          <a:p>
            <a:r>
              <a:rPr lang="en-US" sz="2400" dirty="0"/>
              <a:t>Web </a:t>
            </a:r>
            <a:r>
              <a:rPr lang="en-US" sz="2400" b="1" dirty="0"/>
              <a:t>authentication</a:t>
            </a:r>
            <a:r>
              <a:rPr lang="en-US" sz="2400" dirty="0"/>
              <a:t> and </a:t>
            </a:r>
            <a:r>
              <a:rPr lang="en-US" sz="2400" b="1" dirty="0"/>
              <a:t>security</a:t>
            </a:r>
            <a:r>
              <a:rPr lang="en-US" sz="2400" dirty="0"/>
              <a:t> services</a:t>
            </a:r>
          </a:p>
          <a:p>
            <a:r>
              <a:rPr lang="en-US" sz="2400" dirty="0"/>
              <a:t>Support for </a:t>
            </a:r>
            <a:r>
              <a:rPr lang="en-US" sz="2400" b="1" dirty="0"/>
              <a:t>scaling</a:t>
            </a:r>
            <a:r>
              <a:rPr lang="en-US" sz="2400" dirty="0"/>
              <a:t> computational algorithms to run on large, high-speed computers</a:t>
            </a:r>
          </a:p>
          <a:p>
            <a:r>
              <a:rPr lang="en-US" sz="2400" b="1" dirty="0"/>
              <a:t>Education</a:t>
            </a:r>
            <a:r>
              <a:rPr lang="en-US" sz="2400" dirty="0"/>
              <a:t> and </a:t>
            </a:r>
            <a:r>
              <a:rPr lang="en-US" sz="2400" b="1" dirty="0"/>
              <a:t>training</a:t>
            </a:r>
            <a:r>
              <a:rPr lang="en-US" sz="2400" dirty="0"/>
              <a:t> in how to use cyberinfrastructure</a:t>
            </a:r>
          </a:p>
          <a:p>
            <a:r>
              <a:rPr lang="en-US" sz="2400" dirty="0"/>
              <a:t>People with expertise in all of the </a:t>
            </a:r>
            <a:r>
              <a:rPr lang="en-US" sz="2400" dirty="0" smtClean="0"/>
              <a:t>above</a:t>
            </a:r>
            <a:endParaRPr lang="en-US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504888"/>
            <a:ext cx="9144000" cy="6279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i="1" dirty="0" smtClean="0"/>
              <a:t>Which services do we need?</a:t>
            </a:r>
            <a:endParaRPr lang="en-US" sz="2600" i="1" dirty="0"/>
          </a:p>
        </p:txBody>
      </p:sp>
    </p:spTree>
    <p:extLst>
      <p:ext uri="{BB962C8B-B14F-4D97-AF65-F5344CB8AC3E}">
        <p14:creationId xmlns:p14="http://schemas.microsoft.com/office/powerpoint/2010/main" val="2078789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491</TotalTime>
  <Words>870</Words>
  <Application>Microsoft Macintosh PowerPoint</Application>
  <PresentationFormat>On-screen Show (4:3)</PresentationFormat>
  <Paragraphs>127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Calibri</vt:lpstr>
      <vt:lpstr>Calibri Light</vt:lpstr>
      <vt:lpstr>Arial</vt:lpstr>
      <vt:lpstr>Office Theme</vt:lpstr>
      <vt:lpstr>PowerPoint Presentation</vt:lpstr>
      <vt:lpstr>G-OnRamp: Visualization Creation</vt:lpstr>
      <vt:lpstr>G-OnRamp: Visualization Creation</vt:lpstr>
      <vt:lpstr>PowerPoint Presentation</vt:lpstr>
      <vt:lpstr>CyVerse: A Little History</vt:lpstr>
      <vt:lpstr>CyVerse: A Little History</vt:lpstr>
      <vt:lpstr>CyVerse: The Platform</vt:lpstr>
      <vt:lpstr>CyVerse: The Platform</vt:lpstr>
      <vt:lpstr>CyVerse: The Platform</vt:lpstr>
      <vt:lpstr>G-OnRamp: Assembly Hub Storage</vt:lpstr>
      <vt:lpstr>G-OnRamp: Assembly Hub Storage</vt:lpstr>
      <vt:lpstr>CyVerse: G-OnRamp Integration</vt:lpstr>
      <vt:lpstr>CyVerse: G-OnRamp Integration</vt:lpstr>
      <vt:lpstr>CyVerse: Sign up!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Luke Sargent</dc:creator>
  <cp:lastModifiedBy>Luke Sargent</cp:lastModifiedBy>
  <cp:revision>58</cp:revision>
  <dcterms:created xsi:type="dcterms:W3CDTF">2018-06-05T16:22:51Z</dcterms:created>
  <dcterms:modified xsi:type="dcterms:W3CDTF">2018-06-06T07:26:56Z</dcterms:modified>
</cp:coreProperties>
</file>