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53" r:id="rId1"/>
  </p:sldMasterIdLst>
  <p:notesMasterIdLst>
    <p:notesMasterId r:id="rId19"/>
  </p:notesMasterIdLst>
  <p:sldIdLst>
    <p:sldId id="279" r:id="rId2"/>
    <p:sldId id="256" r:id="rId3"/>
    <p:sldId id="270" r:id="rId4"/>
    <p:sldId id="257" r:id="rId5"/>
    <p:sldId id="258" r:id="rId6"/>
    <p:sldId id="259" r:id="rId7"/>
    <p:sldId id="260" r:id="rId8"/>
    <p:sldId id="271" r:id="rId9"/>
    <p:sldId id="272" r:id="rId10"/>
    <p:sldId id="273" r:id="rId11"/>
    <p:sldId id="274" r:id="rId12"/>
    <p:sldId id="276" r:id="rId13"/>
    <p:sldId id="261" r:id="rId14"/>
    <p:sldId id="277" r:id="rId15"/>
    <p:sldId id="262" r:id="rId16"/>
    <p:sldId id="27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E45"/>
    <a:srgbClr val="C09000"/>
    <a:srgbClr val="CC1B00"/>
    <a:srgbClr val="6E4325"/>
    <a:srgbClr val="6D5185"/>
    <a:srgbClr val="6889A0"/>
    <a:srgbClr val="85ADC7"/>
    <a:srgbClr val="4A1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4"/>
    <p:restoredTop sz="94672"/>
  </p:normalViewPr>
  <p:slideViewPr>
    <p:cSldViewPr snapToGrid="0" snapToObjects="1">
      <p:cViewPr varScale="1">
        <p:scale>
          <a:sx n="103" d="100"/>
          <a:sy n="103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E4CBE-8ADF-664E-BE83-74559BEF50C0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BCC5F-82D5-1C4F-AA2F-39E24083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BCC5F-82D5-1C4F-AA2F-39E24083E5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42EA-5ADF-254A-BB57-4C589B59AA8E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67EF-6086-6741-9E49-BEE47F0F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2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xsede.org/allocations/startu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from last night: XSEDE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portal.xsede.org</a:t>
            </a:r>
            <a:r>
              <a:rPr lang="en-US" smtClean="0">
                <a:hlinkClick r:id="rId2"/>
              </a:rPr>
              <a:t>/allocations/startup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Sub-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Workflows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image6.png"/>
          <p:cNvPicPr>
            <a:picLocks noChangeAspect="1"/>
          </p:cNvPicPr>
          <p:nvPr/>
        </p:nvPicPr>
        <p:blipFill>
          <a:blip r:embed="rId2">
            <a:extLst/>
          </a:blip>
          <a:srcRect l="1739" t="645"/>
          <a:stretch>
            <a:fillRect/>
          </a:stretch>
        </p:blipFill>
        <p:spPr>
          <a:xfrm>
            <a:off x="193048" y="1016037"/>
            <a:ext cx="8750149" cy="5834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284"/>
          <p:cNvGrpSpPr/>
          <p:nvPr/>
        </p:nvGrpSpPr>
        <p:grpSpPr>
          <a:xfrm>
            <a:off x="1797961" y="3437788"/>
            <a:ext cx="4534871" cy="2794926"/>
            <a:chOff x="0" y="0"/>
            <a:chExt cx="4534869" cy="2794924"/>
          </a:xfrm>
        </p:grpSpPr>
        <p:grpSp>
          <p:nvGrpSpPr>
            <p:cNvPr id="19" name="Group 282"/>
            <p:cNvGrpSpPr/>
            <p:nvPr/>
          </p:nvGrpSpPr>
          <p:grpSpPr>
            <a:xfrm>
              <a:off x="10" y="-1"/>
              <a:ext cx="4534859" cy="428191"/>
              <a:chOff x="0" y="0"/>
              <a:chExt cx="4534858" cy="428189"/>
            </a:xfrm>
          </p:grpSpPr>
          <p:sp>
            <p:nvSpPr>
              <p:cNvPr id="21" name="Shape 280"/>
              <p:cNvSpPr/>
              <p:nvPr/>
            </p:nvSpPr>
            <p:spPr>
              <a:xfrm>
                <a:off x="0" y="0"/>
                <a:ext cx="4534859" cy="428190"/>
              </a:xfrm>
              <a:prstGeom prst="roundRect">
                <a:avLst>
                  <a:gd name="adj" fmla="val 16667"/>
                </a:avLst>
              </a:prstGeom>
              <a:solidFill>
                <a:srgbClr val="CC1B01"/>
              </a:solidFill>
              <a:ln w="57150" cap="flat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Shape 281"/>
              <p:cNvSpPr/>
              <p:nvPr/>
            </p:nvSpPr>
            <p:spPr>
              <a:xfrm>
                <a:off x="20902" y="15975"/>
                <a:ext cx="4493054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000" b="1">
                    <a:latin typeface="Corbel"/>
                    <a:ea typeface="Corbel"/>
                    <a:cs typeface="Corbel"/>
                    <a:sym typeface="Corbel"/>
                  </a:defRPr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RNA-Seq</a:t>
                </a:r>
              </a:p>
            </p:txBody>
          </p:sp>
        </p:grpSp>
        <p:sp>
          <p:nvSpPr>
            <p:cNvPr id="20" name="Shape 283"/>
            <p:cNvSpPr/>
            <p:nvPr/>
          </p:nvSpPr>
          <p:spPr>
            <a:xfrm>
              <a:off x="-1" y="424713"/>
              <a:ext cx="4534859" cy="2370212"/>
            </a:xfrm>
            <a:prstGeom prst="rect">
              <a:avLst/>
            </a:prstGeom>
            <a:noFill/>
            <a:ln w="5715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264894" y="2546357"/>
            <a:ext cx="8606456" cy="7624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Align RNA-</a:t>
            </a:r>
            <a:r>
              <a:rPr lang="en-US" dirty="0" err="1">
                <a:solidFill>
                  <a:sysClr val="windowText" lastClr="000000"/>
                </a:solidFill>
              </a:rPr>
              <a:t>seq</a:t>
            </a:r>
            <a:r>
              <a:rPr lang="en-US" dirty="0">
                <a:solidFill>
                  <a:sysClr val="windowText" lastClr="000000"/>
                </a:solidFill>
              </a:rPr>
              <a:t> reads, find splice junctions, create coverage plots, and assemble transcripts</a:t>
            </a:r>
          </a:p>
        </p:txBody>
      </p:sp>
    </p:spTree>
    <p:extLst>
      <p:ext uri="{BB962C8B-B14F-4D97-AF65-F5344CB8AC3E}">
        <p14:creationId xmlns:p14="http://schemas.microsoft.com/office/powerpoint/2010/main" val="9628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Sub-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Workflows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image6.png"/>
          <p:cNvPicPr>
            <a:picLocks noChangeAspect="1"/>
          </p:cNvPicPr>
          <p:nvPr/>
        </p:nvPicPr>
        <p:blipFill>
          <a:blip r:embed="rId2">
            <a:extLst/>
          </a:blip>
          <a:srcRect l="1739" t="645"/>
          <a:stretch>
            <a:fillRect/>
          </a:stretch>
        </p:blipFill>
        <p:spPr>
          <a:xfrm>
            <a:off x="193048" y="1016037"/>
            <a:ext cx="8750149" cy="5834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278"/>
          <p:cNvGrpSpPr/>
          <p:nvPr/>
        </p:nvGrpSpPr>
        <p:grpSpPr>
          <a:xfrm>
            <a:off x="2494098" y="2405642"/>
            <a:ext cx="4208701" cy="370841"/>
            <a:chOff x="0" y="-12699"/>
            <a:chExt cx="4208700" cy="370840"/>
          </a:xfrm>
        </p:grpSpPr>
        <p:sp>
          <p:nvSpPr>
            <p:cNvPr id="15" name="Shape 276"/>
            <p:cNvSpPr/>
            <p:nvPr/>
          </p:nvSpPr>
          <p:spPr>
            <a:xfrm>
              <a:off x="0" y="1120"/>
              <a:ext cx="4208701" cy="343201"/>
            </a:xfrm>
            <a:prstGeom prst="roundRect">
              <a:avLst>
                <a:gd name="adj" fmla="val 16667"/>
              </a:avLst>
            </a:prstGeom>
            <a:solidFill>
              <a:srgbClr val="70AE46"/>
            </a:solidFill>
            <a:ln w="57150" cap="flat">
              <a:solidFill>
                <a:srgbClr val="3856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Shape 277"/>
            <p:cNvSpPr/>
            <p:nvPr/>
          </p:nvSpPr>
          <p:spPr>
            <a:xfrm>
              <a:off x="16753" y="-12700"/>
              <a:ext cx="417519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800" b="1" i="1">
                  <a:latin typeface="Corbel"/>
                  <a:ea typeface="Corbel"/>
                  <a:cs typeface="Corbel"/>
                  <a:sym typeface="Corbel"/>
                </a:defRPr>
              </a:pPr>
              <a:r>
                <a:rPr>
                  <a:solidFill>
                    <a:schemeClr val="bg1"/>
                  </a:solidFill>
                </a:rPr>
                <a:t>Ab initio </a:t>
              </a:r>
              <a:r>
                <a:rPr i="0">
                  <a:solidFill>
                    <a:schemeClr val="bg1"/>
                  </a:solidFill>
                </a:rPr>
                <a:t>Gene Predictions</a:t>
              </a:r>
            </a:p>
          </p:txBody>
        </p:sp>
      </p:grpSp>
      <p:sp>
        <p:nvSpPr>
          <p:cNvPr id="17" name="Shape 279"/>
          <p:cNvSpPr/>
          <p:nvPr/>
        </p:nvSpPr>
        <p:spPr>
          <a:xfrm>
            <a:off x="2494098" y="2769189"/>
            <a:ext cx="4205700" cy="1042523"/>
          </a:xfrm>
          <a:prstGeom prst="rect">
            <a:avLst/>
          </a:prstGeom>
          <a:ln w="57150">
            <a:solidFill>
              <a:srgbClr val="385623"/>
            </a:solidFill>
            <a:miter/>
          </a:ln>
        </p:spPr>
        <p:txBody>
          <a:bodyPr lIns="45719" rIns="45719" anchor="ctr"/>
          <a:lstStyle/>
          <a:p>
            <a:pPr algn="ctr">
              <a:defRPr sz="72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3941" y="4058060"/>
            <a:ext cx="7533336" cy="7624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85380" y="4205167"/>
            <a:ext cx="744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 predictions with Augustus, </a:t>
            </a:r>
            <a:r>
              <a:rPr lang="en-US" sz="2400" dirty="0" err="1"/>
              <a:t>GlimmerHMM</a:t>
            </a:r>
            <a:r>
              <a:rPr lang="en-US" sz="2400" dirty="0"/>
              <a:t>, and SNAP</a:t>
            </a:r>
          </a:p>
        </p:txBody>
      </p:sp>
    </p:spTree>
    <p:extLst>
      <p:ext uri="{BB962C8B-B14F-4D97-AF65-F5344CB8AC3E}">
        <p14:creationId xmlns:p14="http://schemas.microsoft.com/office/powerpoint/2010/main" val="20339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Executing Workflows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49" y="949679"/>
            <a:ext cx="7886700" cy="789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Specify inputs, tune parameters, and 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>r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un!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4" y="1760309"/>
            <a:ext cx="7148551" cy="48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37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Browsing Visualizations</a:t>
            </a:r>
            <a:endParaRPr lang="en-US" sz="37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34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6459" y="952824"/>
            <a:ext cx="6253901" cy="5237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304"/>
          <p:cNvGrpSpPr/>
          <p:nvPr/>
        </p:nvGrpSpPr>
        <p:grpSpPr>
          <a:xfrm>
            <a:off x="1084" y="1639396"/>
            <a:ext cx="1548980" cy="677106"/>
            <a:chOff x="-78" y="-62953"/>
            <a:chExt cx="1548979" cy="677104"/>
          </a:xfrm>
        </p:grpSpPr>
        <p:sp>
          <p:nvSpPr>
            <p:cNvPr id="36" name="Shape 302"/>
            <p:cNvSpPr/>
            <p:nvPr/>
          </p:nvSpPr>
          <p:spPr>
            <a:xfrm>
              <a:off x="0" y="0"/>
              <a:ext cx="1548901" cy="574800"/>
            </a:xfrm>
            <a:prstGeom prst="rect">
              <a:avLst/>
            </a:prstGeom>
            <a:solidFill>
              <a:srgbClr val="4A86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Shape 303"/>
            <p:cNvSpPr/>
            <p:nvPr/>
          </p:nvSpPr>
          <p:spPr>
            <a:xfrm>
              <a:off x="-78" y="-62953"/>
              <a:ext cx="1548901" cy="677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800"/>
              </a:pPr>
              <a:r>
                <a:rPr dirty="0">
                  <a:solidFill>
                    <a:schemeClr val="bg1"/>
                  </a:solidFill>
                </a:rPr>
                <a:t>Sequence </a:t>
              </a:r>
              <a:r>
                <a:rPr sz="2000" dirty="0">
                  <a:solidFill>
                    <a:schemeClr val="bg1"/>
                  </a:solidFill>
                </a:rPr>
                <a:t>similarity</a:t>
              </a:r>
            </a:p>
          </p:txBody>
        </p:sp>
      </p:grpSp>
      <p:grpSp>
        <p:nvGrpSpPr>
          <p:cNvPr id="38" name="Group 307"/>
          <p:cNvGrpSpPr/>
          <p:nvPr/>
        </p:nvGrpSpPr>
        <p:grpSpPr>
          <a:xfrm>
            <a:off x="1083" y="2388750"/>
            <a:ext cx="1548903" cy="1042803"/>
            <a:chOff x="-1" y="-1"/>
            <a:chExt cx="1548902" cy="1042802"/>
          </a:xfrm>
        </p:grpSpPr>
        <p:sp>
          <p:nvSpPr>
            <p:cNvPr id="39" name="Shape 305"/>
            <p:cNvSpPr/>
            <p:nvPr/>
          </p:nvSpPr>
          <p:spPr>
            <a:xfrm>
              <a:off x="-1" y="-1"/>
              <a:ext cx="1548902" cy="1042802"/>
            </a:xfrm>
            <a:prstGeom prst="rect">
              <a:avLst/>
            </a:prstGeom>
            <a:solidFill>
              <a:srgbClr val="70AE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Shape 306"/>
            <p:cNvSpPr/>
            <p:nvPr/>
          </p:nvSpPr>
          <p:spPr>
            <a:xfrm>
              <a:off x="-1" y="-1"/>
              <a:ext cx="1548902" cy="861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/>
              </a:pPr>
              <a:r>
                <a:rPr>
                  <a:solidFill>
                    <a:schemeClr val="bg1"/>
                  </a:solidFill>
                </a:rPr>
                <a:t> </a:t>
              </a:r>
              <a:br>
                <a:rPr>
                  <a:solidFill>
                    <a:schemeClr val="bg1"/>
                  </a:solidFill>
                </a:rPr>
              </a:br>
              <a:r>
                <a:rPr sz="2000">
                  <a:solidFill>
                    <a:schemeClr val="bg1"/>
                  </a:solidFill>
                </a:rPr>
                <a:t>Gene predictions</a:t>
              </a:r>
            </a:p>
          </p:txBody>
        </p:sp>
      </p:grpSp>
      <p:grpSp>
        <p:nvGrpSpPr>
          <p:cNvPr id="41" name="Group 310"/>
          <p:cNvGrpSpPr/>
          <p:nvPr/>
        </p:nvGrpSpPr>
        <p:grpSpPr>
          <a:xfrm>
            <a:off x="1161" y="3623852"/>
            <a:ext cx="1548903" cy="1989604"/>
            <a:chOff x="-1" y="-1"/>
            <a:chExt cx="1548902" cy="1989602"/>
          </a:xfrm>
        </p:grpSpPr>
        <p:sp>
          <p:nvSpPr>
            <p:cNvPr id="42" name="Shape 308"/>
            <p:cNvSpPr/>
            <p:nvPr/>
          </p:nvSpPr>
          <p:spPr>
            <a:xfrm>
              <a:off x="-1" y="-1"/>
              <a:ext cx="1548902" cy="19896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lang="en-US" dirty="0">
                <a:solidFill>
                  <a:schemeClr val="bg1"/>
                </a:solidFill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3" name="Shape 309"/>
            <p:cNvSpPr/>
            <p:nvPr/>
          </p:nvSpPr>
          <p:spPr>
            <a:xfrm>
              <a:off x="-1" y="-1"/>
              <a:ext cx="1548902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000"/>
              </a:pPr>
              <a:r>
                <a:rPr sz="2000" dirty="0">
                  <a:solidFill>
                    <a:schemeClr val="bg1"/>
                  </a:solidFill>
                </a:rPr>
                <a:t/>
              </a:r>
              <a:br>
                <a:rPr sz="2000" dirty="0">
                  <a:solidFill>
                    <a:schemeClr val="bg1"/>
                  </a:solidFill>
                </a:rPr>
              </a:br>
              <a:r>
                <a:rPr sz="2000" dirty="0">
                  <a:solidFill>
                    <a:schemeClr val="bg1"/>
                  </a:solidFill>
                </a:rPr>
                <a:t>RNA-Seq </a:t>
              </a:r>
              <a:r>
                <a:rPr sz="2000" dirty="0" smtClean="0">
                  <a:solidFill>
                    <a:schemeClr val="bg1"/>
                  </a:solidFill>
                </a:rPr>
                <a:t>analysis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313"/>
          <p:cNvGrpSpPr/>
          <p:nvPr/>
        </p:nvGrpSpPr>
        <p:grpSpPr>
          <a:xfrm>
            <a:off x="1162" y="5767225"/>
            <a:ext cx="1548901" cy="615901"/>
            <a:chOff x="0" y="0"/>
            <a:chExt cx="1548900" cy="615900"/>
          </a:xfrm>
        </p:grpSpPr>
        <p:sp>
          <p:nvSpPr>
            <p:cNvPr id="45" name="Shape 311"/>
            <p:cNvSpPr/>
            <p:nvPr/>
          </p:nvSpPr>
          <p:spPr>
            <a:xfrm>
              <a:off x="-1" y="-1"/>
              <a:ext cx="1548902" cy="6159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" name="Shape 312"/>
            <p:cNvSpPr/>
            <p:nvPr/>
          </p:nvSpPr>
          <p:spPr>
            <a:xfrm>
              <a:off x="-1" y="-1"/>
              <a:ext cx="1548902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0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Repeats</a:t>
              </a:r>
            </a:p>
          </p:txBody>
        </p:sp>
      </p:grpSp>
      <p:sp>
        <p:nvSpPr>
          <p:cNvPr id="47" name="Shape 314"/>
          <p:cNvSpPr/>
          <p:nvPr/>
        </p:nvSpPr>
        <p:spPr>
          <a:xfrm>
            <a:off x="7034170" y="1735005"/>
            <a:ext cx="197701" cy="57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77"/>
                  <a:pt x="10800" y="619"/>
                </a:cubicBezTo>
                <a:lnTo>
                  <a:pt x="10800" y="10181"/>
                </a:lnTo>
                <a:cubicBezTo>
                  <a:pt x="10800" y="10523"/>
                  <a:pt x="15635" y="10800"/>
                  <a:pt x="21600" y="10800"/>
                </a:cubicBezTo>
                <a:cubicBezTo>
                  <a:pt x="15635" y="10800"/>
                  <a:pt x="10800" y="11077"/>
                  <a:pt x="10800" y="11419"/>
                </a:cubicBezTo>
                <a:lnTo>
                  <a:pt x="10800" y="20981"/>
                </a:lnTo>
                <a:cubicBezTo>
                  <a:pt x="10800" y="21323"/>
                  <a:pt x="5965" y="21600"/>
                  <a:pt x="0" y="21600"/>
                </a:cubicBezTo>
              </a:path>
            </a:pathLst>
          </a:custGeom>
          <a:ln w="50800">
            <a:solidFill>
              <a:srgbClr val="2E75B5"/>
            </a:solidFill>
            <a:miter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00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8" name="Shape 315"/>
          <p:cNvSpPr/>
          <p:nvPr/>
        </p:nvSpPr>
        <p:spPr>
          <a:xfrm>
            <a:off x="7224675" y="1681325"/>
            <a:ext cx="1916401" cy="574801"/>
          </a:xfrm>
          <a:prstGeom prst="rect">
            <a:avLst/>
          </a:prstGeom>
          <a:solidFill>
            <a:srgbClr val="4A86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9" name="Shape 316"/>
          <p:cNvSpPr/>
          <p:nvPr/>
        </p:nvSpPr>
        <p:spPr>
          <a:xfrm>
            <a:off x="7371925" y="1793385"/>
            <a:ext cx="1621916" cy="35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800"/>
            </a:lvl1pPr>
          </a:lstStyle>
          <a:p>
            <a:r>
              <a:rPr>
                <a:solidFill>
                  <a:schemeClr val="bg1"/>
                </a:solidFill>
              </a:rPr>
              <a:t> • UCSC BLAT</a:t>
            </a:r>
          </a:p>
        </p:txBody>
      </p:sp>
      <p:sp>
        <p:nvSpPr>
          <p:cNvPr id="50" name="Shape 317"/>
          <p:cNvSpPr/>
          <p:nvPr/>
        </p:nvSpPr>
        <p:spPr>
          <a:xfrm>
            <a:off x="7061920" y="2358005"/>
            <a:ext cx="142201" cy="104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10"/>
                  <a:pt x="10800" y="245"/>
                </a:cubicBezTo>
                <a:lnTo>
                  <a:pt x="10800" y="10650"/>
                </a:lnTo>
                <a:cubicBezTo>
                  <a:pt x="10800" y="10786"/>
                  <a:pt x="15635" y="10895"/>
                  <a:pt x="21600" y="10895"/>
                </a:cubicBezTo>
                <a:cubicBezTo>
                  <a:pt x="15635" y="10895"/>
                  <a:pt x="10800" y="11005"/>
                  <a:pt x="10800" y="11141"/>
                </a:cubicBezTo>
                <a:lnTo>
                  <a:pt x="10800" y="21355"/>
                </a:lnTo>
                <a:cubicBezTo>
                  <a:pt x="10800" y="21490"/>
                  <a:pt x="5965" y="21600"/>
                  <a:pt x="0" y="21600"/>
                </a:cubicBezTo>
              </a:path>
            </a:pathLst>
          </a:custGeom>
          <a:ln w="50800">
            <a:solidFill>
              <a:srgbClr val="70AD47"/>
            </a:solidFill>
            <a:miter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00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1" name="Shape 318"/>
          <p:cNvSpPr/>
          <p:nvPr/>
        </p:nvSpPr>
        <p:spPr>
          <a:xfrm>
            <a:off x="7224627" y="2376424"/>
            <a:ext cx="1916401" cy="1067454"/>
          </a:xfrm>
          <a:prstGeom prst="rect">
            <a:avLst/>
          </a:prstGeom>
          <a:solidFill>
            <a:srgbClr val="70AE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2" name="Shape 319"/>
          <p:cNvSpPr/>
          <p:nvPr/>
        </p:nvSpPr>
        <p:spPr>
          <a:xfrm>
            <a:off x="7321057" y="2437374"/>
            <a:ext cx="172365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rPr>
                <a:solidFill>
                  <a:schemeClr val="bg1"/>
                </a:solidFill>
              </a:rPr>
              <a:t> • Augustus</a:t>
            </a:r>
          </a:p>
          <a:p>
            <a:pPr>
              <a:defRPr sz="1800"/>
            </a:pPr>
            <a:r>
              <a:rPr>
                <a:solidFill>
                  <a:schemeClr val="bg1"/>
                </a:solidFill>
              </a:rPr>
              <a:t> • GlimmerHMM</a:t>
            </a:r>
          </a:p>
          <a:p>
            <a:pPr>
              <a:defRPr sz="1800"/>
            </a:pPr>
            <a:r>
              <a:rPr>
                <a:solidFill>
                  <a:schemeClr val="bg1"/>
                </a:solidFill>
              </a:rPr>
              <a:t> • SNAP</a:t>
            </a:r>
          </a:p>
        </p:txBody>
      </p:sp>
      <p:sp>
        <p:nvSpPr>
          <p:cNvPr id="53" name="Shape 320"/>
          <p:cNvSpPr/>
          <p:nvPr/>
        </p:nvSpPr>
        <p:spPr>
          <a:xfrm>
            <a:off x="7034021" y="3510600"/>
            <a:ext cx="198001" cy="198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0"/>
                  <a:pt x="10800" y="179"/>
                </a:cubicBezTo>
                <a:lnTo>
                  <a:pt x="10800" y="10621"/>
                </a:lnTo>
                <a:cubicBezTo>
                  <a:pt x="10800" y="10720"/>
                  <a:pt x="15635" y="10800"/>
                  <a:pt x="21600" y="10800"/>
                </a:cubicBezTo>
                <a:cubicBezTo>
                  <a:pt x="15635" y="10800"/>
                  <a:pt x="10800" y="10880"/>
                  <a:pt x="10800" y="10979"/>
                </a:cubicBezTo>
                <a:lnTo>
                  <a:pt x="10800" y="21421"/>
                </a:lnTo>
                <a:cubicBezTo>
                  <a:pt x="10800" y="21520"/>
                  <a:pt x="5965" y="21600"/>
                  <a:pt x="0" y="21600"/>
                </a:cubicBezTo>
              </a:path>
            </a:pathLst>
          </a:custGeom>
          <a:ln w="508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00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4" name="Shape 321"/>
          <p:cNvSpPr/>
          <p:nvPr/>
        </p:nvSpPr>
        <p:spPr>
          <a:xfrm>
            <a:off x="7224675" y="3614745"/>
            <a:ext cx="1916401" cy="1980882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5" name="Shape 322"/>
          <p:cNvSpPr/>
          <p:nvPr/>
        </p:nvSpPr>
        <p:spPr>
          <a:xfrm>
            <a:off x="7360141" y="3767658"/>
            <a:ext cx="137827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rPr>
                <a:solidFill>
                  <a:schemeClr val="bg1"/>
                </a:solidFill>
              </a:rPr>
              <a:t> • HISAT</a:t>
            </a:r>
          </a:p>
          <a:p>
            <a:pPr>
              <a:defRPr sz="1800"/>
            </a:pPr>
            <a:r>
              <a:rPr>
                <a:solidFill>
                  <a:schemeClr val="bg1"/>
                </a:solidFill>
              </a:rPr>
              <a:t> • StringTie</a:t>
            </a:r>
          </a:p>
          <a:p>
            <a:pPr>
              <a:defRPr sz="1800"/>
            </a:pPr>
            <a:r>
              <a:rPr>
                <a:solidFill>
                  <a:schemeClr val="bg1"/>
                </a:solidFill>
              </a:rPr>
              <a:t> • regtools</a:t>
            </a:r>
          </a:p>
        </p:txBody>
      </p:sp>
      <p:sp>
        <p:nvSpPr>
          <p:cNvPr id="56" name="Shape 323"/>
          <p:cNvSpPr/>
          <p:nvPr/>
        </p:nvSpPr>
        <p:spPr>
          <a:xfrm>
            <a:off x="7060720" y="5767225"/>
            <a:ext cx="144601" cy="6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89"/>
                  <a:pt x="10800" y="423"/>
                </a:cubicBezTo>
                <a:lnTo>
                  <a:pt x="10800" y="10377"/>
                </a:lnTo>
                <a:cubicBezTo>
                  <a:pt x="10800" y="10611"/>
                  <a:pt x="15635" y="10800"/>
                  <a:pt x="21600" y="10800"/>
                </a:cubicBezTo>
                <a:cubicBezTo>
                  <a:pt x="15635" y="10800"/>
                  <a:pt x="10800" y="10989"/>
                  <a:pt x="10800" y="11223"/>
                </a:cubicBezTo>
                <a:lnTo>
                  <a:pt x="10800" y="21177"/>
                </a:lnTo>
                <a:cubicBezTo>
                  <a:pt x="10800" y="21411"/>
                  <a:pt x="5965" y="21600"/>
                  <a:pt x="0" y="21600"/>
                </a:cubicBezTo>
              </a:path>
            </a:pathLst>
          </a:custGeom>
          <a:ln w="50800">
            <a:solidFill>
              <a:srgbClr val="ED7D31"/>
            </a:solidFill>
            <a:miter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00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7" name="Shape 324"/>
          <p:cNvSpPr/>
          <p:nvPr/>
        </p:nvSpPr>
        <p:spPr>
          <a:xfrm>
            <a:off x="7224675" y="5724825"/>
            <a:ext cx="1916401" cy="7007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7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8" name="Shape 325"/>
          <p:cNvSpPr/>
          <p:nvPr/>
        </p:nvSpPr>
        <p:spPr>
          <a:xfrm>
            <a:off x="7419456" y="5766494"/>
            <a:ext cx="17234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rPr dirty="0">
                <a:solidFill>
                  <a:schemeClr val="bg1"/>
                </a:solidFill>
              </a:rPr>
              <a:t> • TRF</a:t>
            </a:r>
          </a:p>
          <a:p>
            <a:pPr>
              <a:defRPr sz="1800"/>
            </a:pPr>
            <a:r>
              <a:rPr dirty="0">
                <a:solidFill>
                  <a:schemeClr val="bg1"/>
                </a:solidFill>
              </a:rPr>
              <a:t> • </a:t>
            </a:r>
            <a:r>
              <a:rPr sz="1600" dirty="0">
                <a:solidFill>
                  <a:schemeClr val="bg1"/>
                </a:solidFill>
              </a:rPr>
              <a:t>WindowMasker</a:t>
            </a:r>
          </a:p>
        </p:txBody>
      </p:sp>
      <p:sp>
        <p:nvSpPr>
          <p:cNvPr id="59" name="Shape 326"/>
          <p:cNvSpPr/>
          <p:nvPr/>
        </p:nvSpPr>
        <p:spPr>
          <a:xfrm>
            <a:off x="2125832" y="6425526"/>
            <a:ext cx="39315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Pictured: evidence tracks on JBrowse</a:t>
            </a:r>
          </a:p>
        </p:txBody>
      </p:sp>
    </p:spTree>
    <p:extLst>
      <p:ext uri="{BB962C8B-B14F-4D97-AF65-F5344CB8AC3E}">
        <p14:creationId xmlns:p14="http://schemas.microsoft.com/office/powerpoint/2010/main" val="18512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43" y="671053"/>
            <a:ext cx="7226320" cy="5758929"/>
          </a:xfrm>
          <a:prstGeom prst="rect">
            <a:avLst/>
          </a:prstGeom>
        </p:spPr>
      </p:pic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37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Browsing Visualizations</a:t>
            </a:r>
            <a:endParaRPr lang="en-US" sz="37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35" name="Group 304"/>
          <p:cNvGrpSpPr/>
          <p:nvPr/>
        </p:nvGrpSpPr>
        <p:grpSpPr>
          <a:xfrm>
            <a:off x="0" y="1012860"/>
            <a:ext cx="1548980" cy="677106"/>
            <a:chOff x="-1162" y="-741480"/>
            <a:chExt cx="1548979" cy="677104"/>
          </a:xfrm>
        </p:grpSpPr>
        <p:sp>
          <p:nvSpPr>
            <p:cNvPr id="36" name="Shape 302"/>
            <p:cNvSpPr/>
            <p:nvPr/>
          </p:nvSpPr>
          <p:spPr>
            <a:xfrm>
              <a:off x="-1084" y="-678528"/>
              <a:ext cx="1548901" cy="574801"/>
            </a:xfrm>
            <a:prstGeom prst="rect">
              <a:avLst/>
            </a:prstGeom>
            <a:solidFill>
              <a:srgbClr val="4A86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Shape 303"/>
            <p:cNvSpPr/>
            <p:nvPr/>
          </p:nvSpPr>
          <p:spPr>
            <a:xfrm>
              <a:off x="-1162" y="-741480"/>
              <a:ext cx="1548901" cy="677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800"/>
              </a:pPr>
              <a:r>
                <a:rPr dirty="0">
                  <a:solidFill>
                    <a:schemeClr val="bg1"/>
                  </a:solidFill>
                </a:rPr>
                <a:t>Sequence </a:t>
              </a:r>
              <a:r>
                <a:rPr sz="2000" dirty="0">
                  <a:solidFill>
                    <a:schemeClr val="bg1"/>
                  </a:solidFill>
                </a:rPr>
                <a:t>similarity</a:t>
              </a:r>
            </a:p>
          </p:txBody>
        </p:sp>
      </p:grpSp>
      <p:grpSp>
        <p:nvGrpSpPr>
          <p:cNvPr id="38" name="Group 307"/>
          <p:cNvGrpSpPr/>
          <p:nvPr/>
        </p:nvGrpSpPr>
        <p:grpSpPr>
          <a:xfrm>
            <a:off x="0" y="5639682"/>
            <a:ext cx="1548903" cy="1042803"/>
            <a:chOff x="-1084" y="3250928"/>
            <a:chExt cx="1548902" cy="1042802"/>
          </a:xfrm>
        </p:grpSpPr>
        <p:sp>
          <p:nvSpPr>
            <p:cNvPr id="39" name="Shape 305"/>
            <p:cNvSpPr/>
            <p:nvPr/>
          </p:nvSpPr>
          <p:spPr>
            <a:xfrm>
              <a:off x="-1084" y="3250928"/>
              <a:ext cx="1548902" cy="1042802"/>
            </a:xfrm>
            <a:prstGeom prst="rect">
              <a:avLst/>
            </a:prstGeom>
            <a:solidFill>
              <a:srgbClr val="70AE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Shape 306"/>
            <p:cNvSpPr/>
            <p:nvPr/>
          </p:nvSpPr>
          <p:spPr>
            <a:xfrm>
              <a:off x="-1084" y="3250928"/>
              <a:ext cx="1548902" cy="861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/>
              </a:pPr>
              <a:r>
                <a:rPr dirty="0">
                  <a:solidFill>
                    <a:schemeClr val="bg1"/>
                  </a:solidFill>
                </a:rPr>
                <a:t> </a:t>
              </a:r>
              <a:br>
                <a:rPr dirty="0">
                  <a:solidFill>
                    <a:schemeClr val="bg1"/>
                  </a:solidFill>
                </a:rPr>
              </a:br>
              <a:r>
                <a:rPr sz="2000" dirty="0">
                  <a:solidFill>
                    <a:schemeClr val="bg1"/>
                  </a:solidFill>
                </a:rPr>
                <a:t>Gene predictions</a:t>
              </a:r>
            </a:p>
          </p:txBody>
        </p:sp>
      </p:grpSp>
      <p:grpSp>
        <p:nvGrpSpPr>
          <p:cNvPr id="41" name="Group 310"/>
          <p:cNvGrpSpPr/>
          <p:nvPr/>
        </p:nvGrpSpPr>
        <p:grpSpPr>
          <a:xfrm>
            <a:off x="0" y="3921925"/>
            <a:ext cx="1548903" cy="1366522"/>
            <a:chOff x="-14225" y="-171019"/>
            <a:chExt cx="1548902" cy="1505563"/>
          </a:xfrm>
        </p:grpSpPr>
        <p:sp>
          <p:nvSpPr>
            <p:cNvPr id="42" name="Shape 308"/>
            <p:cNvSpPr/>
            <p:nvPr/>
          </p:nvSpPr>
          <p:spPr>
            <a:xfrm>
              <a:off x="-14225" y="-171019"/>
              <a:ext cx="1548902" cy="1505563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 lang="en-US" dirty="0">
                <a:solidFill>
                  <a:schemeClr val="bg1"/>
                </a:solidFill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3" name="Shape 309"/>
            <p:cNvSpPr/>
            <p:nvPr/>
          </p:nvSpPr>
          <p:spPr>
            <a:xfrm>
              <a:off x="-14225" y="-171019"/>
              <a:ext cx="1548902" cy="1421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000"/>
              </a:pPr>
              <a:r>
                <a:rPr sz="2000" dirty="0">
                  <a:solidFill>
                    <a:schemeClr val="bg1"/>
                  </a:solidFill>
                </a:rPr>
                <a:t/>
              </a:r>
              <a:br>
                <a:rPr sz="2000" dirty="0">
                  <a:solidFill>
                    <a:schemeClr val="bg1"/>
                  </a:solidFill>
                </a:rPr>
              </a:br>
              <a:r>
                <a:rPr sz="2000" dirty="0">
                  <a:solidFill>
                    <a:schemeClr val="bg1"/>
                  </a:solidFill>
                </a:rPr>
                <a:t>RNA-Seq </a:t>
              </a:r>
              <a:r>
                <a:rPr sz="2000" dirty="0" smtClean="0">
                  <a:solidFill>
                    <a:schemeClr val="bg1"/>
                  </a:solidFill>
                </a:rPr>
                <a:t>analsis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313"/>
          <p:cNvGrpSpPr/>
          <p:nvPr/>
        </p:nvGrpSpPr>
        <p:grpSpPr>
          <a:xfrm>
            <a:off x="0" y="2001850"/>
            <a:ext cx="1548903" cy="615906"/>
            <a:chOff x="-1162" y="-3817362"/>
            <a:chExt cx="1548902" cy="615905"/>
          </a:xfrm>
        </p:grpSpPr>
        <p:sp>
          <p:nvSpPr>
            <p:cNvPr id="45" name="Shape 311"/>
            <p:cNvSpPr/>
            <p:nvPr/>
          </p:nvSpPr>
          <p:spPr>
            <a:xfrm>
              <a:off x="-1162" y="-3817359"/>
              <a:ext cx="1548902" cy="6159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" name="Shape 312"/>
            <p:cNvSpPr/>
            <p:nvPr/>
          </p:nvSpPr>
          <p:spPr>
            <a:xfrm>
              <a:off x="-1162" y="-3817362"/>
              <a:ext cx="1548902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0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Repeats</a:t>
              </a:r>
            </a:p>
          </p:txBody>
        </p:sp>
      </p:grpSp>
      <p:sp>
        <p:nvSpPr>
          <p:cNvPr id="59" name="Shape 326"/>
          <p:cNvSpPr/>
          <p:nvPr/>
        </p:nvSpPr>
        <p:spPr>
          <a:xfrm>
            <a:off x="1989691" y="6488668"/>
            <a:ext cx="49081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8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Pictured: evidence tracks </a:t>
            </a:r>
            <a:r>
              <a:rPr sz="18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on </a:t>
            </a:r>
            <a:r>
              <a:rPr lang="en-US" sz="180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UCSC Assembly Hub</a:t>
            </a:r>
            <a:endParaRPr sz="18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36" idx="3"/>
          </p:cNvCxnSpPr>
          <p:nvPr/>
        </p:nvCxnSpPr>
        <p:spPr>
          <a:xfrm>
            <a:off x="1548980" y="1363214"/>
            <a:ext cx="1246471" cy="1283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548902" y="1363213"/>
            <a:ext cx="1246549" cy="415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501809" y="1611093"/>
            <a:ext cx="1293642" cy="661936"/>
          </a:xfrm>
          <a:prstGeom prst="straightConnector1">
            <a:avLst/>
          </a:prstGeom>
          <a:ln w="63500">
            <a:solidFill>
              <a:srgbClr val="C0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2" idx="3"/>
          </p:cNvCxnSpPr>
          <p:nvPr/>
        </p:nvCxnSpPr>
        <p:spPr>
          <a:xfrm>
            <a:off x="1548903" y="4605186"/>
            <a:ext cx="1128983" cy="1318366"/>
          </a:xfrm>
          <a:prstGeom prst="straightConnector1">
            <a:avLst/>
          </a:prstGeom>
          <a:ln w="63500">
            <a:solidFill>
              <a:srgbClr val="CC1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515203" y="6145319"/>
            <a:ext cx="1406546" cy="129468"/>
          </a:xfrm>
          <a:prstGeom prst="straightConnector1">
            <a:avLst/>
          </a:prstGeom>
          <a:ln w="63500">
            <a:solidFill>
              <a:srgbClr val="70A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4000"/>
                    </a:prst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Annotations with Apollo</a:t>
            </a:r>
            <a:endParaRPr lang="en-US" sz="41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24000"/>
                  </a:prst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9" name="Screen Shot 2018-01-14 at 5.25.38 PM.png"/>
          <p:cNvPicPr>
            <a:picLocks noChangeAspect="1"/>
          </p:cNvPicPr>
          <p:nvPr/>
        </p:nvPicPr>
        <p:blipFill>
          <a:blip r:embed="rId2">
            <a:extLst/>
          </a:blip>
          <a:srcRect t="9148"/>
          <a:stretch>
            <a:fillRect/>
          </a:stretch>
        </p:blipFill>
        <p:spPr>
          <a:xfrm>
            <a:off x="433138" y="1123405"/>
            <a:ext cx="8277724" cy="51380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Toward Completion</a:t>
            </a:r>
            <a:endParaRPr lang="en-US" sz="41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24000"/>
                  </a:prst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25" y="671053"/>
            <a:ext cx="876614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Final round of </a:t>
            </a:r>
            <a:r>
              <a:rPr lang="en-US" sz="3200" dirty="0" smtClean="0"/>
              <a:t>development and polishing based on workshop feedback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Automated </a:t>
            </a:r>
            <a:r>
              <a:rPr lang="en-US" sz="3200" dirty="0" err="1"/>
              <a:t>CyVerse</a:t>
            </a:r>
            <a:r>
              <a:rPr lang="en-US" sz="3200" dirty="0"/>
              <a:t> interaction for browser data storage and access without the need for </a:t>
            </a:r>
            <a:r>
              <a:rPr lang="en-US" sz="3200" dirty="0" smtClean="0"/>
              <a:t>Galaxy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Publication of workshop genome browser via </a:t>
            </a:r>
            <a:r>
              <a:rPr lang="en-US" sz="3200" dirty="0" err="1" smtClean="0"/>
              <a:t>CyVerse</a:t>
            </a: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Official releases of VM, AMI for everyday use on local computer, cloud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Make complete documentation available online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2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Up Next: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925" y="671053"/>
            <a:ext cx="87661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 to G-</a:t>
            </a:r>
            <a:r>
              <a:rPr lang="en-US" sz="3200" dirty="0" err="1" smtClean="0"/>
              <a:t>OnRamp</a:t>
            </a:r>
            <a:r>
              <a:rPr lang="en-US" sz="3200" dirty="0" smtClean="0"/>
              <a:t> Walkthrough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Import sample data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Import G-</a:t>
            </a:r>
            <a:r>
              <a:rPr lang="en-US" sz="3200" dirty="0" err="1"/>
              <a:t>OnRamp</a:t>
            </a:r>
            <a:r>
              <a:rPr lang="en-US" sz="3200" dirty="0"/>
              <a:t> workflow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Run workflow to generate results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Visualize results </a:t>
            </a:r>
            <a:r>
              <a:rPr lang="en-US" sz="3200"/>
              <a:t>in </a:t>
            </a:r>
            <a:r>
              <a:rPr lang="en-US" sz="3200" smtClean="0"/>
              <a:t>genome browser(s)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1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-15884" y="2806501"/>
            <a:ext cx="8683801" cy="1372009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Introduction to G-</a:t>
            </a:r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20" y="4116114"/>
            <a:ext cx="8069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Collaborative Eukaryotic Genome Annotations with Galaxy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1636" y="5584667"/>
            <a:ext cx="1116281" cy="108706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6919" y="5586920"/>
            <a:ext cx="605714" cy="1037828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9435" y="5574879"/>
            <a:ext cx="1189165" cy="108706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685" y="5635921"/>
            <a:ext cx="1062667" cy="9280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0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Motivations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383" y="838098"/>
            <a:ext cx="89276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GEP has shown great success but there are several challenges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the analysis of different Drosophila species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flexibility to incorporate other analyses and data into the curriculum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Collaboration is restricted to a central organization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gep.wustl.edu/files/gep/home_contents/heather_eisler_uc_pho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9" y="3515754"/>
            <a:ext cx="7231762" cy="30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-82704"/>
            <a:ext cx="9144000" cy="758215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GEP + Galaxy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421" y="780015"/>
            <a:ext cx="898357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G-</a:t>
            </a:r>
            <a:r>
              <a:rPr lang="en-US" sz="2600" dirty="0" err="1"/>
              <a:t>OnRamp</a:t>
            </a:r>
            <a:r>
              <a:rPr lang="en-US" sz="2600" dirty="0"/>
              <a:t> strengths: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Works with any eukaryotic genomes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Customizable workflows and analyses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Automated installation and configuration of computational tools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Web-based framework with built-in shared objects for collaborative generation, visualization and annotation of data</a:t>
            </a:r>
          </a:p>
        </p:txBody>
      </p:sp>
      <p:grpSp>
        <p:nvGrpSpPr>
          <p:cNvPr id="60" name="Group 210"/>
          <p:cNvGrpSpPr/>
          <p:nvPr/>
        </p:nvGrpSpPr>
        <p:grpSpPr>
          <a:xfrm>
            <a:off x="898357" y="3119117"/>
            <a:ext cx="7378427" cy="3594702"/>
            <a:chOff x="-1" y="-1"/>
            <a:chExt cx="8599620" cy="4189655"/>
          </a:xfrm>
        </p:grpSpPr>
        <p:grpSp>
          <p:nvGrpSpPr>
            <p:cNvPr id="61" name="Group 158"/>
            <p:cNvGrpSpPr/>
            <p:nvPr/>
          </p:nvGrpSpPr>
          <p:grpSpPr>
            <a:xfrm>
              <a:off x="-1" y="3188562"/>
              <a:ext cx="1505653" cy="785813"/>
              <a:chOff x="0" y="0"/>
              <a:chExt cx="1505651" cy="785812"/>
            </a:xfrm>
          </p:grpSpPr>
          <p:sp>
            <p:nvSpPr>
              <p:cNvPr id="105" name="Shape 156"/>
              <p:cNvSpPr/>
              <p:nvPr/>
            </p:nvSpPr>
            <p:spPr>
              <a:xfrm>
                <a:off x="0" y="0"/>
                <a:ext cx="1505651" cy="785812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Shape 157"/>
              <p:cNvSpPr/>
              <p:nvPr/>
            </p:nvSpPr>
            <p:spPr>
              <a:xfrm>
                <a:off x="38359" y="100520"/>
                <a:ext cx="1428932" cy="584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/>
                </a:pPr>
                <a:r>
                  <a:rPr>
                    <a:solidFill>
                      <a:schemeClr val="bg1"/>
                    </a:solidFill>
                  </a:rPr>
                  <a:t>RNA-Seq</a:t>
                </a:r>
              </a:p>
              <a:p>
                <a:pPr algn="ctr">
                  <a:defRPr sz="1600"/>
                </a:pPr>
                <a:r>
                  <a:rPr>
                    <a:solidFill>
                      <a:schemeClr val="bg1"/>
                    </a:solidFill>
                  </a:rPr>
                  <a:t>reads</a:t>
                </a:r>
              </a:p>
            </p:txBody>
          </p:sp>
        </p:grpSp>
        <p:grpSp>
          <p:nvGrpSpPr>
            <p:cNvPr id="62" name="Group 162"/>
            <p:cNvGrpSpPr/>
            <p:nvPr/>
          </p:nvGrpSpPr>
          <p:grpSpPr>
            <a:xfrm>
              <a:off x="1592250" y="-1"/>
              <a:ext cx="4271859" cy="4189655"/>
              <a:chOff x="0" y="0"/>
              <a:chExt cx="4271858" cy="4189653"/>
            </a:xfrm>
          </p:grpSpPr>
          <p:sp>
            <p:nvSpPr>
              <p:cNvPr id="102" name="Shape 159"/>
              <p:cNvSpPr/>
              <p:nvPr/>
            </p:nvSpPr>
            <p:spPr>
              <a:xfrm rot="16200000">
                <a:off x="41102" y="-41103"/>
                <a:ext cx="4189655" cy="4271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48"/>
                    </a:moveTo>
                    <a:cubicBezTo>
                      <a:pt x="0" y="1186"/>
                      <a:pt x="4835" y="0"/>
                      <a:pt x="10800" y="0"/>
                    </a:cubicBezTo>
                    <a:cubicBezTo>
                      <a:pt x="16765" y="0"/>
                      <a:pt x="21600" y="1186"/>
                      <a:pt x="21600" y="2648"/>
                    </a:cubicBezTo>
                    <a:lnTo>
                      <a:pt x="21600" y="18952"/>
                    </a:lnTo>
                    <a:cubicBezTo>
                      <a:pt x="21600" y="20414"/>
                      <a:pt x="16765" y="21600"/>
                      <a:pt x="10800" y="21600"/>
                    </a:cubicBezTo>
                    <a:cubicBezTo>
                      <a:pt x="4835" y="21600"/>
                      <a:pt x="0" y="20414"/>
                      <a:pt x="0" y="189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1D1D1"/>
                  </a:gs>
                  <a:gs pos="50000">
                    <a:srgbClr val="C7C7C7"/>
                  </a:gs>
                  <a:gs pos="100000">
                    <a:srgbClr val="C0C0C0"/>
                  </a:gs>
                </a:gsLst>
                <a:lin ang="5400011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Shape 160"/>
              <p:cNvSpPr/>
              <p:nvPr/>
            </p:nvSpPr>
            <p:spPr>
              <a:xfrm rot="16200000">
                <a:off x="-1571120" y="1571120"/>
                <a:ext cx="4189655" cy="1047415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Shape 161"/>
              <p:cNvSpPr/>
              <p:nvPr/>
            </p:nvSpPr>
            <p:spPr>
              <a:xfrm rot="16200000">
                <a:off x="41102" y="-41103"/>
                <a:ext cx="4189655" cy="4271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48"/>
                    </a:moveTo>
                    <a:cubicBezTo>
                      <a:pt x="21600" y="4111"/>
                      <a:pt x="16765" y="5296"/>
                      <a:pt x="10800" y="5296"/>
                    </a:cubicBezTo>
                    <a:cubicBezTo>
                      <a:pt x="4835" y="5296"/>
                      <a:pt x="0" y="4111"/>
                      <a:pt x="0" y="2648"/>
                    </a:cubicBezTo>
                    <a:cubicBezTo>
                      <a:pt x="0" y="1186"/>
                      <a:pt x="4835" y="0"/>
                      <a:pt x="10800" y="0"/>
                    </a:cubicBezTo>
                    <a:cubicBezTo>
                      <a:pt x="16765" y="0"/>
                      <a:pt x="21600" y="1186"/>
                      <a:pt x="21600" y="2648"/>
                    </a:cubicBezTo>
                    <a:lnTo>
                      <a:pt x="21600" y="18952"/>
                    </a:lnTo>
                    <a:cubicBezTo>
                      <a:pt x="21600" y="20414"/>
                      <a:pt x="16765" y="21600"/>
                      <a:pt x="10800" y="21600"/>
                    </a:cubicBezTo>
                    <a:cubicBezTo>
                      <a:pt x="4835" y="21600"/>
                      <a:pt x="0" y="20414"/>
                      <a:pt x="0" y="18952"/>
                    </a:cubicBezTo>
                    <a:lnTo>
                      <a:pt x="0" y="2648"/>
                    </a:lnTo>
                  </a:path>
                </a:pathLst>
              </a:custGeom>
              <a:noFill/>
              <a:ln w="9525" cap="flat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165"/>
            <p:cNvGrpSpPr/>
            <p:nvPr/>
          </p:nvGrpSpPr>
          <p:grpSpPr>
            <a:xfrm>
              <a:off x="2691854" y="589062"/>
              <a:ext cx="1223324" cy="725598"/>
              <a:chOff x="0" y="0"/>
              <a:chExt cx="1223322" cy="725596"/>
            </a:xfrm>
          </p:grpSpPr>
          <p:sp>
            <p:nvSpPr>
              <p:cNvPr id="100" name="Shape 163"/>
              <p:cNvSpPr/>
              <p:nvPr/>
            </p:nvSpPr>
            <p:spPr>
              <a:xfrm>
                <a:off x="0" y="0"/>
                <a:ext cx="1223322" cy="725596"/>
              </a:xfrm>
              <a:prstGeom prst="roundRect">
                <a:avLst>
                  <a:gd name="adj" fmla="val 16667"/>
                </a:avLst>
              </a:prstGeom>
              <a:solidFill>
                <a:srgbClr val="4472C4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Shape 164"/>
              <p:cNvSpPr/>
              <p:nvPr/>
            </p:nvSpPr>
            <p:spPr>
              <a:xfrm>
                <a:off x="35421" y="70412"/>
                <a:ext cx="1152479" cy="584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Sequence similarity</a:t>
                </a:r>
              </a:p>
            </p:txBody>
          </p:sp>
        </p:grpSp>
        <p:grpSp>
          <p:nvGrpSpPr>
            <p:cNvPr id="64" name="Group 168"/>
            <p:cNvGrpSpPr/>
            <p:nvPr/>
          </p:nvGrpSpPr>
          <p:grpSpPr>
            <a:xfrm>
              <a:off x="2692610" y="2342214"/>
              <a:ext cx="1223324" cy="725597"/>
              <a:chOff x="0" y="0"/>
              <a:chExt cx="1223322" cy="725596"/>
            </a:xfrm>
          </p:grpSpPr>
          <p:sp>
            <p:nvSpPr>
              <p:cNvPr id="98" name="Shape 166"/>
              <p:cNvSpPr/>
              <p:nvPr/>
            </p:nvSpPr>
            <p:spPr>
              <a:xfrm>
                <a:off x="0" y="0"/>
                <a:ext cx="1223322" cy="72559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Shape 167"/>
              <p:cNvSpPr/>
              <p:nvPr/>
            </p:nvSpPr>
            <p:spPr>
              <a:xfrm>
                <a:off x="35421" y="70412"/>
                <a:ext cx="1152479" cy="584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RNA-Seq analysis</a:t>
                </a:r>
              </a:p>
            </p:txBody>
          </p:sp>
        </p:grpSp>
        <p:grpSp>
          <p:nvGrpSpPr>
            <p:cNvPr id="65" name="Group 171"/>
            <p:cNvGrpSpPr/>
            <p:nvPr/>
          </p:nvGrpSpPr>
          <p:grpSpPr>
            <a:xfrm>
              <a:off x="2692610" y="1465638"/>
              <a:ext cx="1223324" cy="725598"/>
              <a:chOff x="0" y="0"/>
              <a:chExt cx="1223322" cy="725596"/>
            </a:xfrm>
          </p:grpSpPr>
          <p:sp>
            <p:nvSpPr>
              <p:cNvPr id="96" name="Shape 169"/>
              <p:cNvSpPr/>
              <p:nvPr/>
            </p:nvSpPr>
            <p:spPr>
              <a:xfrm>
                <a:off x="0" y="0"/>
                <a:ext cx="1223322" cy="725596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Shape 170"/>
              <p:cNvSpPr/>
              <p:nvPr/>
            </p:nvSpPr>
            <p:spPr>
              <a:xfrm>
                <a:off x="35421" y="22020"/>
                <a:ext cx="1152479" cy="6815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 dirty="0">
                    <a:solidFill>
                      <a:schemeClr val="bg1"/>
                    </a:solidFill>
                  </a:rPr>
                  <a:t>Gene </a:t>
                </a:r>
                <a:r>
                  <a:rPr dirty="0" smtClean="0">
                    <a:solidFill>
                      <a:schemeClr val="bg1"/>
                    </a:solidFill>
                  </a:rPr>
                  <a:t>prediction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174"/>
            <p:cNvGrpSpPr/>
            <p:nvPr/>
          </p:nvGrpSpPr>
          <p:grpSpPr>
            <a:xfrm>
              <a:off x="2692610" y="3218789"/>
              <a:ext cx="1223324" cy="725598"/>
              <a:chOff x="0" y="0"/>
              <a:chExt cx="1223322" cy="725596"/>
            </a:xfrm>
          </p:grpSpPr>
          <p:sp>
            <p:nvSpPr>
              <p:cNvPr id="94" name="Shape 172"/>
              <p:cNvSpPr/>
              <p:nvPr/>
            </p:nvSpPr>
            <p:spPr>
              <a:xfrm>
                <a:off x="0" y="0"/>
                <a:ext cx="1223322" cy="725596"/>
              </a:xfrm>
              <a:prstGeom prst="roundRect">
                <a:avLst>
                  <a:gd name="adj" fmla="val 16667"/>
                </a:avLst>
              </a:prstGeom>
              <a:solidFill>
                <a:srgbClr val="ED7D31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Shape 173"/>
              <p:cNvSpPr/>
              <p:nvPr/>
            </p:nvSpPr>
            <p:spPr>
              <a:xfrm>
                <a:off x="35421" y="193522"/>
                <a:ext cx="1152479" cy="338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Repeats</a:t>
                </a:r>
              </a:p>
            </p:txBody>
          </p:sp>
        </p:grpSp>
        <p:grpSp>
          <p:nvGrpSpPr>
            <p:cNvPr id="67" name="Group 177"/>
            <p:cNvGrpSpPr/>
            <p:nvPr/>
          </p:nvGrpSpPr>
          <p:grpSpPr>
            <a:xfrm>
              <a:off x="4519812" y="2398373"/>
              <a:ext cx="1110393" cy="1480631"/>
              <a:chOff x="246200" y="1446604"/>
              <a:chExt cx="1110391" cy="1480629"/>
            </a:xfrm>
          </p:grpSpPr>
          <p:sp>
            <p:nvSpPr>
              <p:cNvPr id="92" name="Shape 175"/>
              <p:cNvSpPr/>
              <p:nvPr/>
            </p:nvSpPr>
            <p:spPr>
              <a:xfrm>
                <a:off x="246200" y="1446604"/>
                <a:ext cx="1110391" cy="1480629"/>
              </a:xfrm>
              <a:prstGeom prst="roundRect">
                <a:avLst>
                  <a:gd name="adj" fmla="val 16667"/>
                </a:avLst>
              </a:prstGeom>
              <a:solidFill>
                <a:srgbClr val="4472C4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Shape 176"/>
              <p:cNvSpPr/>
              <p:nvPr/>
            </p:nvSpPr>
            <p:spPr>
              <a:xfrm>
                <a:off x="300402" y="1771422"/>
                <a:ext cx="1001982" cy="8309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 dirty="0">
                    <a:solidFill>
                      <a:schemeClr val="bg1"/>
                    </a:solidFill>
                  </a:rPr>
                  <a:t>Hub Archive Creator</a:t>
                </a:r>
              </a:p>
            </p:txBody>
          </p:sp>
        </p:grpSp>
        <p:grpSp>
          <p:nvGrpSpPr>
            <p:cNvPr id="68" name="Group 180"/>
            <p:cNvGrpSpPr/>
            <p:nvPr/>
          </p:nvGrpSpPr>
          <p:grpSpPr>
            <a:xfrm>
              <a:off x="4519812" y="680041"/>
              <a:ext cx="1110393" cy="1481970"/>
              <a:chOff x="246200" y="-1903974"/>
              <a:chExt cx="1110391" cy="1481969"/>
            </a:xfrm>
          </p:grpSpPr>
          <p:sp>
            <p:nvSpPr>
              <p:cNvPr id="90" name="Shape 178"/>
              <p:cNvSpPr/>
              <p:nvPr/>
            </p:nvSpPr>
            <p:spPr>
              <a:xfrm>
                <a:off x="246200" y="-1903974"/>
                <a:ext cx="1110391" cy="1481969"/>
              </a:xfrm>
              <a:prstGeom prst="roundRect">
                <a:avLst>
                  <a:gd name="adj" fmla="val 16667"/>
                </a:avLst>
              </a:prstGeom>
              <a:solidFill>
                <a:srgbClr val="CD503E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212121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Shape 179"/>
              <p:cNvSpPr/>
              <p:nvPr/>
            </p:nvSpPr>
            <p:spPr>
              <a:xfrm>
                <a:off x="300404" y="-1578488"/>
                <a:ext cx="1001982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/>
                </a:pPr>
                <a:r>
                  <a:rPr>
                    <a:solidFill>
                      <a:schemeClr val="bg1"/>
                    </a:solidFill>
                  </a:rPr>
                  <a:t>JBrowse</a:t>
                </a:r>
              </a:p>
              <a:p>
                <a:pPr algn="ctr">
                  <a:defRPr sz="1600"/>
                </a:pPr>
                <a:r>
                  <a:rPr>
                    <a:solidFill>
                      <a:schemeClr val="bg1"/>
                    </a:solidFill>
                  </a:rPr>
                  <a:t>Archive Creator</a:t>
                </a:r>
              </a:p>
            </p:txBody>
          </p:sp>
        </p:grpSp>
        <p:sp>
          <p:nvSpPr>
            <p:cNvPr id="69" name="Shape 191"/>
            <p:cNvSpPr/>
            <p:nvPr/>
          </p:nvSpPr>
          <p:spPr>
            <a:xfrm>
              <a:off x="1607236" y="841386"/>
              <a:ext cx="830199" cy="279333"/>
            </a:xfrm>
            <a:prstGeom prst="rightArrow">
              <a:avLst>
                <a:gd name="adj1" fmla="val 35333"/>
                <a:gd name="adj2" fmla="val 50000"/>
              </a:avLst>
            </a:prstGeom>
            <a:gradFill flip="none" rotWithShape="1"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11" scaled="0"/>
            </a:gradFill>
            <a:ln w="9525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70" name="Group 194"/>
            <p:cNvGrpSpPr/>
            <p:nvPr/>
          </p:nvGrpSpPr>
          <p:grpSpPr>
            <a:xfrm>
              <a:off x="13681" y="1772491"/>
              <a:ext cx="1505653" cy="1183761"/>
              <a:chOff x="0" y="-10967"/>
              <a:chExt cx="1505651" cy="1183759"/>
            </a:xfrm>
          </p:grpSpPr>
          <p:sp>
            <p:nvSpPr>
              <p:cNvPr id="88" name="Shape 192"/>
              <p:cNvSpPr/>
              <p:nvPr/>
            </p:nvSpPr>
            <p:spPr>
              <a:xfrm>
                <a:off x="0" y="0"/>
                <a:ext cx="1505651" cy="116182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Shape 193"/>
              <p:cNvSpPr/>
              <p:nvPr/>
            </p:nvSpPr>
            <p:spPr>
              <a:xfrm>
                <a:off x="56714" y="-10967"/>
                <a:ext cx="1392222" cy="11837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 sz="1500" dirty="0">
                    <a:solidFill>
                      <a:schemeClr val="bg1"/>
                    </a:solidFill>
                  </a:rPr>
                  <a:t>Transcripts / proteins from informant genome</a:t>
                </a:r>
              </a:p>
            </p:txBody>
          </p:sp>
        </p:grpSp>
        <p:grpSp>
          <p:nvGrpSpPr>
            <p:cNvPr id="71" name="Group 197"/>
            <p:cNvGrpSpPr/>
            <p:nvPr/>
          </p:nvGrpSpPr>
          <p:grpSpPr>
            <a:xfrm>
              <a:off x="13681" y="589061"/>
              <a:ext cx="1505653" cy="961441"/>
              <a:chOff x="0" y="0"/>
              <a:chExt cx="1505651" cy="961440"/>
            </a:xfrm>
          </p:grpSpPr>
          <p:sp>
            <p:nvSpPr>
              <p:cNvPr id="86" name="Shape 195"/>
              <p:cNvSpPr/>
              <p:nvPr/>
            </p:nvSpPr>
            <p:spPr>
              <a:xfrm>
                <a:off x="0" y="0"/>
                <a:ext cx="1505651" cy="961440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Shape 196"/>
              <p:cNvSpPr/>
              <p:nvPr/>
            </p:nvSpPr>
            <p:spPr>
              <a:xfrm>
                <a:off x="46933" y="65223"/>
                <a:ext cx="1411784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/>
                </a:pPr>
                <a:r>
                  <a:rPr dirty="0">
                    <a:solidFill>
                      <a:schemeClr val="bg1"/>
                    </a:solidFill>
                  </a:rPr>
                  <a:t>Reference genome</a:t>
                </a:r>
              </a:p>
              <a:p>
                <a:pPr algn="ctr">
                  <a:defRPr sz="1600"/>
                </a:pPr>
                <a:r>
                  <a:rPr dirty="0">
                    <a:solidFill>
                      <a:schemeClr val="bg1"/>
                    </a:solidFill>
                  </a:rPr>
                  <a:t>assembly</a:t>
                </a:r>
              </a:p>
            </p:txBody>
          </p:sp>
        </p:grpSp>
        <p:sp>
          <p:nvSpPr>
            <p:cNvPr id="72" name="Shape 198"/>
            <p:cNvSpPr/>
            <p:nvPr/>
          </p:nvSpPr>
          <p:spPr>
            <a:xfrm>
              <a:off x="1607236" y="1745022"/>
              <a:ext cx="830199" cy="279333"/>
            </a:xfrm>
            <a:prstGeom prst="rightArrow">
              <a:avLst>
                <a:gd name="adj1" fmla="val 35333"/>
                <a:gd name="adj2" fmla="val 50000"/>
              </a:avLst>
            </a:prstGeom>
            <a:gradFill flip="none" rotWithShape="1"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11" scaled="0"/>
            </a:gradFill>
            <a:ln w="9525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3" name="Shape 199"/>
            <p:cNvSpPr/>
            <p:nvPr/>
          </p:nvSpPr>
          <p:spPr>
            <a:xfrm>
              <a:off x="1607236" y="2568782"/>
              <a:ext cx="830199" cy="279333"/>
            </a:xfrm>
            <a:prstGeom prst="rightArrow">
              <a:avLst>
                <a:gd name="adj1" fmla="val 35333"/>
                <a:gd name="adj2" fmla="val 50000"/>
              </a:avLst>
            </a:prstGeom>
            <a:gradFill flip="none" rotWithShape="1"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11" scaled="0"/>
            </a:gradFill>
            <a:ln w="9525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Shape 200"/>
            <p:cNvSpPr/>
            <p:nvPr/>
          </p:nvSpPr>
          <p:spPr>
            <a:xfrm>
              <a:off x="1608197" y="3532258"/>
              <a:ext cx="830200" cy="279333"/>
            </a:xfrm>
            <a:prstGeom prst="rightArrow">
              <a:avLst>
                <a:gd name="adj1" fmla="val 35333"/>
                <a:gd name="adj2" fmla="val 50000"/>
              </a:avLst>
            </a:prstGeom>
            <a:gradFill flip="none" rotWithShape="1"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11" scaled="0"/>
            </a:gradFill>
            <a:ln w="9525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75" name="Group 204"/>
            <p:cNvGrpSpPr/>
            <p:nvPr/>
          </p:nvGrpSpPr>
          <p:grpSpPr>
            <a:xfrm>
              <a:off x="6209178" y="2434015"/>
              <a:ext cx="2390441" cy="1219580"/>
              <a:chOff x="68214" y="1684758"/>
              <a:chExt cx="2390439" cy="1219578"/>
            </a:xfrm>
          </p:grpSpPr>
          <p:sp>
            <p:nvSpPr>
              <p:cNvPr id="83" name="Shape 201"/>
              <p:cNvSpPr/>
              <p:nvPr/>
            </p:nvSpPr>
            <p:spPr>
              <a:xfrm>
                <a:off x="68214" y="1684758"/>
                <a:ext cx="2390439" cy="1219578"/>
              </a:xfrm>
              <a:prstGeom prst="rect">
                <a:avLst/>
              </a:prstGeom>
              <a:solidFill>
                <a:srgbClr val="F9FAF9"/>
              </a:solidFill>
              <a:ln w="9525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>
                  <a:solidFill>
                    <a:schemeClr val="bg1"/>
                  </a:solidFill>
                </a:endParaRPr>
              </a:p>
            </p:txBody>
          </p:sp>
          <p:pic>
            <p:nvPicPr>
              <p:cNvPr id="84" name="image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3275"/>
              <a:stretch>
                <a:fillRect/>
              </a:stretch>
            </p:blipFill>
            <p:spPr>
              <a:xfrm>
                <a:off x="183576" y="2220861"/>
                <a:ext cx="2199873" cy="6564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" name="image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r="56537"/>
              <a:stretch>
                <a:fillRect/>
              </a:stretch>
            </p:blipFill>
            <p:spPr>
              <a:xfrm>
                <a:off x="440767" y="1779346"/>
                <a:ext cx="1685488" cy="6564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" name="Group 208"/>
            <p:cNvGrpSpPr/>
            <p:nvPr/>
          </p:nvGrpSpPr>
          <p:grpSpPr>
            <a:xfrm>
              <a:off x="6209184" y="711628"/>
              <a:ext cx="2390203" cy="1217740"/>
              <a:chOff x="68223" y="-1905688"/>
              <a:chExt cx="2390202" cy="1217738"/>
            </a:xfrm>
          </p:grpSpPr>
          <p:sp>
            <p:nvSpPr>
              <p:cNvPr id="80" name="Shape 205"/>
              <p:cNvSpPr/>
              <p:nvPr/>
            </p:nvSpPr>
            <p:spPr>
              <a:xfrm>
                <a:off x="68223" y="-1905688"/>
                <a:ext cx="2390202" cy="121773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pic>
            <p:nvPicPr>
              <p:cNvPr id="81" name="image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2538" y="-1226718"/>
                <a:ext cx="2368181" cy="5020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" name="image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26080" y="-1889638"/>
                <a:ext cx="1613121" cy="6409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7" name="image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59626" y="34687"/>
              <a:ext cx="2368176" cy="676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" name="Shape 189"/>
            <p:cNvSpPr/>
            <p:nvPr/>
          </p:nvSpPr>
          <p:spPr>
            <a:xfrm>
              <a:off x="5663138" y="2821040"/>
              <a:ext cx="690103" cy="57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559" y="5400"/>
                  </a:lnTo>
                  <a:lnTo>
                    <a:pt x="559" y="16200"/>
                  </a:lnTo>
                  <a:lnTo>
                    <a:pt x="0" y="16200"/>
                  </a:lnTo>
                  <a:close/>
                  <a:moveTo>
                    <a:pt x="1117" y="5400"/>
                  </a:moveTo>
                  <a:lnTo>
                    <a:pt x="2234" y="5400"/>
                  </a:lnTo>
                  <a:lnTo>
                    <a:pt x="2234" y="16200"/>
                  </a:lnTo>
                  <a:lnTo>
                    <a:pt x="1117" y="16200"/>
                  </a:lnTo>
                  <a:close/>
                  <a:moveTo>
                    <a:pt x="2793" y="5400"/>
                  </a:moveTo>
                  <a:lnTo>
                    <a:pt x="12663" y="5400"/>
                  </a:lnTo>
                  <a:lnTo>
                    <a:pt x="12663" y="0"/>
                  </a:lnTo>
                  <a:lnTo>
                    <a:pt x="21600" y="10800"/>
                  </a:lnTo>
                  <a:lnTo>
                    <a:pt x="12663" y="21600"/>
                  </a:lnTo>
                  <a:lnTo>
                    <a:pt x="12663" y="16200"/>
                  </a:lnTo>
                  <a:lnTo>
                    <a:pt x="2793" y="16200"/>
                  </a:lnTo>
                  <a:close/>
                </a:path>
              </a:pathLst>
            </a:custGeom>
            <a:solidFill>
              <a:srgbClr val="5B9BD5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Shape 190"/>
            <p:cNvSpPr/>
            <p:nvPr/>
          </p:nvSpPr>
          <p:spPr>
            <a:xfrm>
              <a:off x="5663139" y="1083067"/>
              <a:ext cx="690103" cy="57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559" y="5400"/>
                  </a:lnTo>
                  <a:lnTo>
                    <a:pt x="559" y="16200"/>
                  </a:lnTo>
                  <a:lnTo>
                    <a:pt x="0" y="16200"/>
                  </a:lnTo>
                  <a:close/>
                  <a:moveTo>
                    <a:pt x="1117" y="5400"/>
                  </a:moveTo>
                  <a:lnTo>
                    <a:pt x="2234" y="5400"/>
                  </a:lnTo>
                  <a:lnTo>
                    <a:pt x="2234" y="16200"/>
                  </a:lnTo>
                  <a:lnTo>
                    <a:pt x="1117" y="16200"/>
                  </a:lnTo>
                  <a:close/>
                  <a:moveTo>
                    <a:pt x="2793" y="5400"/>
                  </a:moveTo>
                  <a:lnTo>
                    <a:pt x="12663" y="5400"/>
                  </a:lnTo>
                  <a:lnTo>
                    <a:pt x="12663" y="0"/>
                  </a:lnTo>
                  <a:lnTo>
                    <a:pt x="21600" y="10800"/>
                  </a:lnTo>
                  <a:lnTo>
                    <a:pt x="12663" y="21600"/>
                  </a:lnTo>
                  <a:lnTo>
                    <a:pt x="12663" y="16200"/>
                  </a:lnTo>
                  <a:lnTo>
                    <a:pt x="2793" y="16200"/>
                  </a:lnTo>
                  <a:close/>
                </a:path>
              </a:pathLst>
            </a:custGeom>
            <a:solidFill>
              <a:srgbClr val="5B9BD5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>
                <a:solidFill>
                  <a:schemeClr val="bg1"/>
                </a:solidFill>
              </a:endParaRPr>
            </a:p>
          </p:txBody>
        </p:sp>
      </p:grpSp>
      <p:cxnSp>
        <p:nvCxnSpPr>
          <p:cNvPr id="107" name="Straight Connector 106"/>
          <p:cNvCxnSpPr/>
          <p:nvPr/>
        </p:nvCxnSpPr>
        <p:spPr>
          <a:xfrm>
            <a:off x="4602166" y="4296809"/>
            <a:ext cx="1" cy="1837943"/>
          </a:xfrm>
          <a:prstGeom prst="line">
            <a:avLst/>
          </a:prstGeom>
          <a:noFill/>
          <a:ln w="95250" cap="flat">
            <a:solidFill>
              <a:srgbClr val="5B9BD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Straight Arrow Connector 107"/>
          <p:cNvCxnSpPr/>
          <p:nvPr/>
        </p:nvCxnSpPr>
        <p:spPr>
          <a:xfrm flipV="1">
            <a:off x="4601186" y="4339893"/>
            <a:ext cx="344939" cy="1"/>
          </a:xfrm>
          <a:prstGeom prst="straightConnector1">
            <a:avLst/>
          </a:prstGeom>
          <a:noFill/>
          <a:ln w="88900" cap="flat">
            <a:solidFill>
              <a:srgbClr val="5B9BD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628146" y="6089767"/>
            <a:ext cx="329620" cy="1"/>
          </a:xfrm>
          <a:prstGeom prst="straightConnector1">
            <a:avLst/>
          </a:prstGeom>
          <a:noFill/>
          <a:ln w="88900" cap="flat">
            <a:solidFill>
              <a:srgbClr val="5B9BD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/>
          <p:cNvCxnSpPr/>
          <p:nvPr/>
        </p:nvCxnSpPr>
        <p:spPr>
          <a:xfrm>
            <a:off x="4175923" y="3978062"/>
            <a:ext cx="359692" cy="415795"/>
          </a:xfrm>
          <a:prstGeom prst="straightConnector1">
            <a:avLst/>
          </a:prstGeom>
          <a:noFill/>
          <a:ln w="63500" cap="flat">
            <a:solidFill>
              <a:srgbClr val="5B9BD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Arrow Connector 110"/>
          <p:cNvCxnSpPr/>
          <p:nvPr/>
        </p:nvCxnSpPr>
        <p:spPr>
          <a:xfrm>
            <a:off x="4176353" y="4761987"/>
            <a:ext cx="350572" cy="5310"/>
          </a:xfrm>
          <a:prstGeom prst="straightConnector1">
            <a:avLst/>
          </a:prstGeom>
          <a:noFill/>
          <a:ln w="63500" cap="flat">
            <a:solidFill>
              <a:srgbClr val="5B9BD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Arrow Connector 111"/>
          <p:cNvCxnSpPr/>
          <p:nvPr/>
        </p:nvCxnSpPr>
        <p:spPr>
          <a:xfrm>
            <a:off x="4180386" y="5647482"/>
            <a:ext cx="355229" cy="1"/>
          </a:xfrm>
          <a:prstGeom prst="straightConnector1">
            <a:avLst/>
          </a:prstGeom>
          <a:noFill/>
          <a:ln w="63500" cap="flat">
            <a:solidFill>
              <a:srgbClr val="5B9BD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179152" y="5962379"/>
            <a:ext cx="347773" cy="80489"/>
          </a:xfrm>
          <a:prstGeom prst="straightConnector1">
            <a:avLst/>
          </a:prstGeom>
          <a:noFill/>
          <a:ln w="63500" cap="flat">
            <a:solidFill>
              <a:srgbClr val="5B9BD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52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Tools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60" name="Group 262"/>
          <p:cNvGrpSpPr/>
          <p:nvPr/>
        </p:nvGrpSpPr>
        <p:grpSpPr>
          <a:xfrm>
            <a:off x="212694" y="859720"/>
            <a:ext cx="8718612" cy="5285993"/>
            <a:chOff x="-1" y="0"/>
            <a:chExt cx="8718610" cy="5285991"/>
          </a:xfrm>
        </p:grpSpPr>
        <p:sp>
          <p:nvSpPr>
            <p:cNvPr id="61" name="Shape 230"/>
            <p:cNvSpPr/>
            <p:nvPr/>
          </p:nvSpPr>
          <p:spPr>
            <a:xfrm>
              <a:off x="-1" y="0"/>
              <a:ext cx="1644965" cy="5285991"/>
            </a:xfrm>
            <a:prstGeom prst="roundRect">
              <a:avLst>
                <a:gd name="adj" fmla="val 10000"/>
              </a:avLst>
            </a:prstGeom>
            <a:solidFill>
              <a:srgbClr val="4A85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2" name="Shape 231"/>
            <p:cNvSpPr/>
            <p:nvPr/>
          </p:nvSpPr>
          <p:spPr>
            <a:xfrm>
              <a:off x="-1" y="411206"/>
              <a:ext cx="1644964" cy="763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 algn="ctr">
                <a:lnSpc>
                  <a:spcPct val="90000"/>
                </a:lnSpc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2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Sequence similarity</a:t>
              </a:r>
            </a:p>
          </p:txBody>
        </p:sp>
        <p:sp>
          <p:nvSpPr>
            <p:cNvPr id="63" name="Shape 232"/>
            <p:cNvSpPr/>
            <p:nvPr/>
          </p:nvSpPr>
          <p:spPr>
            <a:xfrm>
              <a:off x="164503" y="1587325"/>
              <a:ext cx="1316137" cy="159370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4" name="Shape 233"/>
            <p:cNvSpPr/>
            <p:nvPr/>
          </p:nvSpPr>
          <p:spPr>
            <a:xfrm>
              <a:off x="202957" y="2234897"/>
              <a:ext cx="1239217" cy="298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16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NCBI BLAST+</a:t>
              </a:r>
            </a:p>
          </p:txBody>
        </p:sp>
        <p:sp>
          <p:nvSpPr>
            <p:cNvPr id="65" name="Shape 234"/>
            <p:cNvSpPr/>
            <p:nvPr/>
          </p:nvSpPr>
          <p:spPr>
            <a:xfrm>
              <a:off x="164503" y="3426302"/>
              <a:ext cx="1316137" cy="1593701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Shape 235"/>
            <p:cNvSpPr/>
            <p:nvPr/>
          </p:nvSpPr>
          <p:spPr>
            <a:xfrm>
              <a:off x="202957" y="4074069"/>
              <a:ext cx="1239217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1600"/>
              </a:lvl1pPr>
            </a:lstStyle>
            <a:p>
              <a:r>
                <a:rPr>
                  <a:solidFill>
                    <a:schemeClr val="bg1"/>
                  </a:solidFill>
                </a:rPr>
                <a:t>UCSC BLAT</a:t>
              </a:r>
            </a:p>
          </p:txBody>
        </p:sp>
        <p:sp>
          <p:nvSpPr>
            <p:cNvPr id="67" name="Shape 236"/>
            <p:cNvSpPr/>
            <p:nvPr/>
          </p:nvSpPr>
          <p:spPr>
            <a:xfrm>
              <a:off x="1768410" y="0"/>
              <a:ext cx="1644965" cy="5285991"/>
            </a:xfrm>
            <a:prstGeom prst="roundRect">
              <a:avLst>
                <a:gd name="adj" fmla="val 10000"/>
              </a:avLst>
            </a:prstGeom>
            <a:solidFill>
              <a:srgbClr val="CC1B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Shape 237"/>
            <p:cNvSpPr/>
            <p:nvPr/>
          </p:nvSpPr>
          <p:spPr>
            <a:xfrm>
              <a:off x="1768410" y="563555"/>
              <a:ext cx="1644964" cy="458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 algn="ctr">
                <a:lnSpc>
                  <a:spcPct val="90000"/>
                </a:lnSpc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2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RNA-Seq</a:t>
              </a:r>
            </a:p>
          </p:txBody>
        </p:sp>
        <p:sp>
          <p:nvSpPr>
            <p:cNvPr id="69" name="Shape 238"/>
            <p:cNvSpPr/>
            <p:nvPr/>
          </p:nvSpPr>
          <p:spPr>
            <a:xfrm>
              <a:off x="1932914" y="1586228"/>
              <a:ext cx="1316137" cy="10384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Shape 239"/>
            <p:cNvSpPr/>
            <p:nvPr/>
          </p:nvSpPr>
          <p:spPr>
            <a:xfrm>
              <a:off x="1957969" y="1925530"/>
              <a:ext cx="1265864" cy="359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HISAT</a:t>
              </a:r>
            </a:p>
          </p:txBody>
        </p:sp>
        <p:sp>
          <p:nvSpPr>
            <p:cNvPr id="71" name="Shape 240"/>
            <p:cNvSpPr/>
            <p:nvPr/>
          </p:nvSpPr>
          <p:spPr>
            <a:xfrm>
              <a:off x="1932914" y="2784466"/>
              <a:ext cx="1316137" cy="10384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Shape 241"/>
            <p:cNvSpPr/>
            <p:nvPr/>
          </p:nvSpPr>
          <p:spPr>
            <a:xfrm>
              <a:off x="1957969" y="3123768"/>
              <a:ext cx="1265864" cy="359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StringTie</a:t>
              </a:r>
            </a:p>
          </p:txBody>
        </p:sp>
        <p:sp>
          <p:nvSpPr>
            <p:cNvPr id="73" name="Shape 242"/>
            <p:cNvSpPr/>
            <p:nvPr/>
          </p:nvSpPr>
          <p:spPr>
            <a:xfrm>
              <a:off x="1932914" y="3982704"/>
              <a:ext cx="1316137" cy="10384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Shape 243"/>
            <p:cNvSpPr/>
            <p:nvPr/>
          </p:nvSpPr>
          <p:spPr>
            <a:xfrm>
              <a:off x="1957969" y="4322006"/>
              <a:ext cx="1265864" cy="359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regtools</a:t>
              </a:r>
            </a:p>
          </p:txBody>
        </p:sp>
        <p:sp>
          <p:nvSpPr>
            <p:cNvPr id="75" name="Shape 244"/>
            <p:cNvSpPr/>
            <p:nvPr/>
          </p:nvSpPr>
          <p:spPr>
            <a:xfrm>
              <a:off x="3536821" y="0"/>
              <a:ext cx="1644965" cy="5285991"/>
            </a:xfrm>
            <a:prstGeom prst="roundRect">
              <a:avLst>
                <a:gd name="adj" fmla="val 10000"/>
              </a:avLst>
            </a:prstGeom>
            <a:solidFill>
              <a:srgbClr val="70AE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Shape 245"/>
            <p:cNvSpPr/>
            <p:nvPr/>
          </p:nvSpPr>
          <p:spPr>
            <a:xfrm>
              <a:off x="3536821" y="411206"/>
              <a:ext cx="1644964" cy="763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 algn="ctr">
                <a:lnSpc>
                  <a:spcPct val="90000"/>
                </a:lnSpc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2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Gene predictions</a:t>
              </a:r>
            </a:p>
          </p:txBody>
        </p:sp>
        <p:sp>
          <p:nvSpPr>
            <p:cNvPr id="77" name="Shape 246"/>
            <p:cNvSpPr/>
            <p:nvPr/>
          </p:nvSpPr>
          <p:spPr>
            <a:xfrm>
              <a:off x="3701325" y="1586228"/>
              <a:ext cx="1316137" cy="10384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Shape 247"/>
            <p:cNvSpPr/>
            <p:nvPr/>
          </p:nvSpPr>
          <p:spPr>
            <a:xfrm>
              <a:off x="3726381" y="1925530"/>
              <a:ext cx="1265864" cy="359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Augustus</a:t>
              </a:r>
            </a:p>
          </p:txBody>
        </p:sp>
        <p:sp>
          <p:nvSpPr>
            <p:cNvPr id="79" name="Shape 248"/>
            <p:cNvSpPr/>
            <p:nvPr/>
          </p:nvSpPr>
          <p:spPr>
            <a:xfrm>
              <a:off x="3701325" y="2784466"/>
              <a:ext cx="1316137" cy="10384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Shape 249"/>
            <p:cNvSpPr/>
            <p:nvPr/>
          </p:nvSpPr>
          <p:spPr>
            <a:xfrm>
              <a:off x="3726381" y="3168454"/>
              <a:ext cx="1265864" cy="270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474" tIns="30474" rIns="30474" bIns="30474" numCol="1" anchor="ctr">
              <a:spAutoFit/>
            </a:bodyPr>
            <a:lstStyle>
              <a:lvl1pPr algn="ctr">
                <a:lnSpc>
                  <a:spcPct val="90000"/>
                </a:lnSpc>
                <a:defRPr sz="1500"/>
              </a:lvl1pPr>
            </a:lstStyle>
            <a:p>
              <a:r>
                <a:rPr>
                  <a:solidFill>
                    <a:schemeClr val="bg1"/>
                  </a:solidFill>
                </a:rPr>
                <a:t>GlimmerHMM</a:t>
              </a:r>
            </a:p>
          </p:txBody>
        </p:sp>
        <p:sp>
          <p:nvSpPr>
            <p:cNvPr id="81" name="Shape 250"/>
            <p:cNvSpPr/>
            <p:nvPr/>
          </p:nvSpPr>
          <p:spPr>
            <a:xfrm>
              <a:off x="3701325" y="3982704"/>
              <a:ext cx="1316137" cy="1038458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Shape 251"/>
            <p:cNvSpPr/>
            <p:nvPr/>
          </p:nvSpPr>
          <p:spPr>
            <a:xfrm>
              <a:off x="3726381" y="4322006"/>
              <a:ext cx="1265864" cy="359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SNAP</a:t>
              </a:r>
            </a:p>
          </p:txBody>
        </p:sp>
        <p:sp>
          <p:nvSpPr>
            <p:cNvPr id="83" name="Shape 252"/>
            <p:cNvSpPr/>
            <p:nvPr/>
          </p:nvSpPr>
          <p:spPr>
            <a:xfrm>
              <a:off x="5305232" y="0"/>
              <a:ext cx="1644965" cy="528599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4" name="Shape 253"/>
            <p:cNvSpPr/>
            <p:nvPr/>
          </p:nvSpPr>
          <p:spPr>
            <a:xfrm>
              <a:off x="5305232" y="563555"/>
              <a:ext cx="1644964" cy="458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 algn="ctr">
                <a:lnSpc>
                  <a:spcPct val="90000"/>
                </a:lnSpc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2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Repeats</a:t>
              </a:r>
            </a:p>
          </p:txBody>
        </p:sp>
        <p:sp>
          <p:nvSpPr>
            <p:cNvPr id="85" name="Shape 254"/>
            <p:cNvSpPr/>
            <p:nvPr/>
          </p:nvSpPr>
          <p:spPr>
            <a:xfrm>
              <a:off x="5469736" y="1585777"/>
              <a:ext cx="1316137" cy="343584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6" name="Shape 255"/>
            <p:cNvSpPr/>
            <p:nvPr/>
          </p:nvSpPr>
          <p:spPr>
            <a:xfrm>
              <a:off x="5508281" y="2849666"/>
              <a:ext cx="1238943" cy="90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Tandem Repeats </a:t>
              </a:r>
              <a:r>
                <a:rPr dirty="0" smtClean="0">
                  <a:solidFill>
                    <a:schemeClr val="bg1"/>
                  </a:solidFill>
                </a:rPr>
                <a:t>Finder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7" name="Shape 256"/>
            <p:cNvSpPr/>
            <p:nvPr/>
          </p:nvSpPr>
          <p:spPr>
            <a:xfrm>
              <a:off x="7073644" y="0"/>
              <a:ext cx="1644965" cy="528599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" name="Shape 257"/>
            <p:cNvSpPr/>
            <p:nvPr/>
          </p:nvSpPr>
          <p:spPr>
            <a:xfrm>
              <a:off x="7073644" y="341957"/>
              <a:ext cx="1644964" cy="901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>
              <a:lvl1pPr algn="ctr">
                <a:lnSpc>
                  <a:spcPct val="90000"/>
                </a:lnSpc>
                <a:defRPr sz="1600">
                  <a:solidFill>
                    <a:srgbClr val="000000"/>
                  </a:solidFill>
                </a:defRPr>
              </a:lvl1pPr>
            </a:lstStyle>
            <a:p>
              <a:r>
                <a:rPr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Create Genome Browser Assembly Hubs</a:t>
              </a:r>
            </a:p>
          </p:txBody>
        </p:sp>
        <p:sp>
          <p:nvSpPr>
            <p:cNvPr id="89" name="Shape 258"/>
            <p:cNvSpPr/>
            <p:nvPr/>
          </p:nvSpPr>
          <p:spPr>
            <a:xfrm>
              <a:off x="7238147" y="1587325"/>
              <a:ext cx="1316137" cy="159370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" name="Shape 259"/>
            <p:cNvSpPr/>
            <p:nvPr/>
          </p:nvSpPr>
          <p:spPr>
            <a:xfrm>
              <a:off x="7276601" y="1930199"/>
              <a:ext cx="1239217" cy="90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Hub Archive Creator</a:t>
              </a:r>
            </a:p>
          </p:txBody>
        </p:sp>
        <p:sp>
          <p:nvSpPr>
            <p:cNvPr id="91" name="Shape 260"/>
            <p:cNvSpPr/>
            <p:nvPr/>
          </p:nvSpPr>
          <p:spPr>
            <a:xfrm>
              <a:off x="7238147" y="3426302"/>
              <a:ext cx="1316137" cy="1593701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2" name="Shape 261"/>
            <p:cNvSpPr/>
            <p:nvPr/>
          </p:nvSpPr>
          <p:spPr>
            <a:xfrm>
              <a:off x="7276601" y="3769175"/>
              <a:ext cx="1239217" cy="90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90000"/>
                </a:lnSpc>
                <a:defRPr sz="2000"/>
              </a:lvl1pPr>
            </a:lstStyle>
            <a:p>
              <a:r>
                <a:rPr>
                  <a:solidFill>
                    <a:schemeClr val="bg1"/>
                  </a:solidFill>
                </a:rPr>
                <a:t>JBrowse Archive Creator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1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-104504"/>
            <a:ext cx="9144000" cy="757646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57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57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Fully Customizable Workflow</a:t>
            </a:r>
            <a:endParaRPr lang="en-US" sz="42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37" name="image6.png"/>
          <p:cNvPicPr>
            <a:picLocks noChangeAspect="1"/>
          </p:cNvPicPr>
          <p:nvPr/>
        </p:nvPicPr>
        <p:blipFill>
          <a:blip r:embed="rId2">
            <a:extLst/>
          </a:blip>
          <a:srcRect l="1739" t="645"/>
          <a:stretch>
            <a:fillRect/>
          </a:stretch>
        </p:blipFill>
        <p:spPr>
          <a:xfrm>
            <a:off x="170925" y="882874"/>
            <a:ext cx="8750149" cy="58346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6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Sub-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Workflows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image6.png"/>
          <p:cNvPicPr>
            <a:picLocks noChangeAspect="1"/>
          </p:cNvPicPr>
          <p:nvPr/>
        </p:nvPicPr>
        <p:blipFill>
          <a:blip r:embed="rId2">
            <a:extLst/>
          </a:blip>
          <a:srcRect l="1739" t="645"/>
          <a:stretch>
            <a:fillRect/>
          </a:stretch>
        </p:blipFill>
        <p:spPr>
          <a:xfrm>
            <a:off x="193048" y="1016037"/>
            <a:ext cx="8750149" cy="5834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70"/>
          <p:cNvGrpSpPr/>
          <p:nvPr/>
        </p:nvGrpSpPr>
        <p:grpSpPr>
          <a:xfrm>
            <a:off x="193047" y="949013"/>
            <a:ext cx="1018502" cy="757801"/>
            <a:chOff x="0" y="0"/>
            <a:chExt cx="1018500" cy="757800"/>
          </a:xfrm>
        </p:grpSpPr>
        <p:sp>
          <p:nvSpPr>
            <p:cNvPr id="7" name="Shape 268"/>
            <p:cNvSpPr/>
            <p:nvPr/>
          </p:nvSpPr>
          <p:spPr>
            <a:xfrm>
              <a:off x="0" y="0"/>
              <a:ext cx="1018501" cy="75780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57150" cap="flat">
              <a:solidFill>
                <a:srgbClr val="1E4E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Shape 269"/>
            <p:cNvSpPr/>
            <p:nvPr/>
          </p:nvSpPr>
          <p:spPr>
            <a:xfrm>
              <a:off x="36992" y="53780"/>
              <a:ext cx="94451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 b="1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r>
                <a:rPr>
                  <a:solidFill>
                    <a:schemeClr val="bg1"/>
                  </a:solidFill>
                </a:rPr>
                <a:t>Input Data</a:t>
              </a:r>
            </a:p>
          </p:txBody>
        </p:sp>
      </p:grpSp>
      <p:sp>
        <p:nvSpPr>
          <p:cNvPr id="9" name="Shape 271"/>
          <p:cNvSpPr/>
          <p:nvPr/>
        </p:nvSpPr>
        <p:spPr>
          <a:xfrm>
            <a:off x="196520" y="1706812"/>
            <a:ext cx="1018502" cy="4074002"/>
          </a:xfrm>
          <a:prstGeom prst="rect">
            <a:avLst/>
          </a:prstGeom>
          <a:ln w="57150">
            <a:solidFill>
              <a:srgbClr val="1E4E79"/>
            </a:solidFill>
            <a:miter/>
          </a:ln>
        </p:spPr>
        <p:txBody>
          <a:bodyPr lIns="45719" rIns="45719" anchor="ctr"/>
          <a:lstStyle/>
          <a:p>
            <a:pPr algn="ctr">
              <a:defRPr sz="72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0" name="Group 274"/>
          <p:cNvGrpSpPr/>
          <p:nvPr/>
        </p:nvGrpSpPr>
        <p:grpSpPr>
          <a:xfrm>
            <a:off x="2538777" y="671053"/>
            <a:ext cx="4780202" cy="370842"/>
            <a:chOff x="-3746" y="60611"/>
            <a:chExt cx="4780201" cy="370841"/>
          </a:xfrm>
        </p:grpSpPr>
        <p:sp>
          <p:nvSpPr>
            <p:cNvPr id="11" name="Shape 272"/>
            <p:cNvSpPr/>
            <p:nvPr/>
          </p:nvSpPr>
          <p:spPr>
            <a:xfrm>
              <a:off x="-3746" y="74431"/>
              <a:ext cx="4780201" cy="343201"/>
            </a:xfrm>
            <a:prstGeom prst="roundRect">
              <a:avLst>
                <a:gd name="adj" fmla="val 16667"/>
              </a:avLst>
            </a:prstGeom>
            <a:solidFill>
              <a:srgbClr val="4A85E8"/>
            </a:solidFill>
            <a:ln w="57150" cap="flat">
              <a:solidFill>
                <a:srgbClr val="1F386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Shape 273"/>
            <p:cNvSpPr/>
            <p:nvPr/>
          </p:nvSpPr>
          <p:spPr>
            <a:xfrm>
              <a:off x="13007" y="60611"/>
              <a:ext cx="474669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 b="1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Sequence Similarity</a:t>
              </a:r>
            </a:p>
          </p:txBody>
        </p:sp>
      </p:grpSp>
      <p:sp>
        <p:nvSpPr>
          <p:cNvPr id="13" name="Shape 275"/>
          <p:cNvSpPr/>
          <p:nvPr/>
        </p:nvSpPr>
        <p:spPr>
          <a:xfrm>
            <a:off x="2546205" y="1028074"/>
            <a:ext cx="4776601" cy="1747369"/>
          </a:xfrm>
          <a:prstGeom prst="rect">
            <a:avLst/>
          </a:prstGeom>
          <a:ln w="57150">
            <a:solidFill>
              <a:srgbClr val="1F3864"/>
            </a:solidFill>
            <a:miter/>
          </a:ln>
        </p:spPr>
        <p:txBody>
          <a:bodyPr lIns="45719" rIns="45719" anchor="ctr"/>
          <a:lstStyle/>
          <a:p>
            <a:pPr algn="ctr">
              <a:defRPr sz="72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4" name="Group 278"/>
          <p:cNvGrpSpPr/>
          <p:nvPr/>
        </p:nvGrpSpPr>
        <p:grpSpPr>
          <a:xfrm>
            <a:off x="2494098" y="2405642"/>
            <a:ext cx="4208701" cy="370841"/>
            <a:chOff x="0" y="-12699"/>
            <a:chExt cx="4208700" cy="370840"/>
          </a:xfrm>
        </p:grpSpPr>
        <p:sp>
          <p:nvSpPr>
            <p:cNvPr id="15" name="Shape 276"/>
            <p:cNvSpPr/>
            <p:nvPr/>
          </p:nvSpPr>
          <p:spPr>
            <a:xfrm>
              <a:off x="0" y="1120"/>
              <a:ext cx="4208701" cy="343201"/>
            </a:xfrm>
            <a:prstGeom prst="roundRect">
              <a:avLst>
                <a:gd name="adj" fmla="val 16667"/>
              </a:avLst>
            </a:prstGeom>
            <a:solidFill>
              <a:srgbClr val="70AE46"/>
            </a:solidFill>
            <a:ln w="57150" cap="flat">
              <a:solidFill>
                <a:srgbClr val="3856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Shape 277"/>
            <p:cNvSpPr/>
            <p:nvPr/>
          </p:nvSpPr>
          <p:spPr>
            <a:xfrm>
              <a:off x="16753" y="-12700"/>
              <a:ext cx="417519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800" b="1" i="1">
                  <a:latin typeface="Corbel"/>
                  <a:ea typeface="Corbel"/>
                  <a:cs typeface="Corbel"/>
                  <a:sym typeface="Corbel"/>
                </a:defRPr>
              </a:pPr>
              <a:r>
                <a:rPr>
                  <a:solidFill>
                    <a:schemeClr val="bg1"/>
                  </a:solidFill>
                </a:rPr>
                <a:t>Ab initio </a:t>
              </a:r>
              <a:r>
                <a:rPr i="0">
                  <a:solidFill>
                    <a:schemeClr val="bg1"/>
                  </a:solidFill>
                </a:rPr>
                <a:t>Gene Predictions</a:t>
              </a:r>
            </a:p>
          </p:txBody>
        </p:sp>
      </p:grpSp>
      <p:sp>
        <p:nvSpPr>
          <p:cNvPr id="17" name="Shape 279"/>
          <p:cNvSpPr/>
          <p:nvPr/>
        </p:nvSpPr>
        <p:spPr>
          <a:xfrm>
            <a:off x="2494098" y="2769189"/>
            <a:ext cx="4205700" cy="1042523"/>
          </a:xfrm>
          <a:prstGeom prst="rect">
            <a:avLst/>
          </a:prstGeom>
          <a:ln w="57150">
            <a:solidFill>
              <a:srgbClr val="385623"/>
            </a:solidFill>
            <a:miter/>
          </a:ln>
        </p:spPr>
        <p:txBody>
          <a:bodyPr lIns="45719" rIns="45719" anchor="ctr"/>
          <a:lstStyle/>
          <a:p>
            <a:pPr algn="ctr">
              <a:defRPr sz="72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8" name="Group 284"/>
          <p:cNvGrpSpPr/>
          <p:nvPr/>
        </p:nvGrpSpPr>
        <p:grpSpPr>
          <a:xfrm>
            <a:off x="1797961" y="3437788"/>
            <a:ext cx="4534871" cy="2794926"/>
            <a:chOff x="0" y="0"/>
            <a:chExt cx="4534869" cy="2794924"/>
          </a:xfrm>
        </p:grpSpPr>
        <p:grpSp>
          <p:nvGrpSpPr>
            <p:cNvPr id="19" name="Group 282"/>
            <p:cNvGrpSpPr/>
            <p:nvPr/>
          </p:nvGrpSpPr>
          <p:grpSpPr>
            <a:xfrm>
              <a:off x="10" y="-1"/>
              <a:ext cx="4534859" cy="428191"/>
              <a:chOff x="0" y="0"/>
              <a:chExt cx="4534858" cy="428189"/>
            </a:xfrm>
          </p:grpSpPr>
          <p:sp>
            <p:nvSpPr>
              <p:cNvPr id="21" name="Shape 280"/>
              <p:cNvSpPr/>
              <p:nvPr/>
            </p:nvSpPr>
            <p:spPr>
              <a:xfrm>
                <a:off x="0" y="0"/>
                <a:ext cx="4534859" cy="428190"/>
              </a:xfrm>
              <a:prstGeom prst="roundRect">
                <a:avLst>
                  <a:gd name="adj" fmla="val 16667"/>
                </a:avLst>
              </a:prstGeom>
              <a:solidFill>
                <a:srgbClr val="CC1B01"/>
              </a:solidFill>
              <a:ln w="57150" cap="flat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Shape 281"/>
              <p:cNvSpPr/>
              <p:nvPr/>
            </p:nvSpPr>
            <p:spPr>
              <a:xfrm>
                <a:off x="20902" y="15975"/>
                <a:ext cx="4493054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000" b="1">
                    <a:latin typeface="Corbel"/>
                    <a:ea typeface="Corbel"/>
                    <a:cs typeface="Corbel"/>
                    <a:sym typeface="Corbel"/>
                  </a:defRPr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RNA-Seq</a:t>
                </a:r>
              </a:p>
            </p:txBody>
          </p:sp>
        </p:grpSp>
        <p:sp>
          <p:nvSpPr>
            <p:cNvPr id="20" name="Shape 283"/>
            <p:cNvSpPr/>
            <p:nvPr/>
          </p:nvSpPr>
          <p:spPr>
            <a:xfrm>
              <a:off x="-1" y="424713"/>
              <a:ext cx="4534859" cy="2370212"/>
            </a:xfrm>
            <a:prstGeom prst="rect">
              <a:avLst/>
            </a:prstGeom>
            <a:noFill/>
            <a:ln w="5715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87"/>
          <p:cNvGrpSpPr/>
          <p:nvPr/>
        </p:nvGrpSpPr>
        <p:grpSpPr>
          <a:xfrm>
            <a:off x="7694173" y="1192188"/>
            <a:ext cx="1371601" cy="990301"/>
            <a:chOff x="0" y="0"/>
            <a:chExt cx="1371600" cy="990300"/>
          </a:xfrm>
        </p:grpSpPr>
        <p:sp>
          <p:nvSpPr>
            <p:cNvPr id="24" name="Shape 285"/>
            <p:cNvSpPr/>
            <p:nvPr/>
          </p:nvSpPr>
          <p:spPr>
            <a:xfrm>
              <a:off x="0" y="0"/>
              <a:ext cx="1371600" cy="990301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57150" cap="flat">
              <a:solidFill>
                <a:srgbClr val="68125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Shape 286"/>
            <p:cNvSpPr/>
            <p:nvPr/>
          </p:nvSpPr>
          <p:spPr>
            <a:xfrm>
              <a:off x="48342" y="30329"/>
              <a:ext cx="1274916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 b="1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r>
                <a:rPr>
                  <a:solidFill>
                    <a:schemeClr val="bg1"/>
                  </a:solidFill>
                </a:rPr>
                <a:t>JBrowse Archive Creator</a:t>
              </a:r>
            </a:p>
          </p:txBody>
        </p:sp>
      </p:grpSp>
      <p:grpSp>
        <p:nvGrpSpPr>
          <p:cNvPr id="26" name="Group 290"/>
          <p:cNvGrpSpPr/>
          <p:nvPr/>
        </p:nvGrpSpPr>
        <p:grpSpPr>
          <a:xfrm>
            <a:off x="6029998" y="6394978"/>
            <a:ext cx="3114002" cy="455702"/>
            <a:chOff x="78225" y="-140484"/>
            <a:chExt cx="3114001" cy="455700"/>
          </a:xfrm>
        </p:grpSpPr>
        <p:sp>
          <p:nvSpPr>
            <p:cNvPr id="27" name="Shape 288"/>
            <p:cNvSpPr/>
            <p:nvPr/>
          </p:nvSpPr>
          <p:spPr>
            <a:xfrm>
              <a:off x="78225" y="-140484"/>
              <a:ext cx="3114001" cy="4557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57150" cap="flat">
              <a:solidFill>
                <a:srgbClr val="68125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Shape 289"/>
            <p:cNvSpPr/>
            <p:nvPr/>
          </p:nvSpPr>
          <p:spPr>
            <a:xfrm>
              <a:off x="100469" y="-98055"/>
              <a:ext cx="306951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 b="1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r>
                <a:rPr>
                  <a:solidFill>
                    <a:schemeClr val="bg1"/>
                  </a:solidFill>
                </a:rPr>
                <a:t>JBrowse Archive to Apollo</a:t>
              </a:r>
            </a:p>
          </p:txBody>
        </p:sp>
      </p:grpSp>
      <p:grpSp>
        <p:nvGrpSpPr>
          <p:cNvPr id="29" name="Group 295"/>
          <p:cNvGrpSpPr/>
          <p:nvPr/>
        </p:nvGrpSpPr>
        <p:grpSpPr>
          <a:xfrm>
            <a:off x="892159" y="5605989"/>
            <a:ext cx="1347932" cy="1244690"/>
            <a:chOff x="0" y="0"/>
            <a:chExt cx="1347930" cy="1244688"/>
          </a:xfrm>
        </p:grpSpPr>
        <p:grpSp>
          <p:nvGrpSpPr>
            <p:cNvPr id="30" name="Group 293"/>
            <p:cNvGrpSpPr/>
            <p:nvPr/>
          </p:nvGrpSpPr>
          <p:grpSpPr>
            <a:xfrm>
              <a:off x="0" y="-1"/>
              <a:ext cx="1347931" cy="626130"/>
              <a:chOff x="0" y="0"/>
              <a:chExt cx="1347930" cy="626128"/>
            </a:xfrm>
          </p:grpSpPr>
          <p:sp>
            <p:nvSpPr>
              <p:cNvPr id="32" name="Shape 291"/>
              <p:cNvSpPr/>
              <p:nvPr/>
            </p:nvSpPr>
            <p:spPr>
              <a:xfrm>
                <a:off x="0" y="0"/>
                <a:ext cx="1347931" cy="626129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75000"/>
                </a:schemeClr>
              </a:solidFill>
              <a:ln w="57150" cap="flat">
                <a:solidFill>
                  <a:srgbClr val="83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Shape 292"/>
              <p:cNvSpPr/>
              <p:nvPr/>
            </p:nvSpPr>
            <p:spPr>
              <a:xfrm>
                <a:off x="30564" y="127644"/>
                <a:ext cx="1286803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 b="1">
                    <a:latin typeface="Corbel"/>
                    <a:ea typeface="Corbel"/>
                    <a:cs typeface="Corbel"/>
                    <a:sym typeface="Corbel"/>
                  </a:defRPr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Repeats</a:t>
                </a:r>
              </a:p>
            </p:txBody>
          </p:sp>
        </p:grpSp>
        <p:sp>
          <p:nvSpPr>
            <p:cNvPr id="31" name="Shape 294"/>
            <p:cNvSpPr/>
            <p:nvPr/>
          </p:nvSpPr>
          <p:spPr>
            <a:xfrm>
              <a:off x="0" y="618560"/>
              <a:ext cx="1347931" cy="626129"/>
            </a:xfrm>
            <a:prstGeom prst="rect">
              <a:avLst/>
            </a:prstGeom>
            <a:noFill/>
            <a:ln w="57150" cap="flat">
              <a:solidFill>
                <a:srgbClr val="833C0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Sub-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Workflows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image6.png"/>
          <p:cNvPicPr>
            <a:picLocks noChangeAspect="1"/>
          </p:cNvPicPr>
          <p:nvPr/>
        </p:nvPicPr>
        <p:blipFill>
          <a:blip r:embed="rId2">
            <a:extLst/>
          </a:blip>
          <a:srcRect l="1739" t="645"/>
          <a:stretch>
            <a:fillRect/>
          </a:stretch>
        </p:blipFill>
        <p:spPr>
          <a:xfrm>
            <a:off x="193048" y="1016037"/>
            <a:ext cx="8750149" cy="5834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274"/>
          <p:cNvGrpSpPr/>
          <p:nvPr/>
        </p:nvGrpSpPr>
        <p:grpSpPr>
          <a:xfrm>
            <a:off x="2538777" y="671053"/>
            <a:ext cx="4780202" cy="370842"/>
            <a:chOff x="-3746" y="60611"/>
            <a:chExt cx="4780201" cy="370841"/>
          </a:xfrm>
        </p:grpSpPr>
        <p:sp>
          <p:nvSpPr>
            <p:cNvPr id="11" name="Shape 272"/>
            <p:cNvSpPr/>
            <p:nvPr/>
          </p:nvSpPr>
          <p:spPr>
            <a:xfrm>
              <a:off x="-3746" y="74431"/>
              <a:ext cx="4780201" cy="343201"/>
            </a:xfrm>
            <a:prstGeom prst="roundRect">
              <a:avLst>
                <a:gd name="adj" fmla="val 16667"/>
              </a:avLst>
            </a:prstGeom>
            <a:solidFill>
              <a:srgbClr val="4A85E8"/>
            </a:solidFill>
            <a:ln w="57150" cap="flat">
              <a:solidFill>
                <a:srgbClr val="1F386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Shape 273"/>
            <p:cNvSpPr/>
            <p:nvPr/>
          </p:nvSpPr>
          <p:spPr>
            <a:xfrm>
              <a:off x="13007" y="60611"/>
              <a:ext cx="474669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 b="1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Sequence Similarity</a:t>
              </a:r>
            </a:p>
          </p:txBody>
        </p:sp>
      </p:grpSp>
      <p:sp>
        <p:nvSpPr>
          <p:cNvPr id="13" name="Shape 275"/>
          <p:cNvSpPr/>
          <p:nvPr/>
        </p:nvSpPr>
        <p:spPr>
          <a:xfrm>
            <a:off x="2546205" y="1028074"/>
            <a:ext cx="4776601" cy="1747369"/>
          </a:xfrm>
          <a:prstGeom prst="rect">
            <a:avLst/>
          </a:prstGeom>
          <a:ln w="57150">
            <a:solidFill>
              <a:srgbClr val="1F3864"/>
            </a:solidFill>
            <a:miter/>
          </a:ln>
        </p:spPr>
        <p:txBody>
          <a:bodyPr lIns="45719" rIns="45719" anchor="ctr"/>
          <a:lstStyle/>
          <a:p>
            <a:pPr algn="ctr">
              <a:defRPr sz="72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-37152" y="2881080"/>
            <a:ext cx="9181152" cy="11939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Homologous transcript alignments to </a:t>
            </a:r>
            <a:r>
              <a:rPr lang="en-US" dirty="0" smtClean="0">
                <a:solidFill>
                  <a:schemeClr val="tx1"/>
                </a:solidFill>
              </a:rPr>
              <a:t>reference species mRNA sequences (from </a:t>
            </a:r>
            <a:r>
              <a:rPr lang="en-US" dirty="0" err="1" smtClean="0">
                <a:solidFill>
                  <a:schemeClr val="tx1"/>
                </a:solidFill>
              </a:rPr>
              <a:t>GenBank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Homologous sequence alignment to reference species protein </a:t>
            </a:r>
            <a:r>
              <a:rPr lang="en-US" dirty="0" smtClean="0">
                <a:solidFill>
                  <a:schemeClr val="tx1"/>
                </a:solidFill>
              </a:rPr>
              <a:t>sequences (from </a:t>
            </a:r>
            <a:r>
              <a:rPr lang="en-US" dirty="0" err="1" smtClean="0">
                <a:solidFill>
                  <a:schemeClr val="tx1"/>
                </a:solidFill>
              </a:rPr>
              <a:t>UniProt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0" y="1"/>
            <a:ext cx="9144000" cy="671052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50748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G-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OnRamp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Sub-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Workflows</a:t>
            </a:r>
            <a:endParaRPr lang="en-US" sz="4300" dirty="0">
              <a:solidFill>
                <a:schemeClr val="accent6">
                  <a:lumMod val="7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image6.png"/>
          <p:cNvPicPr>
            <a:picLocks noChangeAspect="1"/>
          </p:cNvPicPr>
          <p:nvPr/>
        </p:nvPicPr>
        <p:blipFill>
          <a:blip r:embed="rId2">
            <a:extLst/>
          </a:blip>
          <a:srcRect l="1739" t="645"/>
          <a:stretch>
            <a:fillRect/>
          </a:stretch>
        </p:blipFill>
        <p:spPr>
          <a:xfrm>
            <a:off x="193048" y="1016037"/>
            <a:ext cx="8750149" cy="5834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roup 295"/>
          <p:cNvGrpSpPr/>
          <p:nvPr/>
        </p:nvGrpSpPr>
        <p:grpSpPr>
          <a:xfrm>
            <a:off x="892159" y="5605989"/>
            <a:ext cx="1347932" cy="1244690"/>
            <a:chOff x="0" y="0"/>
            <a:chExt cx="1347930" cy="1244688"/>
          </a:xfrm>
        </p:grpSpPr>
        <p:grpSp>
          <p:nvGrpSpPr>
            <p:cNvPr id="30" name="Group 293"/>
            <p:cNvGrpSpPr/>
            <p:nvPr/>
          </p:nvGrpSpPr>
          <p:grpSpPr>
            <a:xfrm>
              <a:off x="0" y="-1"/>
              <a:ext cx="1347931" cy="626130"/>
              <a:chOff x="0" y="0"/>
              <a:chExt cx="1347930" cy="626128"/>
            </a:xfrm>
          </p:grpSpPr>
          <p:sp>
            <p:nvSpPr>
              <p:cNvPr id="32" name="Shape 291"/>
              <p:cNvSpPr/>
              <p:nvPr/>
            </p:nvSpPr>
            <p:spPr>
              <a:xfrm>
                <a:off x="0" y="0"/>
                <a:ext cx="1347931" cy="626129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75000"/>
                </a:schemeClr>
              </a:solidFill>
              <a:ln w="57150" cap="flat">
                <a:solidFill>
                  <a:srgbClr val="83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Shape 292"/>
              <p:cNvSpPr/>
              <p:nvPr/>
            </p:nvSpPr>
            <p:spPr>
              <a:xfrm>
                <a:off x="30564" y="127644"/>
                <a:ext cx="1286803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 b="1">
                    <a:latin typeface="Corbel"/>
                    <a:ea typeface="Corbel"/>
                    <a:cs typeface="Corbel"/>
                    <a:sym typeface="Corbel"/>
                  </a:defRPr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Repeats</a:t>
                </a:r>
              </a:p>
            </p:txBody>
          </p:sp>
        </p:grpSp>
        <p:sp>
          <p:nvSpPr>
            <p:cNvPr id="31" name="Shape 294"/>
            <p:cNvSpPr/>
            <p:nvPr/>
          </p:nvSpPr>
          <p:spPr>
            <a:xfrm>
              <a:off x="0" y="618560"/>
              <a:ext cx="1347931" cy="626129"/>
            </a:xfrm>
            <a:prstGeom prst="rect">
              <a:avLst/>
            </a:prstGeom>
            <a:noFill/>
            <a:ln w="57150" cap="flat">
              <a:solidFill>
                <a:srgbClr val="833C0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405043" y="5957369"/>
            <a:ext cx="4010158" cy="7624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Identifies regions with tandem repeats</a:t>
            </a:r>
          </a:p>
        </p:txBody>
      </p:sp>
    </p:spTree>
    <p:extLst>
      <p:ext uri="{BB962C8B-B14F-4D97-AF65-F5344CB8AC3E}">
        <p14:creationId xmlns:p14="http://schemas.microsoft.com/office/powerpoint/2010/main" val="1810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409</Words>
  <Application>Microsoft Macintosh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Corbel</vt:lpstr>
      <vt:lpstr>Rockwell</vt:lpstr>
      <vt:lpstr>Arial</vt:lpstr>
      <vt:lpstr>Office Theme</vt:lpstr>
      <vt:lpstr>Follow-up from last night: XSEDE credits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Sargent</dc:creator>
  <cp:lastModifiedBy>Jeremy Goecks</cp:lastModifiedBy>
  <cp:revision>109</cp:revision>
  <dcterms:created xsi:type="dcterms:W3CDTF">2018-04-30T18:29:58Z</dcterms:created>
  <dcterms:modified xsi:type="dcterms:W3CDTF">2018-07-17T14:29:12Z</dcterms:modified>
</cp:coreProperties>
</file>