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257" r:id="rId3"/>
    <p:sldId id="258" r:id="rId4"/>
    <p:sldId id="291" r:id="rId5"/>
    <p:sldId id="260" r:id="rId6"/>
    <p:sldId id="289" r:id="rId7"/>
    <p:sldId id="262" r:id="rId8"/>
    <p:sldId id="290"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80" r:id="rId24"/>
    <p:sldId id="281" r:id="rId25"/>
    <p:sldId id="282" r:id="rId26"/>
    <p:sldId id="283" r:id="rId27"/>
    <p:sldId id="277" r:id="rId28"/>
    <p:sldId id="284" r:id="rId29"/>
    <p:sldId id="278" r:id="rId30"/>
    <p:sldId id="279" r:id="rId31"/>
    <p:sldId id="286" r:id="rId32"/>
    <p:sldId id="285" r:id="rId33"/>
    <p:sldId id="287" r:id="rId34"/>
    <p:sldId id="288" r:id="rId3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980"/>
    <p:restoredTop sz="99773" autoAdjust="0"/>
  </p:normalViewPr>
  <p:slideViewPr>
    <p:cSldViewPr snapToGrid="0" snapToObjects="1">
      <p:cViewPr>
        <p:scale>
          <a:sx n="100" d="100"/>
          <a:sy n="100" d="100"/>
        </p:scale>
        <p:origin x="-96" y="-13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 name="Shape 42"/>
          <p:cNvSpPr>
            <a:spLocks noGrp="1" noRot="1" noChangeAspect="1"/>
          </p:cNvSpPr>
          <p:nvPr>
            <p:ph type="sldImg"/>
          </p:nvPr>
        </p:nvSpPr>
        <p:spPr>
          <a:xfrm>
            <a:off x="1143000" y="685800"/>
            <a:ext cx="4572000" cy="3429000"/>
          </a:xfrm>
          <a:prstGeom prst="rect">
            <a:avLst/>
          </a:prstGeom>
        </p:spPr>
        <p:txBody>
          <a:bodyPr/>
          <a:lstStyle/>
          <a:p>
            <a:endParaRPr/>
          </a:p>
        </p:txBody>
      </p:sp>
      <p:sp>
        <p:nvSpPr>
          <p:cNvPr id="43" name="Shape 4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756958629"/>
      </p:ext>
    </p:extLst>
  </p:cSld>
  <p:clrMap bg1="lt1" tx1="dk1" bg2="lt2" tx2="dk2" accent1="accent1" accent2="accent2" accent3="accent3" accent4="accent4" accent5="accent5" accent6="accent6" hlink="hlink" folHlink="folHlink"/>
  <p:notesStyle>
    <a:lvl1pPr defTabSz="457200" latinLnBrk="0">
      <a:spcBef>
        <a:spcPts val="400"/>
      </a:spcBef>
      <a:defRPr sz="1200">
        <a:latin typeface="+mn-lt"/>
        <a:ea typeface="+mn-ea"/>
        <a:cs typeface="+mn-cs"/>
        <a:sym typeface="Calibri"/>
      </a:defRPr>
    </a:lvl1pPr>
    <a:lvl2pPr indent="228600" defTabSz="457200" latinLnBrk="0">
      <a:spcBef>
        <a:spcPts val="400"/>
      </a:spcBef>
      <a:defRPr sz="1200">
        <a:latin typeface="+mn-lt"/>
        <a:ea typeface="+mn-ea"/>
        <a:cs typeface="+mn-cs"/>
        <a:sym typeface="Calibri"/>
      </a:defRPr>
    </a:lvl2pPr>
    <a:lvl3pPr indent="457200" defTabSz="457200" latinLnBrk="0">
      <a:spcBef>
        <a:spcPts val="400"/>
      </a:spcBef>
      <a:defRPr sz="1200">
        <a:latin typeface="+mn-lt"/>
        <a:ea typeface="+mn-ea"/>
        <a:cs typeface="+mn-cs"/>
        <a:sym typeface="Calibri"/>
      </a:defRPr>
    </a:lvl3pPr>
    <a:lvl4pPr indent="685800" defTabSz="457200" latinLnBrk="0">
      <a:spcBef>
        <a:spcPts val="400"/>
      </a:spcBef>
      <a:defRPr sz="1200">
        <a:latin typeface="+mn-lt"/>
        <a:ea typeface="+mn-ea"/>
        <a:cs typeface="+mn-cs"/>
        <a:sym typeface="Calibri"/>
      </a:defRPr>
    </a:lvl4pPr>
    <a:lvl5pPr indent="914400" defTabSz="457200" latinLnBrk="0">
      <a:spcBef>
        <a:spcPts val="400"/>
      </a:spcBef>
      <a:defRPr sz="1200">
        <a:latin typeface="+mn-lt"/>
        <a:ea typeface="+mn-ea"/>
        <a:cs typeface="+mn-cs"/>
        <a:sym typeface="Calibri"/>
      </a:defRPr>
    </a:lvl5pPr>
    <a:lvl6pPr indent="1143000" defTabSz="457200" latinLnBrk="0">
      <a:spcBef>
        <a:spcPts val="400"/>
      </a:spcBef>
      <a:defRPr sz="1200">
        <a:latin typeface="+mn-lt"/>
        <a:ea typeface="+mn-ea"/>
        <a:cs typeface="+mn-cs"/>
        <a:sym typeface="Calibri"/>
      </a:defRPr>
    </a:lvl6pPr>
    <a:lvl7pPr indent="1371600" defTabSz="457200" latinLnBrk="0">
      <a:spcBef>
        <a:spcPts val="400"/>
      </a:spcBef>
      <a:defRPr sz="1200">
        <a:latin typeface="+mn-lt"/>
        <a:ea typeface="+mn-ea"/>
        <a:cs typeface="+mn-cs"/>
        <a:sym typeface="Calibri"/>
      </a:defRPr>
    </a:lvl7pPr>
    <a:lvl8pPr indent="1600200" defTabSz="457200" latinLnBrk="0">
      <a:spcBef>
        <a:spcPts val="400"/>
      </a:spcBef>
      <a:defRPr sz="1200">
        <a:latin typeface="+mn-lt"/>
        <a:ea typeface="+mn-ea"/>
        <a:cs typeface="+mn-cs"/>
        <a:sym typeface="Calibri"/>
      </a:defRPr>
    </a:lvl8pPr>
    <a:lvl9pPr indent="1828800" defTabSz="4572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prstGeom prst="rect">
            <a:avLst/>
          </a:prstGeom>
        </p:spPr>
        <p:txBody>
          <a:bodyPr/>
          <a:lstStyle/>
          <a:p>
            <a:endParaRPr/>
          </a:p>
        </p:txBody>
      </p:sp>
      <p:sp>
        <p:nvSpPr>
          <p:cNvPr id="54" name="Shape 54"/>
          <p:cNvSpPr>
            <a:spLocks noGrp="1"/>
          </p:cNvSpPr>
          <p:nvPr>
            <p:ph type="body" sz="quarter" idx="1"/>
          </p:nvPr>
        </p:nvSpPr>
        <p:spPr>
          <a:prstGeom prst="rect">
            <a:avLst/>
          </a:prstGeom>
        </p:spPr>
        <p:txBody>
          <a:bodyPr/>
          <a:lstStyle/>
          <a:p>
            <a:pPr>
              <a:defRPr b="1" u="sng"/>
            </a:pPr>
            <a:r>
              <a:t>Instructor:</a:t>
            </a:r>
            <a:r>
              <a:rPr b="0" u="none"/>
              <a:t> Professor Sarah CR Elgin </a:t>
            </a:r>
          </a:p>
          <a:p>
            <a:pPr>
              <a:defRPr b="1" u="sng"/>
            </a:pPr>
            <a:r>
              <a:t>Slide:</a:t>
            </a:r>
          </a:p>
          <a:p>
            <a:pPr>
              <a:defRPr b="1" u="sng"/>
            </a:pPr>
            <a:r>
              <a:t>Sources:</a:t>
            </a:r>
          </a:p>
          <a:p>
            <a:pPr>
              <a:defRPr b="1" u="sng"/>
            </a:pPr>
            <a:endParaRPr/>
          </a:p>
          <a:p>
            <a:pPr>
              <a:defRPr b="1" u="sng"/>
            </a:pPr>
            <a:r>
              <a:t>Notes:</a:t>
            </a:r>
          </a:p>
        </p:txBody>
      </p:sp>
    </p:spTree>
    <p:extLst>
      <p:ext uri="{BB962C8B-B14F-4D97-AF65-F5344CB8AC3E}">
        <p14:creationId xmlns:p14="http://schemas.microsoft.com/office/powerpoint/2010/main" val="510552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r>
              <a:t>80% of the comments were positive, 20% were not</a:t>
            </a:r>
          </a:p>
          <a:p>
            <a:r>
              <a:t>Initial frustration that were convinced by their own success</a:t>
            </a:r>
          </a:p>
        </p:txBody>
      </p:sp>
    </p:spTree>
    <p:extLst>
      <p:ext uri="{BB962C8B-B14F-4D97-AF65-F5344CB8AC3E}">
        <p14:creationId xmlns:p14="http://schemas.microsoft.com/office/powerpoint/2010/main" val="10030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pPr>
              <a:spcBef>
                <a:spcPts val="0"/>
              </a:spcBef>
              <a:defRPr sz="1600">
                <a:latin typeface="Lucida Grande"/>
                <a:ea typeface="Lucida Grande"/>
                <a:cs typeface="Lucida Grande"/>
                <a:sym typeface="Lucida Grande"/>
              </a:defRPr>
            </a:pPr>
            <a:r>
              <a:t>Bioinformatics research generates lots of useful little tools.</a:t>
            </a:r>
          </a:p>
          <a:p>
            <a:pPr>
              <a:spcBef>
                <a:spcPts val="0"/>
              </a:spcBef>
              <a:defRPr sz="1600">
                <a:latin typeface="Lucida Grande"/>
                <a:ea typeface="Lucida Grande"/>
                <a:cs typeface="Lucida Grande"/>
                <a:sym typeface="Lucida Grande"/>
              </a:defRPr>
            </a:pPr>
            <a:endParaRPr/>
          </a:p>
          <a:p>
            <a:pPr>
              <a:spcBef>
                <a:spcPts val="0"/>
              </a:spcBef>
              <a:defRPr sz="1600">
                <a:latin typeface="Lucida Grande"/>
                <a:ea typeface="Lucida Grande"/>
                <a:cs typeface="Lucida Grande"/>
                <a:sym typeface="Lucida Grande"/>
              </a:defRPr>
            </a:pPr>
            <a:r>
              <a:t>But, no incentive to make them robust, accessible to others, etc.</a:t>
            </a:r>
          </a:p>
          <a:p>
            <a:pPr>
              <a:spcBef>
                <a:spcPts val="0"/>
              </a:spcBef>
              <a:defRPr sz="1600">
                <a:latin typeface="Lucida Grande"/>
                <a:ea typeface="Lucida Grande"/>
                <a:cs typeface="Lucida Grande"/>
                <a:sym typeface="Lucida Grande"/>
              </a:defRPr>
            </a:pPr>
            <a:endParaRPr/>
          </a:p>
          <a:p>
            <a:pPr>
              <a:spcBef>
                <a:spcPts val="0"/>
              </a:spcBef>
              <a:defRPr sz="1600">
                <a:latin typeface="Lucida Grande"/>
                <a:ea typeface="Lucida Grande"/>
                <a:cs typeface="Lucida Grande"/>
                <a:sym typeface="Lucida Grande"/>
              </a:defRPr>
            </a:pPr>
            <a:r>
              <a:t>Can we make this easy enough that the incentive of tools being available in an integrated form outweighs and difficulty</a:t>
            </a:r>
          </a:p>
        </p:txBody>
      </p:sp>
    </p:spTree>
    <p:extLst>
      <p:ext uri="{BB962C8B-B14F-4D97-AF65-F5344CB8AC3E}">
        <p14:creationId xmlns:p14="http://schemas.microsoft.com/office/powerpoint/2010/main" val="10180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lvl1pPr defTabSz="584200">
              <a:defRPr sz="2200">
                <a:latin typeface="Lucida Grande"/>
                <a:ea typeface="Lucida Grande"/>
                <a:cs typeface="Lucida Grande"/>
                <a:sym typeface="Lucida Grande"/>
              </a:defRPr>
            </a:lvl1pPr>
          </a:lstStyle>
          <a:p>
            <a:r>
              <a:t>In fact Galaxy is used in all sorts of domains, some of them having nothing to do with life sciences.</a:t>
            </a:r>
          </a:p>
        </p:txBody>
      </p:sp>
    </p:spTree>
    <p:extLst>
      <p:ext uri="{BB962C8B-B14F-4D97-AF65-F5344CB8AC3E}">
        <p14:creationId xmlns:p14="http://schemas.microsoft.com/office/powerpoint/2010/main" val="285941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Shape 4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3" name="Shape 4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63757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noRot="1" noChangeAspect="1"/>
          </p:cNvSpPr>
          <p:nvPr>
            <p:ph type="sldImg"/>
          </p:nvPr>
        </p:nvSpPr>
        <p:spPr>
          <a:prstGeom prst="rect">
            <a:avLst/>
          </a:prstGeom>
        </p:spPr>
        <p:txBody>
          <a:bodyPr/>
          <a:lstStyle/>
          <a:p>
            <a:endParaRPr/>
          </a:p>
        </p:txBody>
      </p:sp>
      <p:sp>
        <p:nvSpPr>
          <p:cNvPr id="61" name="Shape 61"/>
          <p:cNvSpPr>
            <a:spLocks noGrp="1"/>
          </p:cNvSpPr>
          <p:nvPr>
            <p:ph type="body" sz="quarter" idx="1"/>
          </p:nvPr>
        </p:nvSpPr>
        <p:spPr>
          <a:prstGeom prst="rect">
            <a:avLst/>
          </a:prstGeom>
        </p:spPr>
        <p:txBody>
          <a:bodyPr/>
          <a:lstStyle/>
          <a:p>
            <a:r>
              <a:t>Started over 10 years ago, We realized from teaching a genoimcs researched based course some of the benefits of a research experience of this type</a:t>
            </a:r>
          </a:p>
          <a:p>
            <a:r>
              <a:t>1. cost; 2. Safety; 3. data availabitly; 4. Acsessibilty (many web based tools)</a:t>
            </a:r>
            <a:endParaRPr b="1" u="sng"/>
          </a:p>
          <a:p>
            <a:pPr>
              <a:defRPr b="1" u="sng"/>
            </a:pPr>
            <a:endParaRPr b="1" u="sng"/>
          </a:p>
          <a:p>
            <a:pPr>
              <a:defRPr b="1" u="sng"/>
            </a:pPr>
            <a:r>
              <a:t>Instructor:</a:t>
            </a:r>
            <a:r>
              <a:rPr b="0" u="none"/>
              <a:t> Professor Sarah CR Elgin </a:t>
            </a:r>
          </a:p>
          <a:p>
            <a:pPr>
              <a:defRPr b="1" u="sng"/>
            </a:pPr>
            <a:r>
              <a:t>Slide:  Faculty join by coming to a 1-week workshop at Wash U to learn software tools and approach.</a:t>
            </a:r>
          </a:p>
          <a:p>
            <a:pPr>
              <a:defRPr b="1" u="sng"/>
            </a:pPr>
            <a:r>
              <a:t>Sources:</a:t>
            </a:r>
          </a:p>
          <a:p>
            <a:pPr>
              <a:defRPr b="1" u="sng"/>
            </a:pPr>
            <a:endParaRPr/>
          </a:p>
          <a:p>
            <a:pPr>
              <a:defRPr b="1" u="sng"/>
            </a:pPr>
            <a:r>
              <a:t>Talk specifically about each advantage and each goal –in particular the “no lab safety so lends peer instructio”</a:t>
            </a:r>
          </a:p>
          <a:p>
            <a:pPr>
              <a:defRPr b="1" u="sng"/>
            </a:pPr>
            <a:endParaRPr/>
          </a:p>
          <a:p>
            <a:pPr>
              <a:defRPr b="1" u="sng"/>
            </a:pPr>
            <a:r>
              <a:t>Notes:</a:t>
            </a:r>
          </a:p>
        </p:txBody>
      </p:sp>
    </p:spTree>
    <p:extLst>
      <p:ext uri="{BB962C8B-B14F-4D97-AF65-F5344CB8AC3E}">
        <p14:creationId xmlns:p14="http://schemas.microsoft.com/office/powerpoint/2010/main" val="1663319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r>
              <a:t>To look for proteins preferentially associated with heterochromatin, we prepared monoclonal antibodies against proteins that bind tightly in the nucleus, and screened by using the antibodies for immunofluorescent staining of the polytene chromosomes. Heterochromatin Protein I (HP1) is preferentially associated with the chromocenter, small fourth chromosome, telomeres, and a few sites in the chromosome arms.</a:t>
            </a:r>
          </a:p>
        </p:txBody>
      </p:sp>
    </p:spTree>
    <p:extLst>
      <p:ext uri="{BB962C8B-B14F-4D97-AF65-F5344CB8AC3E}">
        <p14:creationId xmlns:p14="http://schemas.microsoft.com/office/powerpoint/2010/main" val="1618892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a:ln/>
        </p:spPr>
      </p:sp>
      <p:sp>
        <p:nvSpPr>
          <p:cNvPr id="153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Anticipate that we will work on the remaining projects from the D. elegans F element and new projects from the D element this Fall.</a:t>
            </a:r>
          </a:p>
          <a:p>
            <a:r>
              <a:rPr lang="en-US">
                <a:ea typeface="ＭＳ Ｐゴシック" charset="0"/>
                <a:cs typeface="ＭＳ Ｐゴシック" charset="0"/>
              </a:rPr>
              <a:t>Plan to have TSS only projects for </a:t>
            </a:r>
            <a:r>
              <a:rPr lang="en-US" i="1">
                <a:ea typeface="ＭＳ Ｐゴシック" charset="0"/>
                <a:cs typeface="ＭＳ Ｐゴシック" charset="0"/>
              </a:rPr>
              <a:t>D. biarmipes</a:t>
            </a:r>
            <a:endParaRPr lang="en-US">
              <a:ea typeface="ＭＳ Ｐゴシック" charset="0"/>
              <a:cs typeface="ＭＳ Ｐゴシック" charset="0"/>
            </a:endParaRPr>
          </a:p>
        </p:txBody>
      </p:sp>
      <p:sp>
        <p:nvSpPr>
          <p:cNvPr id="15363"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fld id="{A16A3936-055D-3E45-AF12-D9D2A4531F83}" type="slidenum">
              <a:rPr lang="en-US">
                <a:latin typeface="Times" charset="0"/>
              </a:rPr>
              <a:pPr/>
              <a:t>6</a:t>
            </a:fld>
            <a:endParaRPr lang="en-US">
              <a:latin typeface="Time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eaLnBrk="1" hangingPunct="1"/>
            <a:fld id="{4D96CBEF-9E4E-9E40-911A-6FD04B7BF2B9}" type="slidenum">
              <a:rPr lang="en-US" sz="1200">
                <a:solidFill>
                  <a:prstClr val="black"/>
                </a:solidFill>
                <a:latin typeface="Times" charset="0"/>
              </a:rPr>
              <a:pPr eaLnBrk="1" hangingPunct="1"/>
              <a:t>8</a:t>
            </a:fld>
            <a:endParaRPr lang="en-US" sz="1200">
              <a:solidFill>
                <a:prstClr val="black"/>
              </a:solidFill>
              <a:latin typeface="Times" charset="0"/>
            </a:endParaRPr>
          </a:p>
        </p:txBody>
      </p:sp>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t>Browser allows us to map various evidence tracks against the improved genome sequence for a given species.</a:t>
            </a:r>
          </a:p>
        </p:txBody>
      </p:sp>
    </p:spTree>
    <p:extLst>
      <p:ext uri="{BB962C8B-B14F-4D97-AF65-F5344CB8AC3E}">
        <p14:creationId xmlns:p14="http://schemas.microsoft.com/office/powerpoint/2010/main" val="1304882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endParaRPr/>
          </a:p>
        </p:txBody>
      </p:sp>
      <p:sp>
        <p:nvSpPr>
          <p:cNvPr id="180" name="Shape 180"/>
          <p:cNvSpPr>
            <a:spLocks noGrp="1"/>
          </p:cNvSpPr>
          <p:nvPr>
            <p:ph type="body" sz="quarter" idx="1"/>
          </p:nvPr>
        </p:nvSpPr>
        <p:spPr>
          <a:prstGeom prst="rect">
            <a:avLst/>
          </a:prstGeom>
        </p:spPr>
        <p:txBody>
          <a:bodyPr/>
          <a:lstStyle/>
          <a:p>
            <a:r>
              <a:t>Simplify? Or figure two from paper? Or the hot spot</a:t>
            </a:r>
          </a:p>
        </p:txBody>
      </p:sp>
    </p:spTree>
    <p:extLst>
      <p:ext uri="{BB962C8B-B14F-4D97-AF65-F5344CB8AC3E}">
        <p14:creationId xmlns:p14="http://schemas.microsoft.com/office/powerpoint/2010/main" val="1051980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t>Metric for measuring how much the students did learn through knowledge quizzes</a:t>
            </a:r>
          </a:p>
        </p:txBody>
      </p:sp>
    </p:spTree>
    <p:extLst>
      <p:ext uri="{BB962C8B-B14F-4D97-AF65-F5344CB8AC3E}">
        <p14:creationId xmlns:p14="http://schemas.microsoft.com/office/powerpoint/2010/main" val="411347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r>
              <a:t>Sample size: WU ~45, SURE 09 1200, soph lab 90, all GEP 350.  Conclude that 1 semester is enough, 10 hr not enough.  Instructors goal – use annotation to teach gene structure, any understanding of research is bonus!</a:t>
            </a:r>
          </a:p>
        </p:txBody>
      </p:sp>
    </p:spTree>
    <p:extLst>
      <p:ext uri="{BB962C8B-B14F-4D97-AF65-F5344CB8AC3E}">
        <p14:creationId xmlns:p14="http://schemas.microsoft.com/office/powerpoint/2010/main" val="766900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xfrm>
            <a:off x="891540" y="182880"/>
            <a:ext cx="7360920" cy="1714501"/>
          </a:xfrm>
          <a:prstGeom prst="rect">
            <a:avLst/>
          </a:prstGeom>
          <a:extLst>
            <a:ext uri="{C572A759-6A51-4108-AA02-DFA0A04FC94B}">
              <ma14:wrappingTextBoxFlag xmlns:ma14="http://schemas.microsoft.com/office/mac/drawingml/2011/main" val="1"/>
            </a:ext>
          </a:extLst>
        </p:spPr>
        <p:txBody>
          <a:bodyPr lIns="34290" tIns="34290" rIns="34290" bIns="34290">
            <a:normAutofit/>
          </a:bodyPr>
          <a:lstStyle>
            <a:lvl1pPr defTabSz="411480">
              <a:defRPr sz="4200" b="1">
                <a:solidFill>
                  <a:schemeClr val="tx1"/>
                </a:solidFill>
                <a:latin typeface="Open Sans"/>
                <a:ea typeface="Open Sans"/>
                <a:cs typeface="Open Sans"/>
                <a:sym typeface="Open Sans"/>
              </a:defRPr>
            </a:lvl1pPr>
          </a:lstStyle>
          <a:p>
            <a:r>
              <a:rPr dirty="0"/>
              <a:t>Title Text</a:t>
            </a:r>
          </a:p>
        </p:txBody>
      </p:sp>
      <p:sp>
        <p:nvSpPr>
          <p:cNvPr id="19" name="Shape 19"/>
          <p:cNvSpPr>
            <a:spLocks noGrp="1"/>
          </p:cNvSpPr>
          <p:nvPr>
            <p:ph type="body" idx="1"/>
          </p:nvPr>
        </p:nvSpPr>
        <p:spPr>
          <a:xfrm>
            <a:off x="891540" y="1943100"/>
            <a:ext cx="7360920" cy="4023360"/>
          </a:xfrm>
          <a:prstGeom prst="rect">
            <a:avLst/>
          </a:prstGeom>
          <a:extLst>
            <a:ext uri="{C572A759-6A51-4108-AA02-DFA0A04FC94B}">
              <ma14:wrappingTextBoxFlag xmlns:ma14="http://schemas.microsoft.com/office/mac/drawingml/2011/main" val="1"/>
            </a:ext>
          </a:extLst>
        </p:spPr>
        <p:txBody>
          <a:bodyPr lIns="0" tIns="0" rIns="0" bIns="0" anchor="ctr"/>
          <a:lstStyle>
            <a:lvl1pPr marL="0" indent="0" defTabSz="411480">
              <a:spcBef>
                <a:spcPts val="1600"/>
              </a:spcBef>
              <a:buSzPct val="25000"/>
              <a:buFontTx/>
              <a:buChar char="•"/>
              <a:defRPr>
                <a:solidFill>
                  <a:schemeClr val="tx1"/>
                </a:solidFill>
                <a:latin typeface="Open Sans"/>
                <a:ea typeface="Open Sans"/>
                <a:cs typeface="Open Sans"/>
                <a:sym typeface="Open Sans"/>
              </a:defRPr>
            </a:lvl1pPr>
            <a:lvl2pPr marL="1023937" indent="-388937" defTabSz="411480">
              <a:spcBef>
                <a:spcPts val="0"/>
              </a:spcBef>
              <a:buSzPct val="40000"/>
              <a:buFontTx/>
              <a:buChar char="✦"/>
              <a:defRPr sz="2800">
                <a:solidFill>
                  <a:schemeClr val="tx1"/>
                </a:solidFill>
                <a:latin typeface="Open Sans"/>
                <a:ea typeface="Open Sans"/>
                <a:cs typeface="Open Sans"/>
                <a:sym typeface="Open Sans"/>
              </a:defRPr>
            </a:lvl2pPr>
            <a:lvl3pPr marL="1328737" indent="-388937" defTabSz="411480">
              <a:spcBef>
                <a:spcPts val="1600"/>
              </a:spcBef>
              <a:buSzPct val="50000"/>
              <a:buFontTx/>
              <a:buChar char="‣"/>
              <a:defRPr sz="2800">
                <a:solidFill>
                  <a:schemeClr val="tx1"/>
                </a:solidFill>
                <a:latin typeface="Open Sans"/>
                <a:ea typeface="Open Sans"/>
                <a:cs typeface="Open Sans"/>
                <a:sym typeface="Open Sans"/>
              </a:defRPr>
            </a:lvl3pPr>
            <a:lvl4pPr marL="1684337" indent="-388937" defTabSz="411480">
              <a:spcBef>
                <a:spcPts val="1600"/>
              </a:spcBef>
              <a:buSzPct val="171000"/>
              <a:buFontTx/>
              <a:buChar char="•"/>
              <a:defRPr sz="2800">
                <a:solidFill>
                  <a:schemeClr val="tx1"/>
                </a:solidFill>
                <a:latin typeface="Open Sans"/>
                <a:ea typeface="Open Sans"/>
                <a:cs typeface="Open Sans"/>
                <a:sym typeface="Open Sans"/>
              </a:defRPr>
            </a:lvl4pPr>
            <a:lvl5pPr marL="2027237" indent="-388937" defTabSz="411480">
              <a:spcBef>
                <a:spcPts val="1600"/>
              </a:spcBef>
              <a:buSzPct val="171000"/>
              <a:buFontTx/>
              <a:buChar char="•"/>
              <a:defRPr sz="2800">
                <a:solidFill>
                  <a:schemeClr val="tx1"/>
                </a:solidFill>
                <a:latin typeface="Open Sans"/>
                <a:ea typeface="Open Sans"/>
                <a:cs typeface="Open Sans"/>
                <a:sym typeface="Open Sans"/>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 name="Shape 20"/>
          <p:cNvSpPr>
            <a:spLocks noGrp="1"/>
          </p:cNvSpPr>
          <p:nvPr>
            <p:ph type="sldNum" sz="quarter" idx="2"/>
          </p:nvPr>
        </p:nvSpPr>
        <p:spPr>
          <a:xfrm>
            <a:off x="4447463" y="6537959"/>
            <a:ext cx="237644" cy="215901"/>
          </a:xfrm>
          <a:prstGeom prst="rect">
            <a:avLst/>
          </a:prstGeom>
        </p:spPr>
        <p:txBody>
          <a:bodyPr lIns="34290" tIns="34290" rIns="34290" bIns="34290" anchor="t"/>
          <a:lstStyle>
            <a:lvl1pPr algn="ctr" defTabSz="411480">
              <a:defRPr>
                <a:solidFill>
                  <a:srgbClr val="FFFFFF"/>
                </a:solidFill>
                <a:latin typeface="Myriad Pro"/>
                <a:ea typeface="Myriad Pro"/>
                <a:cs typeface="Myriad Pro"/>
                <a:sym typeface="Myriad Pro"/>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bg>
      <p:bgPr>
        <a:solidFill>
          <a:schemeClr val="bg1"/>
        </a:solidFill>
        <a:effectLst/>
      </p:bgPr>
    </p:bg>
    <p:spTree>
      <p:nvGrpSpPr>
        <p:cNvPr id="1" name=""/>
        <p:cNvGrpSpPr/>
        <p:nvPr/>
      </p:nvGrpSpPr>
      <p:grpSpPr>
        <a:xfrm>
          <a:off x="0" y="0"/>
          <a:ext cx="0" cy="0"/>
          <a:chOff x="0" y="0"/>
          <a:chExt cx="0" cy="0"/>
        </a:xfrm>
      </p:grpSpPr>
      <p:sp>
        <p:nvSpPr>
          <p:cNvPr id="27" name="Shape 27"/>
          <p:cNvSpPr>
            <a:spLocks noGrp="1"/>
          </p:cNvSpPr>
          <p:nvPr>
            <p:ph type="title"/>
          </p:nvPr>
        </p:nvSpPr>
        <p:spPr>
          <a:xfrm>
            <a:off x="388620" y="182880"/>
            <a:ext cx="8343900" cy="640081"/>
          </a:xfrm>
          <a:prstGeom prst="rect">
            <a:avLst/>
          </a:prstGeom>
          <a:extLst>
            <a:ext uri="{C572A759-6A51-4108-AA02-DFA0A04FC94B}">
              <ma14:wrappingTextBoxFlag xmlns:ma14="http://schemas.microsoft.com/office/mac/drawingml/2011/main" val="1"/>
            </a:ext>
          </a:extLst>
        </p:spPr>
        <p:txBody>
          <a:bodyPr lIns="0" tIns="0" rIns="0" bIns="0"/>
          <a:lstStyle>
            <a:lvl1pPr defTabSz="411480">
              <a:defRPr sz="3000">
                <a:solidFill>
                  <a:schemeClr val="tx1"/>
                </a:solidFill>
                <a:latin typeface="Myriad Pro Semibold"/>
                <a:ea typeface="Myriad Pro Semibold"/>
                <a:cs typeface="Myriad Pro Semibold"/>
                <a:sym typeface="Myriad Pro Semibold"/>
              </a:defRPr>
            </a:lvl1pPr>
          </a:lstStyle>
          <a:p>
            <a:r>
              <a:rPr dirty="0"/>
              <a:t>Title Text</a:t>
            </a:r>
          </a:p>
        </p:txBody>
      </p:sp>
      <p:sp>
        <p:nvSpPr>
          <p:cNvPr id="28" name="Shape 28"/>
          <p:cNvSpPr>
            <a:spLocks noGrp="1"/>
          </p:cNvSpPr>
          <p:nvPr>
            <p:ph type="body" idx="1"/>
          </p:nvPr>
        </p:nvSpPr>
        <p:spPr>
          <a:xfrm>
            <a:off x="1085850" y="1291590"/>
            <a:ext cx="6983730" cy="4732020"/>
          </a:xfrm>
          <a:prstGeom prst="rect">
            <a:avLst/>
          </a:prstGeom>
          <a:extLst>
            <a:ext uri="{C572A759-6A51-4108-AA02-DFA0A04FC94B}">
              <ma14:wrappingTextBoxFlag xmlns:ma14="http://schemas.microsoft.com/office/mac/drawingml/2011/main" val="1"/>
            </a:ext>
          </a:extLst>
        </p:spPr>
        <p:txBody>
          <a:bodyPr anchor="ctr"/>
          <a:lstStyle>
            <a:lvl1pPr marL="558615" indent="-304615" defTabSz="411480">
              <a:lnSpc>
                <a:spcPct val="120000"/>
              </a:lnSpc>
              <a:spcBef>
                <a:spcPts val="1800"/>
              </a:spcBef>
              <a:buSzPct val="200000"/>
              <a:buFontTx/>
              <a:buChar char="•"/>
              <a:defRPr sz="2200">
                <a:solidFill>
                  <a:schemeClr val="tx1"/>
                </a:solidFill>
                <a:latin typeface="Myriad Pro"/>
                <a:ea typeface="Myriad Pro"/>
                <a:cs typeface="Myriad Pro"/>
                <a:sym typeface="Myriad Pro"/>
              </a:defRPr>
            </a:lvl1pPr>
            <a:lvl2pPr marL="901515" indent="-304615" defTabSz="411480">
              <a:lnSpc>
                <a:spcPct val="120000"/>
              </a:lnSpc>
              <a:spcBef>
                <a:spcPts val="1800"/>
              </a:spcBef>
              <a:buSzPct val="200000"/>
              <a:buFontTx/>
              <a:buChar char="•"/>
              <a:defRPr sz="2200">
                <a:solidFill>
                  <a:schemeClr val="tx1"/>
                </a:solidFill>
                <a:latin typeface="Myriad Pro"/>
                <a:ea typeface="Myriad Pro"/>
                <a:cs typeface="Myriad Pro"/>
                <a:sym typeface="Myriad Pro"/>
              </a:defRPr>
            </a:lvl2pPr>
            <a:lvl3pPr marL="1244415" indent="-304615" defTabSz="411480">
              <a:lnSpc>
                <a:spcPct val="120000"/>
              </a:lnSpc>
              <a:spcBef>
                <a:spcPts val="1800"/>
              </a:spcBef>
              <a:buSzPct val="200000"/>
              <a:buFontTx/>
              <a:defRPr sz="2200">
                <a:solidFill>
                  <a:schemeClr val="tx1"/>
                </a:solidFill>
                <a:latin typeface="Myriad Pro"/>
                <a:ea typeface="Myriad Pro"/>
                <a:cs typeface="Myriad Pro"/>
                <a:sym typeface="Myriad Pro"/>
              </a:defRPr>
            </a:lvl3pPr>
            <a:lvl4pPr marL="1600015" indent="-304615" defTabSz="411480">
              <a:lnSpc>
                <a:spcPct val="120000"/>
              </a:lnSpc>
              <a:spcBef>
                <a:spcPts val="1800"/>
              </a:spcBef>
              <a:buSzPct val="200000"/>
              <a:buFontTx/>
              <a:buChar char="•"/>
              <a:defRPr sz="2200">
                <a:solidFill>
                  <a:schemeClr val="tx1"/>
                </a:solidFill>
                <a:latin typeface="Myriad Pro"/>
                <a:ea typeface="Myriad Pro"/>
                <a:cs typeface="Myriad Pro"/>
                <a:sym typeface="Myriad Pro"/>
              </a:defRPr>
            </a:lvl4pPr>
            <a:lvl5pPr marL="1942915" indent="-304615" defTabSz="411480">
              <a:lnSpc>
                <a:spcPct val="120000"/>
              </a:lnSpc>
              <a:spcBef>
                <a:spcPts val="1800"/>
              </a:spcBef>
              <a:buSzPct val="200000"/>
              <a:buFontTx/>
              <a:buChar char="•"/>
              <a:defRPr sz="2200">
                <a:solidFill>
                  <a:schemeClr val="tx1"/>
                </a:solidFill>
                <a:latin typeface="Myriad Pro"/>
                <a:ea typeface="Myriad Pro"/>
                <a:cs typeface="Myriad Pro"/>
                <a:sym typeface="Myriad Pro"/>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sldNum" sz="quarter" idx="2"/>
          </p:nvPr>
        </p:nvSpPr>
        <p:spPr>
          <a:xfrm>
            <a:off x="8832849" y="148590"/>
            <a:ext cx="208281" cy="208281"/>
          </a:xfrm>
          <a:prstGeom prst="rect">
            <a:avLst/>
          </a:prstGeom>
        </p:spPr>
        <p:txBody>
          <a:bodyPr lIns="34290" tIns="34290" rIns="34290" bIns="34290" anchor="t"/>
          <a:lstStyle>
            <a:lvl1pPr defTabSz="411480">
              <a:defRPr sz="1000">
                <a:solidFill>
                  <a:srgbClr val="FFFFFF"/>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ck">
    <p:bg>
      <p:bgPr>
        <a:solidFill>
          <a:schemeClr val="bg1"/>
        </a:solidFill>
        <a:effectLst/>
      </p:bgPr>
    </p:bg>
    <p:spTree>
      <p:nvGrpSpPr>
        <p:cNvPr id="1" name=""/>
        <p:cNvGrpSpPr/>
        <p:nvPr/>
      </p:nvGrpSpPr>
      <p:grpSpPr>
        <a:xfrm>
          <a:off x="0" y="0"/>
          <a:ext cx="0" cy="0"/>
          <a:chOff x="0" y="0"/>
          <a:chExt cx="0" cy="0"/>
        </a:xfrm>
      </p:grpSpPr>
      <p:sp>
        <p:nvSpPr>
          <p:cNvPr id="36" name="Shape 36"/>
          <p:cNvSpPr>
            <a:spLocks noGrp="1"/>
          </p:cNvSpPr>
          <p:nvPr>
            <p:ph type="sldNum" sz="quarter" idx="2"/>
          </p:nvPr>
        </p:nvSpPr>
        <p:spPr>
          <a:xfrm>
            <a:off x="8845549" y="182880"/>
            <a:ext cx="195581" cy="195581"/>
          </a:xfrm>
          <a:prstGeom prst="rect">
            <a:avLst/>
          </a:prstGeom>
        </p:spPr>
        <p:txBody>
          <a:bodyPr lIns="34290" tIns="34290" rIns="34290" bIns="34290" anchor="t"/>
          <a:lstStyle>
            <a:lvl1pPr defTabSz="411480">
              <a:defRPr sz="9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smtClean="0"/>
              <a:t>Click to edit Master title style</a:t>
            </a:r>
            <a:endParaRPr lang="en-US" dirty="0"/>
          </a:p>
        </p:txBody>
      </p:sp>
      <p:sp>
        <p:nvSpPr>
          <p:cNvPr id="3" name="Content Placeholder 2"/>
          <p:cNvSpPr>
            <a:spLocks noGrp="1"/>
          </p:cNvSpPr>
          <p:nvPr>
            <p:ph idx="1"/>
          </p:nvPr>
        </p:nvSpPr>
        <p:spPr>
          <a:xfrm>
            <a:off x="393866" y="1825625"/>
            <a:ext cx="8121483" cy="4351338"/>
          </a:xfrm>
        </p:spPr>
        <p:txBody>
          <a:bodyPr/>
          <a:lstStyle>
            <a:lvl1pPr marL="231775" indent="-122238">
              <a:buClr>
                <a:schemeClr val="bg1"/>
              </a:buClr>
              <a:buFont typeface="Arial" charset="0"/>
              <a:buChar char="•"/>
              <a:tabLst/>
              <a:defRPr/>
            </a:lvl1pPr>
            <a:lvl2pPr marL="523875" indent="-219075">
              <a:tabLst/>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EA68ADC-2CD4-1643-AEB9-8FDD15EBA74E}" type="datetimeFigureOut">
              <a:rPr lang="en-US" smtClean="0"/>
              <a:t>6/13/17</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A6B4FCB2-1EA8-314A-A13E-012F2D940AEE}" type="slidenum">
              <a:rPr lang="en-US" smtClean="0"/>
              <a:t>‹#›</a:t>
            </a:fld>
            <a:endParaRPr lang="en-US"/>
          </a:p>
        </p:txBody>
      </p:sp>
    </p:spTree>
    <p:extLst>
      <p:ext uri="{BB962C8B-B14F-4D97-AF65-F5344CB8AC3E}">
        <p14:creationId xmlns:p14="http://schemas.microsoft.com/office/powerpoint/2010/main" val="1147728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2EA68ADC-2CD4-1643-AEB9-8FDD15EBA74E}" type="datetimeFigureOut">
              <a:rPr lang="en-US" smtClean="0"/>
              <a:t>6/13/17</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6B4FCB2-1EA8-314A-A13E-012F2D940AEE}" type="slidenum">
              <a:rPr lang="en-US" smtClean="0"/>
              <a:t>‹#›</a:t>
            </a:fld>
            <a:endParaRPr lang="en-US"/>
          </a:p>
        </p:txBody>
      </p:sp>
    </p:spTree>
    <p:extLst>
      <p:ext uri="{BB962C8B-B14F-4D97-AF65-F5344CB8AC3E}">
        <p14:creationId xmlns:p14="http://schemas.microsoft.com/office/powerpoint/2010/main" val="1012574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CBEEDE7-AADE-374D-A4A7-A858DA6B253F}" type="datetimeFigureOut">
              <a:rPr lang="en-US" smtClean="0"/>
              <a:t>6/13/17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EB0C5149-D031-EE46-A6C0-EB130CEC50FE}" type="slidenum">
              <a:rPr lang="en-US" smtClean="0"/>
              <a:t>‹#›</a:t>
            </a:fld>
            <a:endParaRPr lang="en-US"/>
          </a:p>
        </p:txBody>
      </p:sp>
    </p:spTree>
    <p:extLst>
      <p:ext uri="{BB962C8B-B14F-4D97-AF65-F5344CB8AC3E}">
        <p14:creationId xmlns:p14="http://schemas.microsoft.com/office/powerpoint/2010/main" val="41764144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4"/>
            <a:ext cx="8229600" cy="1508127"/>
          </a:xfrm>
          <a:prstGeom prst="rect">
            <a:avLst/>
          </a:prstGeom>
          <a:ln w="12700">
            <a:miter lim="400000"/>
          </a:ln>
        </p:spPr>
        <p:txBody>
          <a:bodyPr lIns="45719" rIns="45719" anchor="ctr"/>
          <a:lstStyle/>
          <a:p>
            <a:endParaRPr/>
          </a:p>
        </p:txBody>
      </p:sp>
      <p:sp>
        <p:nvSpPr>
          <p:cNvPr id="3" name="Shape 3"/>
          <p:cNvSpPr>
            <a:spLocks noGrp="1"/>
          </p:cNvSpPr>
          <p:nvPr>
            <p:ph type="body" idx="1"/>
          </p:nvPr>
        </p:nvSpPr>
        <p:spPr>
          <a:xfrm>
            <a:off x="457200" y="1600200"/>
            <a:ext cx="8229600" cy="5257800"/>
          </a:xfrm>
          <a:prstGeom prst="rect">
            <a:avLst/>
          </a:prstGeom>
          <a:ln w="12700">
            <a:miter lim="400000"/>
          </a:ln>
        </p:spPr>
        <p:txBody>
          <a:bodyPr lIns="45719" rIns="45719"/>
          <a:lstStyle/>
          <a:p>
            <a:endParaRPr/>
          </a:p>
        </p:txBody>
      </p:sp>
      <p:sp>
        <p:nvSpPr>
          <p:cNvPr id="4" name="Shape 4"/>
          <p:cNvSpPr>
            <a:spLocks noGrp="1"/>
          </p:cNvSpPr>
          <p:nvPr>
            <p:ph type="sldNum" sz="quarter" idx="2"/>
          </p:nvPr>
        </p:nvSpPr>
        <p:spPr>
          <a:xfrm>
            <a:off x="8428176" y="6404292"/>
            <a:ext cx="258624" cy="269241"/>
          </a:xfrm>
          <a:prstGeom prst="rect">
            <a:avLst/>
          </a:prstGeom>
          <a:ln w="12700">
            <a:miter lim="400000"/>
          </a:ln>
        </p:spPr>
        <p:txBody>
          <a:bodyPr wrap="none" lIns="45719" rIns="45719" anchor="ctr">
            <a:spAutoFit/>
          </a:bodyPr>
          <a:lstStyle>
            <a:lvl1pPr algn="r">
              <a:defRPr sz="1200">
                <a:solidFill>
                  <a:srgbClr val="898989"/>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xmlns:p14="http://schemas.microsoft.com/office/powerpoint/2010/mai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4572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9144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13716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18288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2352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924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496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6068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640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usegalaxy.org" TargetMode="External"/><Relationship Id="rId3" Type="http://schemas.openxmlformats.org/officeDocument/2006/relationships/hyperlink" Target="http://bit.ly/gxyservers"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tiff"/><Relationship Id="rId3" Type="http://schemas.openxmlformats.org/officeDocument/2006/relationships/image" Target="../media/image41.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tiff"/></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 Id="rId3"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hyperlink" Target="http://usegalaxy.org/" TargetMode="External"/><Relationship Id="rId4" Type="http://schemas.openxmlformats.org/officeDocument/2006/relationships/hyperlink" Target="https://galaxyproject.org/learn/" TargetMode="External"/><Relationship Id="rId5" Type="http://schemas.openxmlformats.org/officeDocument/2006/relationships/hyperlink" Target="https://getgalaxy.org/" TargetMode="External"/><Relationship Id="rId6" Type="http://schemas.openxmlformats.org/officeDocument/2006/relationships/hyperlink" Target="https://launch.usegalaxy.org/launch" TargetMode="External"/><Relationship Id="rId1" Type="http://schemas.openxmlformats.org/officeDocument/2006/relationships/slideLayout" Target="../slideLayouts/slideLayout2.xml"/><Relationship Id="rId2" Type="http://schemas.openxmlformats.org/officeDocument/2006/relationships/hyperlink" Target="https://galaxyproject.org/" TargetMode="External"/></Relationships>
</file>

<file path=ppt/slides/_rels/slide33.xml.rels><?xml version="1.0" encoding="UTF-8" standalone="yes"?>
<Relationships xmlns="http://schemas.openxmlformats.org/package/2006/relationships"><Relationship Id="rId11" Type="http://schemas.openxmlformats.org/officeDocument/2006/relationships/image" Target="../media/image65.jpeg"/><Relationship Id="rId12" Type="http://schemas.openxmlformats.org/officeDocument/2006/relationships/image" Target="../media/image66.jpeg"/><Relationship Id="rId13" Type="http://schemas.openxmlformats.org/officeDocument/2006/relationships/image" Target="../media/image67.jpeg"/><Relationship Id="rId14" Type="http://schemas.openxmlformats.org/officeDocument/2006/relationships/image" Target="../media/image68.jpeg"/><Relationship Id="rId15" Type="http://schemas.openxmlformats.org/officeDocument/2006/relationships/image" Target="../media/image69.png"/><Relationship Id="rId16" Type="http://schemas.openxmlformats.org/officeDocument/2006/relationships/image" Target="../media/image70.tif"/><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tif"/><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tif"/><Relationship Id="rId9" Type="http://schemas.openxmlformats.org/officeDocument/2006/relationships/image" Target="../media/image63.png"/><Relationship Id="rId10"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5" Type="http://schemas.openxmlformats.org/officeDocument/2006/relationships/image" Target="../media/image74.jpeg"/><Relationship Id="rId6" Type="http://schemas.openxmlformats.org/officeDocument/2006/relationships/image" Target="../media/image75.jpeg"/><Relationship Id="rId7" Type="http://schemas.openxmlformats.org/officeDocument/2006/relationships/image" Target="../media/image76.jpeg"/><Relationship Id="rId8" Type="http://schemas.openxmlformats.org/officeDocument/2006/relationships/image" Target="../media/image77.jpeg"/><Relationship Id="rId9" Type="http://schemas.openxmlformats.org/officeDocument/2006/relationships/image" Target="../media/image78.jpeg"/><Relationship Id="rId1" Type="http://schemas.openxmlformats.org/officeDocument/2006/relationships/slideLayout" Target="../slideLayouts/slideLayout4.xml"/><Relationship Id="rId2" Type="http://schemas.openxmlformats.org/officeDocument/2006/relationships/image" Target="../media/image71.jpeg"/></Relationships>
</file>

<file path=ppt/slides/_rels/slide4.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gif"/><Relationship Id="rId13" Type="http://schemas.openxmlformats.org/officeDocument/2006/relationships/image" Target="../media/image15.gif"/><Relationship Id="rId14" Type="http://schemas.openxmlformats.org/officeDocument/2006/relationships/image" Target="../media/image16.gif"/><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gif"/><Relationship Id="rId4" Type="http://schemas.openxmlformats.org/officeDocument/2006/relationships/image" Target="../media/image6.gif"/><Relationship Id="rId5" Type="http://schemas.openxmlformats.org/officeDocument/2006/relationships/image" Target="../media/image7.gif"/><Relationship Id="rId6" Type="http://schemas.openxmlformats.org/officeDocument/2006/relationships/image" Target="../media/image8.gif"/><Relationship Id="rId7" Type="http://schemas.openxmlformats.org/officeDocument/2006/relationships/image" Target="../media/image9.gif"/><Relationship Id="rId8" Type="http://schemas.openxmlformats.org/officeDocument/2006/relationships/image" Target="../media/image10.gif"/><Relationship Id="rId9" Type="http://schemas.openxmlformats.org/officeDocument/2006/relationships/image" Target="../media/image11.gif"/><Relationship Id="rId10" Type="http://schemas.openxmlformats.org/officeDocument/2006/relationships/image" Target="../media/image12.gi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hape 45"/>
          <p:cNvSpPr>
            <a:spLocks noGrp="1"/>
          </p:cNvSpPr>
          <p:nvPr>
            <p:ph type="title" idx="4294967295"/>
          </p:nvPr>
        </p:nvSpPr>
        <p:spPr>
          <a:xfrm>
            <a:off x="1447800" y="838200"/>
            <a:ext cx="6324600" cy="2057400"/>
          </a:xfrm>
          <a:prstGeom prst="rect">
            <a:avLst/>
          </a:prstGeom>
          <a:extLst>
            <a:ext uri="{C572A759-6A51-4108-AA02-DFA0A04FC94B}">
              <ma14:wrappingTextBoxFlag xmlns:ma14="http://schemas.microsoft.com/office/mac/drawingml/2011/main" val="1"/>
            </a:ext>
          </a:extLst>
        </p:spPr>
        <p:txBody>
          <a:bodyPr>
            <a:normAutofit/>
          </a:bodyPr>
          <a:lstStyle/>
          <a:p>
            <a:pPr defTabSz="361188">
              <a:defRPr sz="3476">
                <a:latin typeface="Arial"/>
                <a:ea typeface="Arial"/>
                <a:cs typeface="Arial"/>
                <a:sym typeface="Arial"/>
              </a:defRPr>
            </a:pPr>
            <a:r>
              <a:rPr dirty="0"/>
              <a:t>  </a:t>
            </a:r>
            <a:br>
              <a:rPr dirty="0"/>
            </a:br>
            <a:r>
              <a:rPr dirty="0"/>
              <a:t>Welcome to </a:t>
            </a:r>
            <a:r>
              <a:rPr dirty="0" smtClean="0"/>
              <a:t>the </a:t>
            </a:r>
            <a:r>
              <a:rPr dirty="0"/>
              <a:t>G-OnRamp Beta Testers Workshop</a:t>
            </a:r>
          </a:p>
        </p:txBody>
      </p:sp>
      <p:sp>
        <p:nvSpPr>
          <p:cNvPr id="46" name="Shape 46"/>
          <p:cNvSpPr>
            <a:spLocks noGrp="1"/>
          </p:cNvSpPr>
          <p:nvPr>
            <p:ph type="body" sz="half" idx="4294967295"/>
          </p:nvPr>
        </p:nvSpPr>
        <p:spPr>
          <a:xfrm>
            <a:off x="-1" y="4724400"/>
            <a:ext cx="9144002" cy="1905000"/>
          </a:xfrm>
          <a:prstGeom prst="rect">
            <a:avLst/>
          </a:prstGeom>
          <a:extLst>
            <a:ext uri="{C572A759-6A51-4108-AA02-DFA0A04FC94B}">
              <ma14:wrappingTextBoxFlag xmlns:ma14="http://schemas.microsoft.com/office/mac/drawingml/2011/main" val="1"/>
            </a:ext>
          </a:extLst>
        </p:spPr>
        <p:txBody>
          <a:bodyPr>
            <a:normAutofit fontScale="47500" lnSpcReduction="20000"/>
          </a:bodyPr>
          <a:lstStyle/>
          <a:p>
            <a:pPr marL="0" indent="0" algn="ctr" defTabSz="320039">
              <a:spcBef>
                <a:spcPts val="300"/>
              </a:spcBef>
              <a:buSzTx/>
              <a:buNone/>
              <a:defRPr sz="1260">
                <a:solidFill>
                  <a:srgbClr val="898989"/>
                </a:solidFill>
                <a:latin typeface="Arial"/>
                <a:ea typeface="Arial"/>
                <a:cs typeface="Arial"/>
                <a:sym typeface="Arial"/>
              </a:defRPr>
            </a:pPr>
            <a:r>
              <a:rPr dirty="0"/>
              <a:t> </a:t>
            </a:r>
            <a:r>
              <a:rPr sz="3400" dirty="0" smtClean="0">
                <a:solidFill>
                  <a:schemeClr val="tx1"/>
                </a:solidFill>
              </a:rPr>
              <a:t>Ju</a:t>
            </a:r>
            <a:r>
              <a:rPr lang="en-US" sz="3400" dirty="0" smtClean="0">
                <a:solidFill>
                  <a:schemeClr val="tx1"/>
                </a:solidFill>
              </a:rPr>
              <a:t>ne 20-22</a:t>
            </a:r>
            <a:r>
              <a:rPr sz="3400" dirty="0" smtClean="0">
                <a:solidFill>
                  <a:schemeClr val="tx1"/>
                </a:solidFill>
              </a:rPr>
              <a:t>, 201</a:t>
            </a:r>
            <a:r>
              <a:rPr lang="en-US" sz="3400" dirty="0" smtClean="0">
                <a:solidFill>
                  <a:schemeClr val="tx1"/>
                </a:solidFill>
              </a:rPr>
              <a:t>7</a:t>
            </a:r>
            <a:r>
              <a:rPr sz="3400" dirty="0" smtClean="0">
                <a:solidFill>
                  <a:schemeClr val="tx1"/>
                </a:solidFill>
              </a:rPr>
              <a:t>         </a:t>
            </a:r>
            <a:r>
              <a:rPr sz="3400" dirty="0">
                <a:solidFill>
                  <a:schemeClr val="tx1"/>
                </a:solidFill>
              </a:rPr>
              <a:t>SCR </a:t>
            </a:r>
            <a:r>
              <a:rPr sz="3400" dirty="0" smtClean="0">
                <a:solidFill>
                  <a:schemeClr val="tx1"/>
                </a:solidFill>
              </a:rPr>
              <a:t>Elgin</a:t>
            </a:r>
            <a:r>
              <a:rPr lang="en-US" sz="3400" dirty="0" smtClean="0">
                <a:solidFill>
                  <a:schemeClr val="tx1"/>
                </a:solidFill>
              </a:rPr>
              <a:t>, J Goecks</a:t>
            </a:r>
            <a:endParaRPr sz="3400" dirty="0">
              <a:solidFill>
                <a:schemeClr val="tx1"/>
              </a:solidFill>
            </a:endParaRPr>
          </a:p>
          <a:p>
            <a:pPr marL="0" indent="0" algn="ctr" defTabSz="320039">
              <a:spcBef>
                <a:spcPts val="500"/>
              </a:spcBef>
              <a:buSzTx/>
              <a:buNone/>
              <a:defRPr sz="1260">
                <a:solidFill>
                  <a:srgbClr val="898989"/>
                </a:solidFill>
                <a:latin typeface="Arial"/>
                <a:ea typeface="Arial"/>
                <a:cs typeface="Arial"/>
                <a:sym typeface="Arial"/>
              </a:defRPr>
            </a:pPr>
            <a:endParaRPr sz="3400" dirty="0">
              <a:solidFill>
                <a:schemeClr val="tx1"/>
              </a:solidFill>
            </a:endParaRPr>
          </a:p>
          <a:p>
            <a:pPr marL="0" indent="0" algn="ctr" defTabSz="320039">
              <a:spcBef>
                <a:spcPts val="200"/>
              </a:spcBef>
              <a:buSzTx/>
              <a:buNone/>
              <a:defRPr sz="1120" b="1">
                <a:solidFill>
                  <a:srgbClr val="898989"/>
                </a:solidFill>
                <a:latin typeface="Arial"/>
                <a:ea typeface="Arial"/>
                <a:cs typeface="Arial"/>
                <a:sym typeface="Arial"/>
              </a:defRPr>
            </a:pPr>
            <a:r>
              <a:rPr sz="3400" dirty="0">
                <a:solidFill>
                  <a:schemeClr val="tx1"/>
                </a:solidFill>
              </a:rPr>
              <a:t>Funded by the NIH BD2K Program</a:t>
            </a:r>
          </a:p>
          <a:p>
            <a:pPr marL="0" indent="0" algn="ctr" defTabSz="320039">
              <a:spcBef>
                <a:spcPts val="200"/>
              </a:spcBef>
              <a:buSzTx/>
              <a:buNone/>
              <a:defRPr sz="1120" b="1">
                <a:solidFill>
                  <a:srgbClr val="898989"/>
                </a:solidFill>
                <a:latin typeface="Arial"/>
                <a:ea typeface="Arial"/>
                <a:cs typeface="Arial"/>
                <a:sym typeface="Arial"/>
              </a:defRPr>
            </a:pPr>
            <a:r>
              <a:rPr sz="3400" dirty="0">
                <a:solidFill>
                  <a:schemeClr val="tx1"/>
                </a:solidFill>
              </a:rPr>
              <a:t>With </a:t>
            </a:r>
            <a:r>
              <a:rPr sz="3400" dirty="0" smtClean="0">
                <a:solidFill>
                  <a:schemeClr val="tx1"/>
                </a:solidFill>
              </a:rPr>
              <a:t>continuing</a:t>
            </a:r>
            <a:r>
              <a:rPr lang="en-US" sz="3400" dirty="0" smtClean="0">
                <a:solidFill>
                  <a:schemeClr val="tx1"/>
                </a:solidFill>
              </a:rPr>
              <a:t> GEP</a:t>
            </a:r>
            <a:r>
              <a:rPr sz="3400" dirty="0" smtClean="0">
                <a:solidFill>
                  <a:schemeClr val="tx1"/>
                </a:solidFill>
              </a:rPr>
              <a:t> </a:t>
            </a:r>
            <a:r>
              <a:rPr sz="3400" dirty="0">
                <a:solidFill>
                  <a:schemeClr val="tx1"/>
                </a:solidFill>
              </a:rPr>
              <a:t>support </a:t>
            </a:r>
            <a:r>
              <a:rPr sz="3400" dirty="0" smtClean="0">
                <a:solidFill>
                  <a:schemeClr val="tx1"/>
                </a:solidFill>
              </a:rPr>
              <a:t>from</a:t>
            </a:r>
            <a:r>
              <a:rPr lang="en-US" sz="3400" dirty="0" smtClean="0">
                <a:solidFill>
                  <a:schemeClr val="tx1"/>
                </a:solidFill>
              </a:rPr>
              <a:t> </a:t>
            </a:r>
            <a:r>
              <a:rPr lang="en-US" sz="3400" dirty="0" smtClean="0">
                <a:solidFill>
                  <a:schemeClr val="tx1"/>
                </a:solidFill>
              </a:rPr>
              <a:t>NSF.</a:t>
            </a:r>
            <a:endParaRPr sz="3400" dirty="0">
              <a:solidFill>
                <a:schemeClr val="tx1"/>
              </a:solidFill>
            </a:endParaRPr>
          </a:p>
          <a:p>
            <a:pPr marL="0" indent="0" algn="ctr" defTabSz="320039">
              <a:spcBef>
                <a:spcPts val="200"/>
              </a:spcBef>
              <a:buSzTx/>
              <a:buNone/>
              <a:defRPr sz="1120" b="1">
                <a:solidFill>
                  <a:srgbClr val="898989"/>
                </a:solidFill>
                <a:latin typeface="Arial"/>
                <a:ea typeface="Arial"/>
                <a:cs typeface="Arial"/>
                <a:sym typeface="Arial"/>
              </a:defRPr>
            </a:pPr>
            <a:r>
              <a:rPr sz="3400" dirty="0">
                <a:solidFill>
                  <a:schemeClr val="tx1"/>
                </a:solidFill>
              </a:rPr>
              <a:t>Washington University in St </a:t>
            </a:r>
            <a:r>
              <a:rPr sz="3400" dirty="0" smtClean="0">
                <a:solidFill>
                  <a:schemeClr val="tx1"/>
                </a:solidFill>
              </a:rPr>
              <a:t>Louis </a:t>
            </a:r>
            <a:r>
              <a:rPr sz="3400" dirty="0" smtClean="0">
                <a:solidFill>
                  <a:schemeClr val="tx1"/>
                </a:solidFill>
              </a:rPr>
              <a:t>and</a:t>
            </a:r>
            <a:r>
              <a:rPr lang="en-US" sz="3400" dirty="0" smtClean="0">
                <a:solidFill>
                  <a:schemeClr val="tx1"/>
                </a:solidFill>
              </a:rPr>
              <a:t> Oregon Health and Science University</a:t>
            </a:r>
            <a:endParaRPr sz="3400" dirty="0">
              <a:solidFill>
                <a:schemeClr val="tx1"/>
              </a:solidFill>
            </a:endParaRPr>
          </a:p>
          <a:p>
            <a:pPr marL="0" indent="0" algn="ctr" defTabSz="320039">
              <a:spcBef>
                <a:spcPts val="200"/>
              </a:spcBef>
              <a:buSzTx/>
              <a:buNone/>
              <a:defRPr sz="1120" b="1">
                <a:solidFill>
                  <a:srgbClr val="898989"/>
                </a:solidFill>
                <a:latin typeface="Arial"/>
                <a:ea typeface="Arial"/>
                <a:cs typeface="Arial"/>
                <a:sym typeface="Arial"/>
              </a:defRPr>
            </a:pPr>
            <a:r>
              <a:rPr sz="3400" dirty="0">
                <a:solidFill>
                  <a:schemeClr val="tx1"/>
                </a:solidFill>
              </a:rPr>
              <a:t>Copyright </a:t>
            </a:r>
            <a:r>
              <a:rPr sz="3400" dirty="0" smtClean="0">
                <a:solidFill>
                  <a:schemeClr val="tx1"/>
                </a:solidFill>
              </a:rPr>
              <a:t>201</a:t>
            </a:r>
            <a:r>
              <a:rPr lang="en-US" sz="3400" dirty="0" smtClean="0">
                <a:solidFill>
                  <a:schemeClr val="tx1"/>
                </a:solidFill>
              </a:rPr>
              <a:t>7</a:t>
            </a:r>
            <a:r>
              <a:rPr sz="3400" dirty="0" smtClean="0">
                <a:solidFill>
                  <a:schemeClr val="tx1"/>
                </a:solidFill>
              </a:rPr>
              <a:t> </a:t>
            </a:r>
            <a:r>
              <a:rPr sz="3400" dirty="0">
                <a:solidFill>
                  <a:schemeClr val="tx1"/>
                </a:solidFill>
              </a:rPr>
              <a:t>Washington University</a:t>
            </a:r>
          </a:p>
          <a:p>
            <a:pPr marL="0" indent="0" algn="ctr" defTabSz="320039">
              <a:spcBef>
                <a:spcPts val="500"/>
              </a:spcBef>
              <a:buSzTx/>
              <a:buNone/>
              <a:defRPr sz="1120" b="1">
                <a:solidFill>
                  <a:srgbClr val="898989"/>
                </a:solidFill>
                <a:latin typeface="Arial"/>
                <a:ea typeface="Arial"/>
                <a:cs typeface="Arial"/>
                <a:sym typeface="Arial"/>
              </a:defRPr>
            </a:pPr>
            <a:endParaRPr dirty="0"/>
          </a:p>
          <a:p>
            <a:pPr marL="0" indent="0" algn="ctr" defTabSz="320039">
              <a:spcBef>
                <a:spcPts val="500"/>
              </a:spcBef>
              <a:buSzTx/>
              <a:buNone/>
              <a:defRPr sz="1120" b="1">
                <a:solidFill>
                  <a:srgbClr val="898989"/>
                </a:solidFill>
                <a:latin typeface="Arial"/>
                <a:ea typeface="Arial"/>
                <a:cs typeface="Arial"/>
                <a:sym typeface="Arial"/>
              </a:defRPr>
            </a:pPr>
            <a:endParaRPr dirty="0"/>
          </a:p>
          <a:p>
            <a:pPr marL="0" indent="0" algn="ctr" defTabSz="320039">
              <a:spcBef>
                <a:spcPts val="200"/>
              </a:spcBef>
              <a:buSzTx/>
              <a:buNone/>
              <a:defRPr sz="1120" b="1">
                <a:solidFill>
                  <a:srgbClr val="898989"/>
                </a:solidFill>
                <a:latin typeface="Arial"/>
                <a:ea typeface="Arial"/>
                <a:cs typeface="Arial"/>
                <a:sym typeface="Arial"/>
              </a:defRPr>
            </a:pPr>
            <a:r>
              <a:rPr dirty="0"/>
              <a:t> </a:t>
            </a:r>
          </a:p>
        </p:txBody>
      </p:sp>
      <p:sp>
        <p:nvSpPr>
          <p:cNvPr id="47" name="Shape 47"/>
          <p:cNvSpPr/>
          <p:nvPr/>
        </p:nvSpPr>
        <p:spPr>
          <a:xfrm>
            <a:off x="1130300" y="825500"/>
            <a:ext cx="6896100" cy="2743200"/>
          </a:xfrm>
          <a:prstGeom prst="rect">
            <a:avLst/>
          </a:prstGeom>
          <a:ln w="38100">
            <a:solidFill>
              <a:srgbClr val="000090"/>
            </a:solidFill>
          </a:ln>
        </p:spPr>
        <p:txBody>
          <a:bodyPr lIns="45719" rIns="45719" anchor="ctr"/>
          <a:lstStyle/>
          <a:p>
            <a:pPr>
              <a:defRPr sz="1800"/>
            </a:pPr>
            <a:endParaRPr/>
          </a:p>
        </p:txBody>
      </p:sp>
      <p:pic>
        <p:nvPicPr>
          <p:cNvPr id="48" name="image.png"/>
          <p:cNvPicPr>
            <a:picLocks noChangeAspect="1"/>
          </p:cNvPicPr>
          <p:nvPr/>
        </p:nvPicPr>
        <p:blipFill>
          <a:blip r:embed="rId2">
            <a:extLst/>
          </a:blip>
          <a:stretch>
            <a:fillRect/>
          </a:stretch>
        </p:blipFill>
        <p:spPr>
          <a:xfrm>
            <a:off x="1371600" y="4114800"/>
            <a:ext cx="6324600" cy="530225"/>
          </a:xfrm>
          <a:prstGeom prst="rect">
            <a:avLst/>
          </a:prstGeom>
          <a:ln w="12700">
            <a:miter lim="400000"/>
          </a:ln>
        </p:spPr>
      </p:pic>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idx="4294967295"/>
          </p:nvPr>
        </p:nvSpPr>
        <p:spPr>
          <a:xfrm>
            <a:off x="-1" y="-7938"/>
            <a:ext cx="9144002" cy="987426"/>
          </a:xfrm>
          <a:prstGeom prst="rect">
            <a:avLst/>
          </a:prstGeom>
          <a:extLst>
            <a:ext uri="{C572A759-6A51-4108-AA02-DFA0A04FC94B}">
              <ma14:wrappingTextBoxFlag xmlns:ma14="http://schemas.microsoft.com/office/mac/drawingml/2011/main" val="1"/>
            </a:ext>
          </a:extLst>
        </p:spPr>
        <p:txBody>
          <a:bodyPr>
            <a:normAutofit/>
          </a:bodyPr>
          <a:lstStyle/>
          <a:p>
            <a:pPr>
              <a:defRPr sz="2800">
                <a:solidFill>
                  <a:srgbClr val="000090"/>
                </a:solidFill>
              </a:defRPr>
            </a:pPr>
            <a:r>
              <a:t>Pooling student data allows us to analyze patterns</a:t>
            </a:r>
            <a:br/>
            <a:r>
              <a:t> of evolution of different chromosome domains</a:t>
            </a:r>
          </a:p>
        </p:txBody>
      </p:sp>
      <p:pic>
        <p:nvPicPr>
          <p:cNvPr id="178" name="cai_nc_correlation_merged.png" descr="cai_nc_correlation_merged.pdf"/>
          <p:cNvPicPr>
            <a:picLocks noChangeAspect="1"/>
          </p:cNvPicPr>
          <p:nvPr/>
        </p:nvPicPr>
        <p:blipFill>
          <a:blip r:embed="rId3">
            <a:extLst/>
          </a:blip>
          <a:stretch>
            <a:fillRect/>
          </a:stretch>
        </p:blipFill>
        <p:spPr>
          <a:xfrm>
            <a:off x="415925" y="739775"/>
            <a:ext cx="8337550" cy="6442075"/>
          </a:xfrm>
          <a:prstGeom prst="rect">
            <a:avLst/>
          </a:prstGeom>
          <a:ln w="12700">
            <a:miter lim="400000"/>
          </a:ln>
        </p:spPr>
      </p:pic>
    </p:spTree>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p:nvPr/>
        </p:nvSpPr>
        <p:spPr>
          <a:xfrm>
            <a:off x="-1" y="304800"/>
            <a:ext cx="9144002" cy="44450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a:defRPr sz="2800">
                <a:solidFill>
                  <a:srgbClr val="000090"/>
                </a:solidFill>
              </a:defRPr>
            </a:pPr>
            <a:r>
              <a:t>GEP annotation quiz results ’10 – ‘12</a:t>
            </a:r>
            <a:r>
              <a:rPr b="1"/>
              <a:t> </a:t>
            </a:r>
          </a:p>
        </p:txBody>
      </p:sp>
      <p:sp>
        <p:nvSpPr>
          <p:cNvPr id="183" name="Shape 183"/>
          <p:cNvSpPr/>
          <p:nvPr/>
        </p:nvSpPr>
        <p:spPr>
          <a:xfrm flipV="1">
            <a:off x="2946400" y="5232399"/>
            <a:ext cx="3175" cy="49214"/>
          </a:xfrm>
          <a:prstGeom prst="line">
            <a:avLst/>
          </a:prstGeom>
          <a:ln w="6350">
            <a:solidFill>
              <a:srgbClr val="808080"/>
            </a:solidFill>
          </a:ln>
        </p:spPr>
        <p:txBody>
          <a:bodyPr lIns="45719" rIns="45719"/>
          <a:lstStyle/>
          <a:p>
            <a:endParaRPr/>
          </a:p>
        </p:txBody>
      </p:sp>
      <p:sp>
        <p:nvSpPr>
          <p:cNvPr id="184" name="Shape 184"/>
          <p:cNvSpPr/>
          <p:nvPr/>
        </p:nvSpPr>
        <p:spPr>
          <a:xfrm flipV="1">
            <a:off x="4806950" y="5232399"/>
            <a:ext cx="4763" cy="49214"/>
          </a:xfrm>
          <a:prstGeom prst="line">
            <a:avLst/>
          </a:prstGeom>
          <a:ln w="6350">
            <a:solidFill>
              <a:srgbClr val="808080"/>
            </a:solidFill>
          </a:ln>
        </p:spPr>
        <p:txBody>
          <a:bodyPr lIns="45719" rIns="45719"/>
          <a:lstStyle/>
          <a:p>
            <a:endParaRPr/>
          </a:p>
        </p:txBody>
      </p:sp>
      <p:sp>
        <p:nvSpPr>
          <p:cNvPr id="185" name="Shape 185"/>
          <p:cNvSpPr/>
          <p:nvPr/>
        </p:nvSpPr>
        <p:spPr>
          <a:xfrm flipV="1">
            <a:off x="6661150" y="5232399"/>
            <a:ext cx="4763" cy="49214"/>
          </a:xfrm>
          <a:prstGeom prst="line">
            <a:avLst/>
          </a:prstGeom>
          <a:ln w="6350">
            <a:solidFill>
              <a:srgbClr val="808080"/>
            </a:solidFill>
          </a:ln>
        </p:spPr>
        <p:txBody>
          <a:bodyPr lIns="45719" rIns="45719"/>
          <a:lstStyle/>
          <a:p>
            <a:endParaRPr/>
          </a:p>
        </p:txBody>
      </p:sp>
      <p:sp>
        <p:nvSpPr>
          <p:cNvPr id="186" name="Shape 186"/>
          <p:cNvSpPr/>
          <p:nvPr/>
        </p:nvSpPr>
        <p:spPr>
          <a:xfrm flipV="1">
            <a:off x="8516937" y="5232399"/>
            <a:ext cx="4764" cy="49214"/>
          </a:xfrm>
          <a:prstGeom prst="line">
            <a:avLst/>
          </a:prstGeom>
          <a:ln w="6350">
            <a:solidFill>
              <a:srgbClr val="808080"/>
            </a:solidFill>
          </a:ln>
        </p:spPr>
        <p:txBody>
          <a:bodyPr lIns="45719" rIns="45719"/>
          <a:lstStyle/>
          <a:p>
            <a:endParaRPr/>
          </a:p>
        </p:txBody>
      </p:sp>
      <p:sp>
        <p:nvSpPr>
          <p:cNvPr id="187" name="Shape 187"/>
          <p:cNvSpPr/>
          <p:nvPr/>
        </p:nvSpPr>
        <p:spPr>
          <a:xfrm>
            <a:off x="1062037" y="5232400"/>
            <a:ext cx="44451" cy="6350"/>
          </a:xfrm>
          <a:prstGeom prst="line">
            <a:avLst/>
          </a:prstGeom>
          <a:ln w="6350">
            <a:solidFill>
              <a:srgbClr val="808080"/>
            </a:solidFill>
          </a:ln>
        </p:spPr>
        <p:txBody>
          <a:bodyPr lIns="45719" rIns="45719"/>
          <a:lstStyle/>
          <a:p>
            <a:endParaRPr/>
          </a:p>
        </p:txBody>
      </p:sp>
      <p:sp>
        <p:nvSpPr>
          <p:cNvPr id="188" name="Shape 188"/>
          <p:cNvSpPr/>
          <p:nvPr/>
        </p:nvSpPr>
        <p:spPr>
          <a:xfrm>
            <a:off x="1062037" y="4676775"/>
            <a:ext cx="44451" cy="4763"/>
          </a:xfrm>
          <a:prstGeom prst="line">
            <a:avLst/>
          </a:prstGeom>
          <a:ln w="6350">
            <a:solidFill>
              <a:srgbClr val="808080"/>
            </a:solidFill>
          </a:ln>
        </p:spPr>
        <p:txBody>
          <a:bodyPr lIns="45719" rIns="45719"/>
          <a:lstStyle/>
          <a:p>
            <a:endParaRPr/>
          </a:p>
        </p:txBody>
      </p:sp>
      <p:sp>
        <p:nvSpPr>
          <p:cNvPr id="189" name="Shape 189"/>
          <p:cNvSpPr/>
          <p:nvPr/>
        </p:nvSpPr>
        <p:spPr>
          <a:xfrm>
            <a:off x="1062037" y="4125912"/>
            <a:ext cx="44451" cy="3176"/>
          </a:xfrm>
          <a:prstGeom prst="line">
            <a:avLst/>
          </a:prstGeom>
          <a:ln w="6350">
            <a:solidFill>
              <a:srgbClr val="808080"/>
            </a:solidFill>
          </a:ln>
        </p:spPr>
        <p:txBody>
          <a:bodyPr lIns="45719" rIns="45719"/>
          <a:lstStyle/>
          <a:p>
            <a:endParaRPr/>
          </a:p>
        </p:txBody>
      </p:sp>
      <p:sp>
        <p:nvSpPr>
          <p:cNvPr id="190" name="Shape 190"/>
          <p:cNvSpPr/>
          <p:nvPr/>
        </p:nvSpPr>
        <p:spPr>
          <a:xfrm>
            <a:off x="1062037" y="3024187"/>
            <a:ext cx="44451" cy="4764"/>
          </a:xfrm>
          <a:prstGeom prst="line">
            <a:avLst/>
          </a:prstGeom>
          <a:ln w="6350">
            <a:solidFill>
              <a:srgbClr val="808080"/>
            </a:solidFill>
          </a:ln>
        </p:spPr>
        <p:txBody>
          <a:bodyPr lIns="45719" rIns="45719"/>
          <a:lstStyle/>
          <a:p>
            <a:endParaRPr/>
          </a:p>
        </p:txBody>
      </p:sp>
      <p:sp>
        <p:nvSpPr>
          <p:cNvPr id="191" name="Shape 191"/>
          <p:cNvSpPr/>
          <p:nvPr/>
        </p:nvSpPr>
        <p:spPr>
          <a:xfrm>
            <a:off x="1062037" y="2466975"/>
            <a:ext cx="44451" cy="4763"/>
          </a:xfrm>
          <a:prstGeom prst="line">
            <a:avLst/>
          </a:prstGeom>
          <a:ln w="6350">
            <a:solidFill>
              <a:srgbClr val="808080"/>
            </a:solidFill>
          </a:ln>
        </p:spPr>
        <p:txBody>
          <a:bodyPr lIns="45719" rIns="45719"/>
          <a:lstStyle/>
          <a:p>
            <a:endParaRPr/>
          </a:p>
        </p:txBody>
      </p:sp>
      <p:sp>
        <p:nvSpPr>
          <p:cNvPr id="192" name="Shape 192"/>
          <p:cNvSpPr/>
          <p:nvPr/>
        </p:nvSpPr>
        <p:spPr>
          <a:xfrm>
            <a:off x="1062037" y="1916112"/>
            <a:ext cx="44451" cy="4764"/>
          </a:xfrm>
          <a:prstGeom prst="line">
            <a:avLst/>
          </a:prstGeom>
          <a:ln w="6350">
            <a:solidFill>
              <a:srgbClr val="808080"/>
            </a:solidFill>
          </a:ln>
        </p:spPr>
        <p:txBody>
          <a:bodyPr lIns="45719" rIns="45719"/>
          <a:lstStyle/>
          <a:p>
            <a:endParaRPr/>
          </a:p>
        </p:txBody>
      </p:sp>
      <p:sp>
        <p:nvSpPr>
          <p:cNvPr id="193" name="Shape 193"/>
          <p:cNvSpPr/>
          <p:nvPr/>
        </p:nvSpPr>
        <p:spPr>
          <a:xfrm>
            <a:off x="1062037" y="1363662"/>
            <a:ext cx="44451" cy="6351"/>
          </a:xfrm>
          <a:prstGeom prst="line">
            <a:avLst/>
          </a:prstGeom>
          <a:ln w="6350">
            <a:solidFill>
              <a:srgbClr val="808080"/>
            </a:solidFill>
          </a:ln>
        </p:spPr>
        <p:txBody>
          <a:bodyPr lIns="45719" rIns="45719"/>
          <a:lstStyle/>
          <a:p>
            <a:endParaRPr/>
          </a:p>
        </p:txBody>
      </p:sp>
      <p:sp>
        <p:nvSpPr>
          <p:cNvPr id="194" name="Shape 194"/>
          <p:cNvSpPr/>
          <p:nvPr/>
        </p:nvSpPr>
        <p:spPr>
          <a:xfrm flipV="1">
            <a:off x="1106487" y="5232399"/>
            <a:ext cx="4764" cy="49214"/>
          </a:xfrm>
          <a:prstGeom prst="line">
            <a:avLst/>
          </a:prstGeom>
          <a:ln w="6350">
            <a:solidFill>
              <a:srgbClr val="808080"/>
            </a:solidFill>
          </a:ln>
        </p:spPr>
        <p:txBody>
          <a:bodyPr lIns="45719" rIns="45719"/>
          <a:lstStyle/>
          <a:p>
            <a:endParaRPr/>
          </a:p>
        </p:txBody>
      </p:sp>
      <p:sp>
        <p:nvSpPr>
          <p:cNvPr id="195" name="Shape 195"/>
          <p:cNvSpPr/>
          <p:nvPr/>
        </p:nvSpPr>
        <p:spPr>
          <a:xfrm>
            <a:off x="5676900" y="2679700"/>
            <a:ext cx="120651" cy="0"/>
          </a:xfrm>
          <a:prstGeom prst="line">
            <a:avLst/>
          </a:prstGeom>
          <a:ln w="19050">
            <a:solidFill>
              <a:srgbClr val="000000"/>
            </a:solidFill>
          </a:ln>
        </p:spPr>
        <p:txBody>
          <a:bodyPr lIns="45719" rIns="45719"/>
          <a:lstStyle/>
          <a:p>
            <a:endParaRPr/>
          </a:p>
        </p:txBody>
      </p:sp>
      <p:pic>
        <p:nvPicPr>
          <p:cNvPr id="196" name="Screen Shot 2012-10-28 at 1.png" descr="Screen Shot 2012-10-28 at 1.44.42 PM.png"/>
          <p:cNvPicPr>
            <a:picLocks noChangeAspect="1"/>
          </p:cNvPicPr>
          <p:nvPr/>
        </p:nvPicPr>
        <p:blipFill>
          <a:blip r:embed="rId3">
            <a:extLst/>
          </a:blip>
          <a:stretch>
            <a:fillRect/>
          </a:stretch>
        </p:blipFill>
        <p:spPr>
          <a:xfrm>
            <a:off x="762000" y="990600"/>
            <a:ext cx="8124825" cy="5148263"/>
          </a:xfrm>
          <a:prstGeom prst="rect">
            <a:avLst/>
          </a:prstGeom>
          <a:ln w="12700">
            <a:miter lim="400000"/>
          </a:ln>
        </p:spPr>
      </p:pic>
    </p:spTree>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p:nvPr/>
        </p:nvSpPr>
        <p:spPr>
          <a:xfrm>
            <a:off x="-1" y="76200"/>
            <a:ext cx="9144002" cy="15038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400">
                <a:solidFill>
                  <a:srgbClr val="000090"/>
                </a:solidFill>
                <a:latin typeface="Arial"/>
                <a:ea typeface="Arial"/>
                <a:cs typeface="Arial"/>
                <a:sym typeface="Arial"/>
              </a:defRPr>
            </a:pPr>
            <a:r>
              <a:t>Survey results comparing ~10 hr course (blue) and </a:t>
            </a:r>
          </a:p>
          <a:p>
            <a:pPr algn="ctr">
              <a:defRPr sz="2400">
                <a:solidFill>
                  <a:srgbClr val="000090"/>
                </a:solidFill>
                <a:latin typeface="Arial"/>
                <a:ea typeface="Arial"/>
                <a:cs typeface="Arial"/>
                <a:sym typeface="Arial"/>
              </a:defRPr>
            </a:pPr>
            <a:r>
              <a:t>~45 hr course (red) with summer-in-the-lab (green)</a:t>
            </a:r>
          </a:p>
          <a:p>
            <a:pPr algn="ctr">
              <a:defRPr sz="2400">
                <a:solidFill>
                  <a:srgbClr val="000090"/>
                </a:solidFill>
                <a:latin typeface="Arial"/>
                <a:ea typeface="Arial"/>
                <a:cs typeface="Arial"/>
                <a:sym typeface="Arial"/>
              </a:defRPr>
            </a:pPr>
            <a:r>
              <a:t>.</a:t>
            </a:r>
          </a:p>
        </p:txBody>
      </p:sp>
      <p:sp>
        <p:nvSpPr>
          <p:cNvPr id="201" name="Shape 201"/>
          <p:cNvSpPr/>
          <p:nvPr/>
        </p:nvSpPr>
        <p:spPr>
          <a:xfrm>
            <a:off x="6553200" y="2057400"/>
            <a:ext cx="228600" cy="228600"/>
          </a:xfrm>
          <a:prstGeom prst="diamond">
            <a:avLst/>
          </a:prstGeom>
          <a:solidFill>
            <a:srgbClr val="FF0000"/>
          </a:solidFill>
          <a:ln>
            <a:solidFill>
              <a:srgbClr val="000000"/>
            </a:solidFill>
          </a:ln>
        </p:spPr>
        <p:txBody>
          <a:bodyPr lIns="45719" rIns="45719"/>
          <a:lstStyle/>
          <a:p>
            <a:pPr>
              <a:defRPr sz="1800"/>
            </a:pPr>
            <a:endParaRPr/>
          </a:p>
        </p:txBody>
      </p:sp>
      <p:sp>
        <p:nvSpPr>
          <p:cNvPr id="202" name="Shape 202"/>
          <p:cNvSpPr/>
          <p:nvPr/>
        </p:nvSpPr>
        <p:spPr>
          <a:xfrm>
            <a:off x="6553200" y="1828800"/>
            <a:ext cx="228600" cy="228600"/>
          </a:xfrm>
          <a:prstGeom prst="diamond">
            <a:avLst/>
          </a:prstGeom>
          <a:solidFill>
            <a:srgbClr val="0000FF"/>
          </a:solidFill>
          <a:ln>
            <a:solidFill>
              <a:srgbClr val="000000"/>
            </a:solidFill>
          </a:ln>
        </p:spPr>
        <p:txBody>
          <a:bodyPr lIns="45719" rIns="45719"/>
          <a:lstStyle/>
          <a:p>
            <a:pPr>
              <a:defRPr sz="1800"/>
            </a:pPr>
            <a:endParaRPr/>
          </a:p>
        </p:txBody>
      </p:sp>
      <p:sp>
        <p:nvSpPr>
          <p:cNvPr id="203" name="Shape 203"/>
          <p:cNvSpPr/>
          <p:nvPr/>
        </p:nvSpPr>
        <p:spPr>
          <a:xfrm>
            <a:off x="6324600" y="1701799"/>
            <a:ext cx="2057400" cy="5419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600">
                <a:latin typeface="Arial"/>
                <a:ea typeface="Arial"/>
                <a:cs typeface="Arial"/>
                <a:sym typeface="Arial"/>
              </a:defRPr>
            </a:pPr>
            <a:r>
              <a:t>       GEP school</a:t>
            </a:r>
          </a:p>
          <a:p>
            <a:pPr>
              <a:defRPr sz="1600">
                <a:latin typeface="Arial"/>
                <a:ea typeface="Arial"/>
                <a:cs typeface="Arial"/>
                <a:sym typeface="Arial"/>
              </a:defRPr>
            </a:pPr>
            <a:r>
              <a:t> </a:t>
            </a:r>
            <a:r>
              <a:rPr>
                <a:solidFill>
                  <a:srgbClr val="FF0000"/>
                </a:solidFill>
              </a:rPr>
              <a:t>   </a:t>
            </a:r>
            <a:r>
              <a:t>   SURE 09 Bio</a:t>
            </a:r>
          </a:p>
        </p:txBody>
      </p:sp>
      <p:pic>
        <p:nvPicPr>
          <p:cNvPr id="204" name="Screen Shot 2013-10-14 at 10.png" descr="Screen Shot 2013-10-14 at 10.26.00 PM.png"/>
          <p:cNvPicPr>
            <a:picLocks noChangeAspect="1"/>
          </p:cNvPicPr>
          <p:nvPr/>
        </p:nvPicPr>
        <p:blipFill>
          <a:blip r:embed="rId3">
            <a:extLst/>
          </a:blip>
          <a:stretch>
            <a:fillRect/>
          </a:stretch>
        </p:blipFill>
        <p:spPr>
          <a:xfrm>
            <a:off x="0" y="896937"/>
            <a:ext cx="8537575" cy="3751263"/>
          </a:xfrm>
          <a:prstGeom prst="rect">
            <a:avLst/>
          </a:prstGeom>
          <a:ln w="12700">
            <a:miter lim="400000"/>
          </a:ln>
        </p:spPr>
      </p:pic>
      <p:pic>
        <p:nvPicPr>
          <p:cNvPr id="205" name="Screen Shot 2013-10-14 at 10.png" descr="Screen Shot 2013-10-14 at 10.26.53 PM.png"/>
          <p:cNvPicPr>
            <a:picLocks noChangeAspect="1"/>
          </p:cNvPicPr>
          <p:nvPr/>
        </p:nvPicPr>
        <p:blipFill>
          <a:blip r:embed="rId4">
            <a:extLst/>
          </a:blip>
          <a:stretch>
            <a:fillRect/>
          </a:stretch>
        </p:blipFill>
        <p:spPr>
          <a:xfrm>
            <a:off x="381000" y="4583112"/>
            <a:ext cx="8534400" cy="2274888"/>
          </a:xfrm>
          <a:prstGeom prst="rect">
            <a:avLst/>
          </a:prstGeom>
          <a:ln w="12700">
            <a:miter lim="400000"/>
          </a:ln>
        </p:spPr>
      </p:pic>
    </p:spTree>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p:cNvSpPr>
          <p:nvPr>
            <p:ph type="title" idx="4294967295"/>
          </p:nvPr>
        </p:nvSpPr>
        <p:spPr>
          <a:xfrm>
            <a:off x="609600" y="304800"/>
            <a:ext cx="5562600" cy="914400"/>
          </a:xfrm>
          <a:prstGeom prst="rect">
            <a:avLst/>
          </a:prstGeom>
          <a:extLst>
            <a:ext uri="{C572A759-6A51-4108-AA02-DFA0A04FC94B}">
              <ma14:wrappingTextBoxFlag xmlns:ma14="http://schemas.microsoft.com/office/mac/drawingml/2011/main" val="1"/>
            </a:ext>
          </a:extLst>
        </p:spPr>
        <p:txBody>
          <a:bodyPr>
            <a:normAutofit fontScale="90000"/>
          </a:bodyPr>
          <a:lstStyle/>
          <a:p>
            <a:pPr algn="l" defTabSz="416052">
              <a:defRPr sz="2912">
                <a:solidFill>
                  <a:srgbClr val="000090"/>
                </a:solidFill>
                <a:latin typeface="Arial"/>
                <a:ea typeface="Arial"/>
                <a:cs typeface="Arial"/>
                <a:sym typeface="Arial"/>
              </a:defRPr>
            </a:pPr>
            <a:r>
              <a:t>Selected student quotes…..</a:t>
            </a:r>
            <a:br/>
            <a:endParaRPr/>
          </a:p>
        </p:txBody>
      </p:sp>
      <p:sp>
        <p:nvSpPr>
          <p:cNvPr id="210" name="Shape 210"/>
          <p:cNvSpPr>
            <a:spLocks noGrp="1"/>
          </p:cNvSpPr>
          <p:nvPr>
            <p:ph type="body" idx="4294967295"/>
          </p:nvPr>
        </p:nvSpPr>
        <p:spPr>
          <a:xfrm>
            <a:off x="533400" y="1066800"/>
            <a:ext cx="8382000" cy="4724400"/>
          </a:xfrm>
          <a:prstGeom prst="rect">
            <a:avLst/>
          </a:prstGeom>
          <a:extLst>
            <a:ext uri="{C572A759-6A51-4108-AA02-DFA0A04FC94B}">
              <ma14:wrappingTextBoxFlag xmlns:ma14="http://schemas.microsoft.com/office/mac/drawingml/2011/main" val="1"/>
            </a:ext>
          </a:extLst>
        </p:spPr>
        <p:txBody>
          <a:bodyPr>
            <a:normAutofit/>
          </a:bodyPr>
          <a:lstStyle/>
          <a:p>
            <a:pPr marL="322325" indent="-322325" defTabSz="429768">
              <a:lnSpc>
                <a:spcPct val="90000"/>
              </a:lnSpc>
              <a:spcBef>
                <a:spcPts val="600"/>
              </a:spcBef>
              <a:buChar char="•"/>
              <a:defRPr sz="2256">
                <a:latin typeface="Arial"/>
                <a:ea typeface="Arial"/>
                <a:cs typeface="Arial"/>
                <a:sym typeface="Arial"/>
              </a:defRPr>
            </a:pPr>
            <a:r>
              <a:t>The class was very intellectually challenging for me. It taught me to think in a way that I had never thought before.</a:t>
            </a:r>
          </a:p>
          <a:p>
            <a:pPr marL="322325" indent="-322325" defTabSz="429768">
              <a:lnSpc>
                <a:spcPct val="90000"/>
              </a:lnSpc>
              <a:spcBef>
                <a:spcPts val="900"/>
              </a:spcBef>
              <a:buChar char="•"/>
              <a:defRPr sz="2256">
                <a:latin typeface="Arial"/>
                <a:ea typeface="Arial"/>
                <a:cs typeface="Arial"/>
                <a:sym typeface="Arial"/>
              </a:defRPr>
            </a:pPr>
            <a:endParaRPr/>
          </a:p>
          <a:p>
            <a:pPr marL="322325" indent="-322325" defTabSz="429768">
              <a:lnSpc>
                <a:spcPct val="90000"/>
              </a:lnSpc>
              <a:spcBef>
                <a:spcPts val="600"/>
              </a:spcBef>
              <a:buChar char="•"/>
              <a:defRPr sz="2256">
                <a:latin typeface="Arial"/>
                <a:ea typeface="Arial"/>
                <a:cs typeface="Arial"/>
                <a:sym typeface="Arial"/>
              </a:defRPr>
            </a:pPr>
            <a:r>
              <a:t>The thing that sparked me the most was the fact that I was able to perform the BLAST searches on my own and was able to explain to my instructor what I had done.</a:t>
            </a:r>
          </a:p>
          <a:p>
            <a:pPr marL="322325" indent="-322325" defTabSz="429768">
              <a:lnSpc>
                <a:spcPct val="90000"/>
              </a:lnSpc>
              <a:spcBef>
                <a:spcPts val="900"/>
              </a:spcBef>
              <a:buChar char="•"/>
              <a:defRPr sz="2256">
                <a:latin typeface="Arial"/>
                <a:ea typeface="Arial"/>
                <a:cs typeface="Arial"/>
                <a:sym typeface="Arial"/>
              </a:defRPr>
            </a:pPr>
            <a:endParaRPr/>
          </a:p>
          <a:p>
            <a:pPr marL="322325" indent="-322325" defTabSz="429768">
              <a:lnSpc>
                <a:spcPct val="90000"/>
              </a:lnSpc>
              <a:spcBef>
                <a:spcPts val="600"/>
              </a:spcBef>
              <a:buChar char="•"/>
              <a:defRPr sz="2256">
                <a:latin typeface="Arial"/>
                <a:ea typeface="Arial"/>
                <a:cs typeface="Arial"/>
                <a:sym typeface="Arial"/>
              </a:defRPr>
            </a:pPr>
            <a:r>
              <a:t>It was a great team-building and learning experience. It was independent work, but you were going through the same things as the other students and built camaraderie.</a:t>
            </a:r>
          </a:p>
          <a:p>
            <a:pPr marL="322325" indent="-322325" defTabSz="429768">
              <a:lnSpc>
                <a:spcPct val="90000"/>
              </a:lnSpc>
              <a:spcBef>
                <a:spcPts val="900"/>
              </a:spcBef>
              <a:buChar char="•"/>
              <a:defRPr sz="2256">
                <a:latin typeface="Arial"/>
                <a:ea typeface="Arial"/>
                <a:cs typeface="Arial"/>
                <a:sym typeface="Arial"/>
              </a:defRPr>
            </a:pPr>
            <a:endParaRPr/>
          </a:p>
          <a:p>
            <a:pPr marL="322325" indent="-322325" defTabSz="429768">
              <a:lnSpc>
                <a:spcPct val="90000"/>
              </a:lnSpc>
              <a:spcBef>
                <a:spcPts val="600"/>
              </a:spcBef>
              <a:buChar char="•"/>
              <a:defRPr sz="2256">
                <a:latin typeface="Arial"/>
                <a:ea typeface="Arial"/>
                <a:cs typeface="Arial"/>
                <a:sym typeface="Arial"/>
              </a:defRPr>
            </a:pPr>
            <a:r>
              <a:t>I </a:t>
            </a:r>
            <a:r>
              <a:rPr i="1"/>
              <a:t>seriously</a:t>
            </a:r>
            <a:r>
              <a:t> think this should be the model for all biology courses.</a:t>
            </a:r>
          </a:p>
        </p:txBody>
      </p:sp>
    </p:spTree>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p:nvPr/>
        </p:nvSpPr>
        <p:spPr>
          <a:xfrm>
            <a:off x="-1" y="579437"/>
            <a:ext cx="9144002" cy="58477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a:solidFill>
                  <a:srgbClr val="000090"/>
                </a:solidFill>
                <a:latin typeface="Arial"/>
                <a:ea typeface="Arial"/>
                <a:cs typeface="Arial"/>
                <a:sym typeface="Arial"/>
              </a:defRPr>
            </a:pPr>
            <a:r>
              <a:rPr dirty="0">
                <a:solidFill>
                  <a:srgbClr val="000090"/>
                </a:solidFill>
              </a:rPr>
              <a:t>    </a:t>
            </a:r>
            <a:r>
              <a:rPr sz="3200" dirty="0">
                <a:solidFill>
                  <a:srgbClr val="000090"/>
                </a:solidFill>
              </a:rPr>
              <a:t>And…more comments from GEP students</a:t>
            </a:r>
          </a:p>
        </p:txBody>
      </p:sp>
      <p:sp>
        <p:nvSpPr>
          <p:cNvPr id="215" name="Shape 215"/>
          <p:cNvSpPr/>
          <p:nvPr/>
        </p:nvSpPr>
        <p:spPr>
          <a:xfrm>
            <a:off x="457200" y="1295400"/>
            <a:ext cx="7924800" cy="531825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spcBef>
                <a:spcPts val="500"/>
              </a:spcBef>
              <a:buSzPct val="100000"/>
              <a:buChar char="•"/>
              <a:defRPr sz="2400"/>
            </a:pPr>
            <a:r>
              <a:t>I learned to fight through the frustration and eventually figure out the problem.</a:t>
            </a:r>
          </a:p>
          <a:p>
            <a:pPr marL="342900" indent="-342900">
              <a:spcBef>
                <a:spcPts val="400"/>
              </a:spcBef>
              <a:buSzPct val="100000"/>
              <a:buChar char="•"/>
              <a:defRPr sz="2400"/>
            </a:pPr>
            <a:endParaRPr/>
          </a:p>
          <a:p>
            <a:pPr marL="342900" indent="-342900">
              <a:spcBef>
                <a:spcPts val="500"/>
              </a:spcBef>
              <a:buSzPct val="100000"/>
              <a:buChar char="•"/>
              <a:defRPr sz="2400"/>
            </a:pPr>
            <a:r>
              <a:t>I guess we learned about genomics through doing the tasks…. it was sort of a self-teaching class….</a:t>
            </a:r>
          </a:p>
          <a:p>
            <a:pPr marL="342900" indent="-342900">
              <a:spcBef>
                <a:spcPts val="400"/>
              </a:spcBef>
              <a:buSzPct val="100000"/>
              <a:buChar char="•"/>
              <a:defRPr sz="2400"/>
            </a:pPr>
            <a:endParaRPr/>
          </a:p>
          <a:p>
            <a:pPr marL="342900" indent="-342900">
              <a:spcBef>
                <a:spcPts val="500"/>
              </a:spcBef>
              <a:buSzPct val="100000"/>
              <a:buChar char="•"/>
              <a:defRPr sz="2400"/>
            </a:pPr>
            <a:r>
              <a:t>Everything we gained from the class…was either found by desperately messing around on the various websites …or by talking with other students.</a:t>
            </a:r>
          </a:p>
          <a:p>
            <a:pPr marL="342900" indent="-342900">
              <a:spcBef>
                <a:spcPts val="400"/>
              </a:spcBef>
              <a:buSzPct val="100000"/>
              <a:buChar char="•"/>
              <a:defRPr sz="2400"/>
            </a:pPr>
            <a:endParaRPr/>
          </a:p>
          <a:p>
            <a:pPr marL="342900" indent="-342900">
              <a:spcBef>
                <a:spcPts val="500"/>
              </a:spcBef>
              <a:buSzPct val="100000"/>
              <a:buChar char="•"/>
              <a:defRPr sz="2400"/>
            </a:pPr>
            <a:r>
              <a:t>I know if I could survive this class then I could survive just about anything.</a:t>
            </a:r>
          </a:p>
        </p:txBody>
      </p:sp>
    </p:spTree>
  </p:cSld>
  <p:clrMapOvr>
    <a:masterClrMapping/>
  </p:clrMapOvr>
  <p:transition xmlns:p14="http://schemas.microsoft.com/office/powerpoint/2010/mai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p:nvPr/>
        </p:nvSpPr>
        <p:spPr>
          <a:xfrm>
            <a:off x="-1" y="579437"/>
            <a:ext cx="9144002" cy="548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800">
                <a:solidFill>
                  <a:srgbClr val="000090"/>
                </a:solidFill>
                <a:latin typeface="Arial"/>
                <a:ea typeface="Arial"/>
                <a:cs typeface="Arial"/>
                <a:sym typeface="Arial"/>
              </a:defRPr>
            </a:pPr>
            <a:r>
              <a:rPr dirty="0"/>
              <a:t>    </a:t>
            </a:r>
            <a:r>
              <a:rPr sz="3200" dirty="0"/>
              <a:t>Can we reach more faculty and students?</a:t>
            </a:r>
          </a:p>
        </p:txBody>
      </p:sp>
      <p:sp>
        <p:nvSpPr>
          <p:cNvPr id="218" name="Shape 218"/>
          <p:cNvSpPr/>
          <p:nvPr/>
        </p:nvSpPr>
        <p:spPr>
          <a:xfrm>
            <a:off x="457200" y="1295400"/>
            <a:ext cx="8331200" cy="367895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nSpc>
                <a:spcPct val="90000"/>
              </a:lnSpc>
              <a:spcBef>
                <a:spcPts val="500"/>
              </a:spcBef>
              <a:buSzPct val="100000"/>
              <a:buChar char="•"/>
              <a:defRPr sz="2400"/>
            </a:pPr>
            <a:r>
              <a:rPr dirty="0"/>
              <a:t>Biggest need:  generate a system making it easier to load a new genome into a browser, adding evidence tracks to facilitate annotation; now funded by NIH to work with Galaxy</a:t>
            </a:r>
          </a:p>
          <a:p>
            <a:pPr marL="342900" indent="-342900">
              <a:lnSpc>
                <a:spcPct val="90000"/>
              </a:lnSpc>
              <a:spcBef>
                <a:spcPts val="500"/>
              </a:spcBef>
              <a:buSzPct val="100000"/>
              <a:buChar char="•"/>
              <a:defRPr sz="2400"/>
            </a:pPr>
            <a:r>
              <a:rPr dirty="0"/>
              <a:t>Needs to include the ability to check work as you go</a:t>
            </a:r>
          </a:p>
          <a:p>
            <a:pPr marL="342900" indent="-342900">
              <a:lnSpc>
                <a:spcPct val="90000"/>
              </a:lnSpc>
              <a:spcBef>
                <a:spcPts val="500"/>
              </a:spcBef>
              <a:buSzPct val="100000"/>
              <a:buChar char="•"/>
              <a:defRPr sz="2400"/>
            </a:pPr>
            <a:r>
              <a:rPr dirty="0"/>
              <a:t>Designed to enable faculty to                                                   create their own projects, or                                                     work in their preferred model</a:t>
            </a:r>
          </a:p>
          <a:p>
            <a:pPr marL="342900" indent="-342900">
              <a:lnSpc>
                <a:spcPct val="90000"/>
              </a:lnSpc>
              <a:spcBef>
                <a:spcPts val="500"/>
              </a:spcBef>
              <a:defRPr sz="2400"/>
            </a:pPr>
            <a:r>
              <a:rPr dirty="0"/>
              <a:t>     </a:t>
            </a:r>
            <a:r>
              <a:rPr dirty="0" smtClean="0"/>
              <a:t>organism</a:t>
            </a:r>
            <a:endParaRPr dirty="0"/>
          </a:p>
          <a:p>
            <a:pPr marL="342900" indent="-342900">
              <a:lnSpc>
                <a:spcPct val="90000"/>
              </a:lnSpc>
              <a:spcBef>
                <a:spcPts val="500"/>
              </a:spcBef>
              <a:buSzPct val="100000"/>
              <a:buChar char="•"/>
              <a:defRPr sz="2400"/>
            </a:pPr>
            <a:r>
              <a:rPr dirty="0"/>
              <a:t>Will facilitate “satellite” groups,                                               move </a:t>
            </a:r>
            <a:r>
              <a:rPr lang="en-US" dirty="0" smtClean="0"/>
              <a:t>move </a:t>
            </a:r>
            <a:r>
              <a:rPr dirty="0" smtClean="0"/>
              <a:t>to </a:t>
            </a:r>
            <a:r>
              <a:rPr dirty="0"/>
              <a:t>self-sustaining operation. </a:t>
            </a:r>
          </a:p>
        </p:txBody>
      </p:sp>
      <p:pic>
        <p:nvPicPr>
          <p:cNvPr id="219" name="Dot plot to investigate example.png" descr="Dot plot to investigate example.png"/>
          <p:cNvPicPr>
            <a:picLocks noChangeAspect="1"/>
          </p:cNvPicPr>
          <p:nvPr/>
        </p:nvPicPr>
        <p:blipFill>
          <a:blip r:embed="rId2">
            <a:extLst/>
          </a:blip>
          <a:stretch>
            <a:fillRect/>
          </a:stretch>
        </p:blipFill>
        <p:spPr>
          <a:xfrm>
            <a:off x="5267325" y="2747962"/>
            <a:ext cx="4132263" cy="4010026"/>
          </a:xfrm>
          <a:prstGeom prst="rect">
            <a:avLst/>
          </a:prstGeom>
          <a:ln w="12700">
            <a:miter lim="400000"/>
          </a:ln>
        </p:spPr>
      </p:pic>
      <p:sp>
        <p:nvSpPr>
          <p:cNvPr id="220" name="Shape 220"/>
          <p:cNvSpPr/>
          <p:nvPr/>
        </p:nvSpPr>
        <p:spPr>
          <a:xfrm>
            <a:off x="2082800" y="5702300"/>
            <a:ext cx="3058081" cy="4597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a:pPr>
            <a:r>
              <a:t>Gene Model Checker </a:t>
            </a:r>
            <a:r>
              <a:rPr>
                <a:latin typeface="Wingdings"/>
                <a:ea typeface="Wingdings"/>
                <a:cs typeface="Wingdings"/>
                <a:sym typeface="Wingdings"/>
              </a:rPr>
              <a:t></a:t>
            </a:r>
          </a:p>
        </p:txBody>
      </p:sp>
    </p:spTree>
  </p:cSld>
  <p:clrMapOvr>
    <a:masterClrMapping/>
  </p:clrMapOvr>
  <p:transition xmlns:p14="http://schemas.microsoft.com/office/powerpoint/2010/mai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p:cNvSpPr>
          <p:nvPr>
            <p:ph type="title" idx="4294967295"/>
          </p:nvPr>
        </p:nvSpPr>
        <p:spPr>
          <a:xfrm>
            <a:off x="685800" y="393700"/>
            <a:ext cx="7772400" cy="646113"/>
          </a:xfrm>
          <a:prstGeom prst="rect">
            <a:avLst/>
          </a:prstGeom>
          <a:extLst>
            <a:ext uri="{C572A759-6A51-4108-AA02-DFA0A04FC94B}">
              <ma14:wrappingTextBoxFlag xmlns:ma14="http://schemas.microsoft.com/office/mac/drawingml/2011/main" val="1"/>
            </a:ext>
          </a:extLst>
        </p:spPr>
        <p:txBody>
          <a:bodyPr>
            <a:normAutofit/>
          </a:bodyPr>
          <a:lstStyle>
            <a:lvl1pPr>
              <a:defRPr sz="3600">
                <a:solidFill>
                  <a:srgbClr val="000090"/>
                </a:solidFill>
                <a:latin typeface="Arial"/>
                <a:ea typeface="Arial"/>
                <a:cs typeface="Arial"/>
                <a:sym typeface="Arial"/>
              </a:defRPr>
            </a:lvl1pPr>
          </a:lstStyle>
          <a:p>
            <a:r>
              <a:rPr dirty="0"/>
              <a:t>GEP / Galaxy Project:  G-OnRamp</a:t>
            </a:r>
          </a:p>
        </p:txBody>
      </p:sp>
      <p:sp>
        <p:nvSpPr>
          <p:cNvPr id="223" name="Shape 223"/>
          <p:cNvSpPr>
            <a:spLocks noGrp="1"/>
          </p:cNvSpPr>
          <p:nvPr>
            <p:ph type="body" idx="4294967295"/>
          </p:nvPr>
        </p:nvSpPr>
        <p:spPr>
          <a:xfrm>
            <a:off x="596900" y="1397000"/>
            <a:ext cx="8013700" cy="5257800"/>
          </a:xfrm>
          <a:prstGeom prst="rect">
            <a:avLst/>
          </a:prstGeom>
          <a:extLst>
            <a:ext uri="{C572A759-6A51-4108-AA02-DFA0A04FC94B}">
              <ma14:wrappingTextBoxFlag xmlns:ma14="http://schemas.microsoft.com/office/mac/drawingml/2011/main" val="1"/>
            </a:ext>
          </a:extLst>
        </p:spPr>
        <p:txBody>
          <a:bodyPr>
            <a:normAutofit/>
          </a:bodyPr>
          <a:lstStyle/>
          <a:p>
            <a:pPr>
              <a:spcBef>
                <a:spcPts val="500"/>
              </a:spcBef>
              <a:buFont typeface="Wingdings"/>
              <a:buChar char="▪"/>
              <a:defRPr sz="2400">
                <a:latin typeface="Arial"/>
                <a:ea typeface="Arial"/>
                <a:cs typeface="Arial"/>
                <a:sym typeface="Arial"/>
              </a:defRPr>
            </a:pPr>
            <a:r>
              <a:rPr dirty="0"/>
              <a:t>Partnership with Jeremy Goecks &amp; </a:t>
            </a:r>
            <a:r>
              <a:rPr lang="en-US" dirty="0" smtClean="0"/>
              <a:t>Luke Sargent</a:t>
            </a:r>
            <a:r>
              <a:rPr dirty="0" smtClean="0"/>
              <a:t>, </a:t>
            </a:r>
            <a:r>
              <a:rPr lang="en-US" dirty="0"/>
              <a:t>Oregon Health and </a:t>
            </a:r>
            <a:r>
              <a:rPr lang="en-US" dirty="0" smtClean="0"/>
              <a:t>Science University</a:t>
            </a:r>
            <a:r>
              <a:rPr dirty="0" smtClean="0"/>
              <a:t>;                                   W</a:t>
            </a:r>
            <a:r>
              <a:rPr lang="en-US" dirty="0" smtClean="0"/>
              <a:t>ash </a:t>
            </a:r>
            <a:r>
              <a:rPr dirty="0" smtClean="0"/>
              <a:t>U</a:t>
            </a:r>
            <a:r>
              <a:rPr dirty="0"/>
              <a:t>, Wilson Leung &amp; Yating </a:t>
            </a:r>
            <a:r>
              <a:rPr dirty="0" smtClean="0"/>
              <a:t>Liu</a:t>
            </a:r>
            <a:endParaRPr dirty="0"/>
          </a:p>
          <a:p>
            <a:pPr>
              <a:lnSpc>
                <a:spcPct val="130000"/>
              </a:lnSpc>
              <a:spcBef>
                <a:spcPts val="500"/>
              </a:spcBef>
              <a:buFont typeface="Wingdings"/>
              <a:buChar char="▪"/>
              <a:defRPr sz="2400">
                <a:latin typeface="Arial"/>
                <a:ea typeface="Arial"/>
                <a:cs typeface="Arial"/>
                <a:sym typeface="Arial"/>
              </a:defRPr>
            </a:pPr>
            <a:r>
              <a:rPr dirty="0"/>
              <a:t>Designed to work with eukaryotic </a:t>
            </a:r>
            <a:r>
              <a:rPr dirty="0" smtClean="0"/>
              <a:t>genomes</a:t>
            </a:r>
            <a:endParaRPr lang="en-US" dirty="0" smtClean="0"/>
          </a:p>
          <a:p>
            <a:pPr>
              <a:lnSpc>
                <a:spcPct val="130000"/>
              </a:lnSpc>
              <a:spcBef>
                <a:spcPts val="500"/>
              </a:spcBef>
              <a:buFont typeface="Wingdings"/>
              <a:buChar char="▪"/>
              <a:defRPr sz="2400">
                <a:latin typeface="Arial"/>
                <a:ea typeface="Arial"/>
                <a:cs typeface="Arial"/>
                <a:sym typeface="Arial"/>
              </a:defRPr>
            </a:pPr>
            <a:r>
              <a:rPr lang="en-US" dirty="0" smtClean="0"/>
              <a:t>Threes sources of evidence for gene annotation</a:t>
            </a:r>
            <a:endParaRPr dirty="0"/>
          </a:p>
          <a:p>
            <a:pPr lvl="1">
              <a:lnSpc>
                <a:spcPct val="130000"/>
              </a:lnSpc>
              <a:spcBef>
                <a:spcPts val="500"/>
              </a:spcBef>
              <a:buFont typeface="Wingdings"/>
              <a:buChar char="▪"/>
              <a:defRPr sz="2400">
                <a:latin typeface="Arial"/>
                <a:ea typeface="Arial"/>
                <a:cs typeface="Arial"/>
                <a:sym typeface="Arial"/>
              </a:defRPr>
            </a:pPr>
            <a:r>
              <a:rPr lang="en-US" dirty="0" smtClean="0"/>
              <a:t>Suite of </a:t>
            </a:r>
            <a:r>
              <a:rPr lang="en-US" dirty="0"/>
              <a:t>g</a:t>
            </a:r>
            <a:r>
              <a:rPr dirty="0" smtClean="0"/>
              <a:t>ene predictors</a:t>
            </a:r>
            <a:endParaRPr lang="en-US" dirty="0" smtClean="0"/>
          </a:p>
          <a:p>
            <a:pPr lvl="1">
              <a:lnSpc>
                <a:spcPct val="130000"/>
              </a:lnSpc>
              <a:spcBef>
                <a:spcPts val="500"/>
              </a:spcBef>
              <a:buFont typeface="Wingdings"/>
              <a:buChar char="▪"/>
              <a:defRPr sz="2400">
                <a:latin typeface="Arial"/>
                <a:ea typeface="Arial"/>
                <a:cs typeface="Arial"/>
                <a:sym typeface="Arial"/>
              </a:defRPr>
            </a:pPr>
            <a:r>
              <a:rPr dirty="0" smtClean="0"/>
              <a:t>Homology identification</a:t>
            </a:r>
            <a:endParaRPr lang="en-US" dirty="0" smtClean="0"/>
          </a:p>
          <a:p>
            <a:pPr lvl="1">
              <a:lnSpc>
                <a:spcPct val="130000"/>
              </a:lnSpc>
              <a:spcBef>
                <a:spcPts val="500"/>
              </a:spcBef>
              <a:buFont typeface="Wingdings"/>
              <a:buChar char="▪"/>
              <a:defRPr sz="2400">
                <a:latin typeface="Arial"/>
                <a:ea typeface="Arial"/>
                <a:cs typeface="Arial"/>
                <a:sym typeface="Arial"/>
              </a:defRPr>
            </a:pPr>
            <a:r>
              <a:rPr lang="en-US" dirty="0" smtClean="0"/>
              <a:t>Transcriptional evidence from RNA-</a:t>
            </a:r>
            <a:r>
              <a:rPr lang="en-US" dirty="0" err="1" smtClean="0"/>
              <a:t>seq</a:t>
            </a:r>
            <a:endParaRPr dirty="0"/>
          </a:p>
          <a:p>
            <a:pPr>
              <a:spcBef>
                <a:spcPts val="500"/>
              </a:spcBef>
              <a:buFont typeface="Wingdings"/>
              <a:buChar char="▪"/>
              <a:defRPr sz="2400">
                <a:latin typeface="Arial"/>
                <a:ea typeface="Arial"/>
                <a:cs typeface="Arial"/>
                <a:sym typeface="Arial"/>
              </a:defRPr>
            </a:pPr>
            <a:r>
              <a:rPr dirty="0" smtClean="0"/>
              <a:t>Galaxy</a:t>
            </a:r>
            <a:r>
              <a:rPr lang="en-US" dirty="0" smtClean="0"/>
              <a:t> workflows and tools for generating evidence from raw data and visualizing evidence in genome </a:t>
            </a:r>
            <a:r>
              <a:rPr lang="en-US" dirty="0" smtClean="0"/>
              <a:t>browser (UCSC or JBrowse).</a:t>
            </a:r>
            <a:endParaRPr lang="en-US" dirty="0" smtClean="0"/>
          </a:p>
        </p:txBody>
      </p:sp>
      <p:sp>
        <p:nvSpPr>
          <p:cNvPr id="224" name="Shape 224"/>
          <p:cNvSpPr/>
          <p:nvPr/>
        </p:nvSpPr>
        <p:spPr>
          <a:xfrm>
            <a:off x="685800" y="1143000"/>
            <a:ext cx="7848600" cy="0"/>
          </a:xfrm>
          <a:prstGeom prst="line">
            <a:avLst/>
          </a:prstGeom>
          <a:ln w="38100">
            <a:solidFill>
              <a:srgbClr val="000090"/>
            </a:solidFill>
          </a:ln>
        </p:spPr>
        <p:txBody>
          <a:bodyPr lIns="45719" rIns="45719"/>
          <a:lstStyle/>
          <a:p>
            <a:endParaRPr/>
          </a:p>
        </p:txBody>
      </p:sp>
    </p:spTree>
  </p:cSld>
  <p:clrMapOvr>
    <a:masterClrMapping/>
  </p:clrMapOvr>
  <p:transition xmlns:p14="http://schemas.microsoft.com/office/powerpoint/2010/mai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p:cNvSpPr>
          <p:nvPr>
            <p:ph type="title"/>
          </p:nvPr>
        </p:nvSpPr>
        <p:spPr>
          <a:xfrm>
            <a:off x="891540" y="-274311"/>
            <a:ext cx="7360920" cy="1714501"/>
          </a:xfrm>
          <a:prstGeom prst="rect">
            <a:avLst/>
          </a:prstGeom>
        </p:spPr>
        <p:txBody>
          <a:bodyPr/>
          <a:lstStyle/>
          <a:p>
            <a:r>
              <a:rPr b="0" dirty="0">
                <a:solidFill>
                  <a:srgbClr val="000090"/>
                </a:solidFill>
                <a:latin typeface="Arial" charset="0"/>
                <a:ea typeface="Arial" charset="0"/>
                <a:cs typeface="Arial" charset="0"/>
              </a:rPr>
              <a:t>The Galaxy Project</a:t>
            </a:r>
            <a:br>
              <a:rPr b="0" dirty="0">
                <a:solidFill>
                  <a:srgbClr val="000090"/>
                </a:solidFill>
                <a:latin typeface="Arial" charset="0"/>
                <a:ea typeface="Arial" charset="0"/>
                <a:cs typeface="Arial" charset="0"/>
              </a:rPr>
            </a:br>
            <a:r>
              <a:rPr sz="1600" b="0" dirty="0">
                <a:solidFill>
                  <a:srgbClr val="000090"/>
                </a:solidFill>
                <a:latin typeface="Arial" charset="0"/>
                <a:ea typeface="Arial" charset="0"/>
                <a:cs typeface="Arial" charset="0"/>
              </a:rPr>
              <a:t>http://galaxyproject.org</a:t>
            </a:r>
          </a:p>
        </p:txBody>
      </p:sp>
      <p:sp>
        <p:nvSpPr>
          <p:cNvPr id="227" name="Shape 22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17</a:t>
            </a:fld>
            <a:endParaRPr/>
          </a:p>
        </p:txBody>
      </p:sp>
      <p:pic>
        <p:nvPicPr>
          <p:cNvPr id="228" name="image1.png"/>
          <p:cNvPicPr>
            <a:picLocks noChangeAspect="1"/>
          </p:cNvPicPr>
          <p:nvPr/>
        </p:nvPicPr>
        <p:blipFill>
          <a:blip r:embed="rId2">
            <a:extLst/>
          </a:blip>
          <a:srcRect l="7582" t="14772" r="9330" b="14802"/>
          <a:stretch>
            <a:fillRect/>
          </a:stretch>
        </p:blipFill>
        <p:spPr>
          <a:xfrm>
            <a:off x="6317015" y="4634110"/>
            <a:ext cx="2731767" cy="2191411"/>
          </a:xfrm>
          <a:prstGeom prst="rect">
            <a:avLst/>
          </a:prstGeom>
          <a:ln w="3175">
            <a:solidFill>
              <a:srgbClr val="D9D9D9"/>
            </a:solidFill>
          </a:ln>
        </p:spPr>
      </p:pic>
      <p:pic>
        <p:nvPicPr>
          <p:cNvPr id="229" name="image2.png"/>
          <p:cNvPicPr>
            <a:picLocks noChangeAspect="1"/>
          </p:cNvPicPr>
          <p:nvPr/>
        </p:nvPicPr>
        <p:blipFill>
          <a:blip r:embed="rId3">
            <a:extLst/>
          </a:blip>
          <a:srcRect l="4782" t="10884" r="4841" b="37860"/>
          <a:stretch>
            <a:fillRect/>
          </a:stretch>
        </p:blipFill>
        <p:spPr>
          <a:xfrm>
            <a:off x="6311836" y="3286660"/>
            <a:ext cx="2741958" cy="1267789"/>
          </a:xfrm>
          <a:prstGeom prst="rect">
            <a:avLst/>
          </a:prstGeom>
          <a:ln w="12700">
            <a:miter lim="400000"/>
          </a:ln>
        </p:spPr>
      </p:pic>
      <p:pic>
        <p:nvPicPr>
          <p:cNvPr id="230" name="image3.png"/>
          <p:cNvPicPr>
            <a:picLocks noChangeAspect="1"/>
          </p:cNvPicPr>
          <p:nvPr/>
        </p:nvPicPr>
        <p:blipFill>
          <a:blip r:embed="rId4">
            <a:extLst/>
          </a:blip>
          <a:srcRect l="4522" t="10368" r="4496" b="7987"/>
          <a:stretch>
            <a:fillRect/>
          </a:stretch>
        </p:blipFill>
        <p:spPr>
          <a:xfrm>
            <a:off x="6305766" y="1197332"/>
            <a:ext cx="2754438" cy="2013653"/>
          </a:xfrm>
          <a:prstGeom prst="rect">
            <a:avLst/>
          </a:prstGeom>
          <a:ln w="12700">
            <a:miter lim="400000"/>
          </a:ln>
        </p:spPr>
      </p:pic>
      <p:pic>
        <p:nvPicPr>
          <p:cNvPr id="231" name="image4.png"/>
          <p:cNvPicPr>
            <a:picLocks noChangeAspect="1"/>
          </p:cNvPicPr>
          <p:nvPr/>
        </p:nvPicPr>
        <p:blipFill>
          <a:blip r:embed="rId5">
            <a:extLst/>
          </a:blip>
          <a:stretch>
            <a:fillRect/>
          </a:stretch>
        </p:blipFill>
        <p:spPr>
          <a:xfrm>
            <a:off x="327724" y="1485511"/>
            <a:ext cx="6207011" cy="5730947"/>
          </a:xfrm>
          <a:prstGeom prst="rect">
            <a:avLst/>
          </a:prstGeom>
          <a:ln w="12700">
            <a:miter lim="400000"/>
          </a:ln>
        </p:spPr>
      </p:pic>
    </p:spTree>
  </p:cSld>
  <p:clrMapOvr>
    <a:masterClrMapping/>
  </p:clrMapOvr>
  <p:transition xmlns:p14="http://schemas.microsoft.com/office/powerpoint/2010/mai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p:cNvSpPr>
          <p:nvPr>
            <p:ph type="title"/>
          </p:nvPr>
        </p:nvSpPr>
        <p:spPr>
          <a:prstGeom prst="rect">
            <a:avLst/>
          </a:prstGeom>
        </p:spPr>
        <p:txBody>
          <a:bodyPr/>
          <a:lstStyle/>
          <a:p>
            <a:r>
              <a:rPr b="0" dirty="0">
                <a:solidFill>
                  <a:srgbClr val="000090"/>
                </a:solidFill>
                <a:latin typeface="Arial" charset="0"/>
                <a:ea typeface="Arial" charset="0"/>
                <a:cs typeface="Arial" charset="0"/>
              </a:rPr>
              <a:t>Galaxy Project: </a:t>
            </a:r>
            <a:r>
              <a:rPr lang="en-US" b="0" dirty="0" smtClean="0">
                <a:solidFill>
                  <a:srgbClr val="000090"/>
                </a:solidFill>
                <a:latin typeface="Arial" charset="0"/>
                <a:ea typeface="Arial" charset="0"/>
                <a:cs typeface="Arial" charset="0"/>
              </a:rPr>
              <a:t/>
            </a:r>
            <a:br>
              <a:rPr lang="en-US" b="0" dirty="0" smtClean="0">
                <a:solidFill>
                  <a:srgbClr val="000090"/>
                </a:solidFill>
                <a:latin typeface="Arial" charset="0"/>
                <a:ea typeface="Arial" charset="0"/>
                <a:cs typeface="Arial" charset="0"/>
              </a:rPr>
            </a:br>
            <a:r>
              <a:rPr b="0" dirty="0" smtClean="0">
                <a:solidFill>
                  <a:srgbClr val="000090"/>
                </a:solidFill>
                <a:latin typeface="Arial" charset="0"/>
                <a:ea typeface="Arial" charset="0"/>
                <a:cs typeface="Arial" charset="0"/>
              </a:rPr>
              <a:t>Fundamental </a:t>
            </a:r>
            <a:r>
              <a:rPr b="0" dirty="0">
                <a:solidFill>
                  <a:srgbClr val="000090"/>
                </a:solidFill>
                <a:latin typeface="Arial" charset="0"/>
                <a:ea typeface="Arial" charset="0"/>
                <a:cs typeface="Arial" charset="0"/>
              </a:rPr>
              <a:t>Questions</a:t>
            </a:r>
          </a:p>
        </p:txBody>
      </p:sp>
      <p:sp>
        <p:nvSpPr>
          <p:cNvPr id="234" name="Shape 234"/>
          <p:cNvSpPr>
            <a:spLocks noGrp="1"/>
          </p:cNvSpPr>
          <p:nvPr>
            <p:ph type="body" idx="1"/>
          </p:nvPr>
        </p:nvSpPr>
        <p:spPr>
          <a:xfrm>
            <a:off x="188595" y="1943100"/>
            <a:ext cx="8766810" cy="4023360"/>
          </a:xfrm>
          <a:prstGeom prst="rect">
            <a:avLst/>
          </a:prstGeom>
        </p:spPr>
        <p:txBody>
          <a:bodyPr>
            <a:normAutofit/>
          </a:bodyPr>
          <a:lstStyle/>
          <a:p>
            <a:pPr defTabSz="403250">
              <a:spcBef>
                <a:spcPts val="1500"/>
              </a:spcBef>
              <a:defRPr sz="3136"/>
            </a:pPr>
            <a:r>
              <a:rPr dirty="0"/>
              <a:t>When genomics (or any biomedical science) becomes dependent on computational methods, how to:</a:t>
            </a:r>
          </a:p>
          <a:p>
            <a:pPr marL="1003458" lvl="1" indent="-381158" defTabSz="403250">
              <a:defRPr sz="2744"/>
            </a:pPr>
            <a:r>
              <a:rPr dirty="0"/>
              <a:t>make tools and workflows </a:t>
            </a:r>
            <a:r>
              <a:rPr dirty="0">
                <a:latin typeface="Open Sans Semibold"/>
                <a:ea typeface="Open Sans Semibold"/>
                <a:cs typeface="Open Sans Semibold"/>
                <a:sym typeface="Open Sans Semibold"/>
              </a:rPr>
              <a:t>accessible</a:t>
            </a:r>
            <a:r>
              <a:rPr dirty="0"/>
              <a:t> to scientists?</a:t>
            </a:r>
          </a:p>
          <a:p>
            <a:pPr marL="1003458" lvl="1" indent="-381158" defTabSz="403250">
              <a:defRPr sz="2744"/>
            </a:pPr>
            <a:r>
              <a:rPr dirty="0"/>
              <a:t>ensure that analyses are </a:t>
            </a:r>
            <a:r>
              <a:rPr dirty="0">
                <a:latin typeface="Open Sans Semibold"/>
                <a:ea typeface="Open Sans Semibold"/>
                <a:cs typeface="Open Sans Semibold"/>
                <a:sym typeface="Open Sans Semibold"/>
              </a:rPr>
              <a:t>reproducible</a:t>
            </a:r>
            <a:r>
              <a:rPr dirty="0"/>
              <a:t>?</a:t>
            </a:r>
          </a:p>
          <a:p>
            <a:pPr marL="1003458" lvl="1" indent="-381158" defTabSz="403250">
              <a:defRPr sz="2744"/>
            </a:pPr>
            <a:r>
              <a:rPr dirty="0"/>
              <a:t>enable transparent </a:t>
            </a:r>
            <a:r>
              <a:rPr dirty="0">
                <a:latin typeface="Open Sans Semibold"/>
                <a:ea typeface="Open Sans Semibold"/>
                <a:cs typeface="Open Sans Semibold"/>
                <a:sym typeface="Open Sans Semibold"/>
              </a:rPr>
              <a:t>communication and reuse</a:t>
            </a:r>
            <a:r>
              <a:rPr dirty="0"/>
              <a:t> of analyses?</a:t>
            </a:r>
          </a:p>
        </p:txBody>
      </p:sp>
      <p:sp>
        <p:nvSpPr>
          <p:cNvPr id="235" name="Shape 235"/>
          <p:cNvSpPr>
            <a:spLocks noGrp="1"/>
          </p:cNvSpPr>
          <p:nvPr>
            <p:ph type="sldNum" sz="quarter" idx="2"/>
          </p:nvPr>
        </p:nvSpPr>
        <p:spPr>
          <a:xfrm>
            <a:off x="4444189" y="6537959"/>
            <a:ext cx="244192" cy="2413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18</a:t>
            </a:fld>
            <a:endParaRP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p:cNvSpPr>
          <p:nvPr>
            <p:ph type="body" idx="1"/>
          </p:nvPr>
        </p:nvSpPr>
        <p:spPr>
          <a:xfrm>
            <a:off x="548640" y="502920"/>
            <a:ext cx="8172450" cy="5863590"/>
          </a:xfrm>
          <a:prstGeom prst="rect">
            <a:avLst/>
          </a:prstGeom>
        </p:spPr>
        <p:txBody>
          <a:bodyPr/>
          <a:lstStyle/>
          <a:p>
            <a:pPr marL="0" indent="0" algn="ctr">
              <a:buSzTx/>
              <a:buNone/>
              <a:defRPr sz="3000"/>
            </a:pPr>
            <a:r>
              <a:rPr b="1" dirty="0">
                <a:latin typeface="Arial" charset="0"/>
                <a:ea typeface="Arial" charset="0"/>
                <a:cs typeface="Arial" charset="0"/>
                <a:sym typeface="Myriad Pro Semibold"/>
              </a:rPr>
              <a:t>A free (for everyone) web service at </a:t>
            </a:r>
            <a:br>
              <a:rPr b="1" dirty="0">
                <a:latin typeface="Arial" charset="0"/>
                <a:ea typeface="Arial" charset="0"/>
                <a:cs typeface="Arial" charset="0"/>
                <a:sym typeface="Myriad Pro Semibold"/>
              </a:rPr>
            </a:br>
            <a:r>
              <a:rPr b="1" dirty="0">
                <a:latin typeface="Arial" charset="0"/>
                <a:ea typeface="Arial" charset="0"/>
                <a:cs typeface="Arial" charset="0"/>
                <a:sym typeface="Myriad Pro Semibold"/>
              </a:rPr>
              <a:t>http://usegalaxy.org </a:t>
            </a:r>
            <a:r>
              <a:rPr dirty="0">
                <a:latin typeface="Arial" charset="0"/>
                <a:ea typeface="Arial" charset="0"/>
                <a:cs typeface="Arial" charset="0"/>
              </a:rPr>
              <a:t>integrating a wealth of tools, compute resources, terabytes of reference data and permanent </a:t>
            </a:r>
            <a:r>
              <a:rPr dirty="0" smtClean="0">
                <a:latin typeface="Arial" charset="0"/>
                <a:ea typeface="Arial" charset="0"/>
                <a:cs typeface="Arial" charset="0"/>
              </a:rPr>
              <a:t>storage</a:t>
            </a:r>
            <a:r>
              <a:rPr lang="en-US" dirty="0" smtClean="0">
                <a:latin typeface="Arial" charset="0"/>
                <a:ea typeface="Arial" charset="0"/>
                <a:cs typeface="Arial" charset="0"/>
              </a:rPr>
              <a:t>.</a:t>
            </a:r>
            <a:endParaRPr dirty="0">
              <a:latin typeface="Arial" charset="0"/>
              <a:ea typeface="Arial" charset="0"/>
              <a:cs typeface="Arial" charset="0"/>
            </a:endParaRPr>
          </a:p>
          <a:p>
            <a:pPr marL="0" indent="0" algn="ctr">
              <a:buSzTx/>
              <a:buNone/>
              <a:defRPr sz="3000"/>
            </a:pPr>
            <a:r>
              <a:rPr b="1" dirty="0">
                <a:latin typeface="Arial" charset="0"/>
                <a:ea typeface="Arial" charset="0"/>
                <a:cs typeface="Arial" charset="0"/>
                <a:sym typeface="Myriad Pro Semibold"/>
              </a:rPr>
              <a:t>Open source software</a:t>
            </a:r>
            <a:r>
              <a:rPr b="1" dirty="0">
                <a:latin typeface="Arial" charset="0"/>
                <a:ea typeface="Arial" charset="0"/>
                <a:cs typeface="Arial" charset="0"/>
              </a:rPr>
              <a:t> </a:t>
            </a:r>
            <a:r>
              <a:rPr dirty="0">
                <a:latin typeface="Arial" charset="0"/>
                <a:ea typeface="Arial" charset="0"/>
                <a:cs typeface="Arial" charset="0"/>
              </a:rPr>
              <a:t>that makes integrating your own tools and data and customizing for your own site </a:t>
            </a:r>
            <a:r>
              <a:rPr dirty="0" smtClean="0">
                <a:latin typeface="Arial" charset="0"/>
                <a:ea typeface="Arial" charset="0"/>
                <a:cs typeface="Arial" charset="0"/>
              </a:rPr>
              <a:t>simple</a:t>
            </a:r>
            <a:r>
              <a:rPr lang="en-US" dirty="0" smtClean="0">
                <a:latin typeface="Arial" charset="0"/>
                <a:ea typeface="Arial" charset="0"/>
                <a:cs typeface="Arial" charset="0"/>
              </a:rPr>
              <a:t>.</a:t>
            </a:r>
            <a:endParaRPr dirty="0">
              <a:latin typeface="Arial" charset="0"/>
              <a:ea typeface="Arial" charset="0"/>
              <a:cs typeface="Arial" charset="0"/>
            </a:endParaRPr>
          </a:p>
          <a:p>
            <a:pPr marL="0" indent="0" algn="ctr">
              <a:buSzTx/>
              <a:buNone/>
              <a:defRPr sz="3000"/>
            </a:pPr>
            <a:r>
              <a:rPr dirty="0">
                <a:latin typeface="Arial" charset="0"/>
                <a:ea typeface="Arial" charset="0"/>
                <a:cs typeface="Arial" charset="0"/>
                <a:sym typeface="Myriad Pro Semibold"/>
              </a:rPr>
              <a:t>An </a:t>
            </a:r>
            <a:r>
              <a:rPr b="1" dirty="0">
                <a:latin typeface="Arial" charset="0"/>
                <a:ea typeface="Arial" charset="0"/>
                <a:cs typeface="Arial" charset="0"/>
                <a:sym typeface="Myriad Pro Semibold"/>
              </a:rPr>
              <a:t>open extensible platform</a:t>
            </a:r>
            <a:r>
              <a:rPr b="1" dirty="0">
                <a:latin typeface="Arial" charset="0"/>
                <a:ea typeface="Arial" charset="0"/>
                <a:cs typeface="Arial" charset="0"/>
              </a:rPr>
              <a:t> </a:t>
            </a:r>
            <a:r>
              <a:rPr dirty="0">
                <a:latin typeface="Arial" charset="0"/>
                <a:ea typeface="Arial" charset="0"/>
                <a:cs typeface="Arial" charset="0"/>
              </a:rPr>
              <a:t>for sharing tools, datatypes, workflows, ...</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Shape 50"/>
          <p:cNvSpPr/>
          <p:nvPr/>
        </p:nvSpPr>
        <p:spPr>
          <a:xfrm>
            <a:off x="495300" y="515058"/>
            <a:ext cx="8183033" cy="8039128"/>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lvl="1">
              <a:defRPr sz="2000">
                <a:latin typeface="Arial"/>
                <a:ea typeface="Arial"/>
                <a:cs typeface="Arial"/>
                <a:sym typeface="Arial"/>
              </a:defRPr>
            </a:pPr>
            <a:endParaRPr dirty="0"/>
          </a:p>
          <a:p>
            <a:pPr>
              <a:lnSpc>
                <a:spcPct val="120000"/>
              </a:lnSpc>
              <a:defRPr sz="1800">
                <a:latin typeface="Arial"/>
                <a:ea typeface="Arial"/>
                <a:cs typeface="Arial"/>
                <a:sym typeface="Arial"/>
              </a:defRPr>
            </a:pPr>
            <a:r>
              <a:rPr lang="en-US" dirty="0" smtClean="0"/>
              <a:t>Rebecca </a:t>
            </a:r>
            <a:r>
              <a:rPr lang="en-US" dirty="0" err="1" smtClean="0"/>
              <a:t>Dikow</a:t>
            </a:r>
            <a:r>
              <a:rPr lang="en-US" dirty="0" smtClean="0"/>
              <a:t>					</a:t>
            </a:r>
            <a:r>
              <a:rPr lang="en-US" dirty="0" smtClean="0"/>
              <a:t>Smithsonian Institution, </a:t>
            </a:r>
            <a:r>
              <a:rPr lang="en-US" dirty="0" smtClean="0"/>
              <a:t>Washington DC </a:t>
            </a:r>
          </a:p>
          <a:p>
            <a:pPr>
              <a:lnSpc>
                <a:spcPct val="120000"/>
              </a:lnSpc>
              <a:defRPr sz="1800">
                <a:latin typeface="Arial"/>
                <a:ea typeface="Arial"/>
                <a:cs typeface="Arial"/>
                <a:sym typeface="Arial"/>
              </a:defRPr>
            </a:pPr>
            <a:r>
              <a:rPr lang="en-US" dirty="0" smtClean="0"/>
              <a:t>Paul </a:t>
            </a:r>
            <a:r>
              <a:rPr lang="en-US" dirty="0" err="1" smtClean="0"/>
              <a:t>Frandsen</a:t>
            </a:r>
            <a:r>
              <a:rPr lang="en-US" dirty="0" smtClean="0"/>
              <a:t>					</a:t>
            </a:r>
            <a:r>
              <a:rPr lang="en-US" dirty="0" smtClean="0"/>
              <a:t>Smithsonian Institution, </a:t>
            </a:r>
            <a:r>
              <a:rPr lang="en-US" dirty="0" smtClean="0"/>
              <a:t>Washington DC</a:t>
            </a:r>
          </a:p>
          <a:p>
            <a:pPr>
              <a:lnSpc>
                <a:spcPct val="120000"/>
              </a:lnSpc>
              <a:defRPr sz="1800">
                <a:latin typeface="Arial"/>
                <a:ea typeface="Arial"/>
                <a:cs typeface="Arial"/>
                <a:sym typeface="Arial"/>
              </a:defRPr>
            </a:pPr>
            <a:r>
              <a:rPr lang="en-US" dirty="0" smtClean="0"/>
              <a:t>Tom </a:t>
            </a:r>
            <a:r>
              <a:rPr lang="en-US" dirty="0" err="1" smtClean="0"/>
              <a:t>Giarla</a:t>
            </a:r>
            <a:r>
              <a:rPr lang="en-US" dirty="0" smtClean="0"/>
              <a:t>						Sienna College, NY</a:t>
            </a:r>
          </a:p>
          <a:p>
            <a:pPr>
              <a:lnSpc>
                <a:spcPct val="120000"/>
              </a:lnSpc>
              <a:defRPr sz="1800">
                <a:latin typeface="Arial"/>
                <a:ea typeface="Arial"/>
                <a:cs typeface="Arial"/>
                <a:sym typeface="Arial"/>
              </a:defRPr>
            </a:pPr>
            <a:r>
              <a:rPr lang="en-US" dirty="0" smtClean="0"/>
              <a:t>Meg </a:t>
            </a:r>
            <a:r>
              <a:rPr lang="en-US" dirty="0" err="1" smtClean="0"/>
              <a:t>Laakso</a:t>
            </a:r>
            <a:r>
              <a:rPr lang="en-US" dirty="0" smtClean="0"/>
              <a:t>						Eastern University, PA</a:t>
            </a:r>
          </a:p>
          <a:p>
            <a:pPr>
              <a:lnSpc>
                <a:spcPct val="120000"/>
              </a:lnSpc>
              <a:defRPr sz="1800">
                <a:latin typeface="Arial"/>
                <a:ea typeface="Arial"/>
                <a:cs typeface="Arial"/>
                <a:sym typeface="Arial"/>
              </a:defRPr>
            </a:pPr>
            <a:r>
              <a:rPr lang="en-US" dirty="0" smtClean="0"/>
              <a:t>Judy </a:t>
            </a:r>
            <a:r>
              <a:rPr lang="en-US" dirty="0" smtClean="0"/>
              <a:t>Leatherman				</a:t>
            </a:r>
            <a:r>
              <a:rPr lang="en-US" dirty="0" smtClean="0"/>
              <a:t>	University </a:t>
            </a:r>
            <a:r>
              <a:rPr lang="en-US" dirty="0" smtClean="0"/>
              <a:t>of Northern Colorado, CO</a:t>
            </a:r>
          </a:p>
          <a:p>
            <a:pPr>
              <a:lnSpc>
                <a:spcPct val="120000"/>
              </a:lnSpc>
              <a:defRPr sz="1800">
                <a:latin typeface="Arial"/>
                <a:ea typeface="Arial"/>
                <a:cs typeface="Arial"/>
                <a:sym typeface="Arial"/>
              </a:defRPr>
            </a:pPr>
            <a:r>
              <a:rPr lang="en-US" dirty="0" smtClean="0"/>
              <a:t>Nate Mortimer					Illinois State University, IL</a:t>
            </a:r>
          </a:p>
          <a:p>
            <a:pPr>
              <a:lnSpc>
                <a:spcPct val="120000"/>
              </a:lnSpc>
              <a:defRPr sz="1800">
                <a:latin typeface="Arial"/>
                <a:ea typeface="Arial"/>
                <a:cs typeface="Arial"/>
                <a:sym typeface="Arial"/>
              </a:defRPr>
            </a:pPr>
            <a:r>
              <a:rPr lang="en-US" dirty="0" smtClean="0"/>
              <a:t>Deb </a:t>
            </a:r>
            <a:r>
              <a:rPr lang="en-US" dirty="0" err="1" smtClean="0"/>
              <a:t>Mukhopadhyay</a:t>
            </a:r>
            <a:r>
              <a:rPr lang="en-US" dirty="0" smtClean="0"/>
              <a:t>			</a:t>
            </a:r>
            <a:r>
              <a:rPr lang="en-US" dirty="0" smtClean="0"/>
              <a:t>	Towson </a:t>
            </a:r>
            <a:r>
              <a:rPr lang="en-US" dirty="0" smtClean="0"/>
              <a:t>University, NJ</a:t>
            </a:r>
          </a:p>
          <a:p>
            <a:pPr>
              <a:lnSpc>
                <a:spcPct val="120000"/>
              </a:lnSpc>
              <a:defRPr sz="1800">
                <a:latin typeface="Arial"/>
                <a:ea typeface="Arial"/>
                <a:cs typeface="Arial"/>
                <a:sym typeface="Arial"/>
              </a:defRPr>
            </a:pPr>
            <a:r>
              <a:rPr lang="en-US" dirty="0" smtClean="0"/>
              <a:t>Michael Rubin					University of Puerto Rico</a:t>
            </a:r>
            <a:r>
              <a:rPr lang="en-US" dirty="0" smtClean="0"/>
              <a:t>-</a:t>
            </a:r>
            <a:r>
              <a:rPr lang="en-US" dirty="0" err="1" smtClean="0"/>
              <a:t>Cayey</a:t>
            </a:r>
            <a:r>
              <a:rPr lang="en-US" dirty="0" smtClean="0"/>
              <a:t>, </a:t>
            </a:r>
            <a:r>
              <a:rPr lang="en-US" dirty="0" smtClean="0"/>
              <a:t>PR</a:t>
            </a:r>
          </a:p>
          <a:p>
            <a:pPr>
              <a:lnSpc>
                <a:spcPct val="120000"/>
              </a:lnSpc>
              <a:defRPr sz="1800">
                <a:latin typeface="Arial"/>
                <a:ea typeface="Arial"/>
                <a:cs typeface="Arial"/>
                <a:sym typeface="Arial"/>
              </a:defRPr>
            </a:pPr>
            <a:r>
              <a:rPr lang="en-US" dirty="0" smtClean="0"/>
              <a:t>Ken </a:t>
            </a:r>
            <a:r>
              <a:rPr lang="en-US" dirty="0" err="1" smtClean="0"/>
              <a:t>Saville</a:t>
            </a:r>
            <a:r>
              <a:rPr lang="en-US" dirty="0" smtClean="0"/>
              <a:t>						Albion College, MI</a:t>
            </a:r>
          </a:p>
          <a:p>
            <a:pPr>
              <a:lnSpc>
                <a:spcPct val="120000"/>
              </a:lnSpc>
              <a:defRPr sz="1800">
                <a:latin typeface="Arial"/>
                <a:ea typeface="Arial"/>
                <a:cs typeface="Arial"/>
                <a:sym typeface="Arial"/>
              </a:defRPr>
            </a:pPr>
            <a:r>
              <a:rPr lang="en-US" dirty="0" smtClean="0"/>
              <a:t>Diane </a:t>
            </a:r>
            <a:r>
              <a:rPr lang="en-US" dirty="0" err="1" smtClean="0"/>
              <a:t>Sklensky</a:t>
            </a:r>
            <a:r>
              <a:rPr lang="en-US" dirty="0" smtClean="0"/>
              <a:t>					Lane College, TN</a:t>
            </a:r>
          </a:p>
          <a:p>
            <a:pPr>
              <a:lnSpc>
                <a:spcPct val="120000"/>
              </a:lnSpc>
              <a:defRPr sz="1800">
                <a:latin typeface="Arial"/>
                <a:ea typeface="Arial"/>
                <a:cs typeface="Arial"/>
                <a:sym typeface="Arial"/>
              </a:defRPr>
            </a:pPr>
            <a:r>
              <a:rPr lang="en-US" dirty="0" smtClean="0"/>
              <a:t>Melanie Van </a:t>
            </a:r>
            <a:r>
              <a:rPr lang="en-US" dirty="0" err="1" smtClean="0"/>
              <a:t>Stry</a:t>
            </a:r>
            <a:r>
              <a:rPr lang="en-US" dirty="0" smtClean="0"/>
              <a:t>					Lane College, TN</a:t>
            </a:r>
          </a:p>
          <a:p>
            <a:pPr>
              <a:lnSpc>
                <a:spcPct val="120000"/>
              </a:lnSpc>
              <a:defRPr sz="1800">
                <a:latin typeface="Arial"/>
                <a:ea typeface="Arial"/>
                <a:cs typeface="Arial"/>
                <a:sym typeface="Arial"/>
              </a:defRPr>
            </a:pPr>
            <a:endParaRPr dirty="0"/>
          </a:p>
          <a:p>
            <a:pPr>
              <a:defRPr sz="1800">
                <a:latin typeface="Arial"/>
                <a:ea typeface="Arial"/>
                <a:cs typeface="Arial"/>
                <a:sym typeface="Arial"/>
              </a:defRPr>
            </a:pPr>
            <a:r>
              <a:rPr dirty="0"/>
              <a:t>Sally Elgin, Wilson Leung, </a:t>
            </a:r>
            <a:endParaRPr lang="en-US" dirty="0" smtClean="0"/>
          </a:p>
          <a:p>
            <a:pPr>
              <a:defRPr sz="1800">
                <a:latin typeface="Arial"/>
                <a:ea typeface="Arial"/>
                <a:cs typeface="Arial"/>
                <a:sym typeface="Arial"/>
              </a:defRPr>
            </a:pPr>
            <a:r>
              <a:rPr lang="en-US" dirty="0"/>
              <a:t>	</a:t>
            </a:r>
            <a:r>
              <a:rPr dirty="0" smtClean="0"/>
              <a:t>Chris </a:t>
            </a:r>
            <a:r>
              <a:rPr dirty="0"/>
              <a:t>Shaffer</a:t>
            </a:r>
            <a:r>
              <a:rPr dirty="0" smtClean="0"/>
              <a:t>,</a:t>
            </a:r>
            <a:r>
              <a:rPr lang="en-US" dirty="0" smtClean="0"/>
              <a:t> </a:t>
            </a:r>
            <a:r>
              <a:rPr dirty="0" err="1" smtClean="0"/>
              <a:t>Yating</a:t>
            </a:r>
            <a:r>
              <a:rPr dirty="0" smtClean="0"/>
              <a:t> </a:t>
            </a:r>
            <a:r>
              <a:rPr dirty="0"/>
              <a:t>Liu      	Washington University in St Louis, </a:t>
            </a:r>
            <a:r>
              <a:rPr dirty="0" smtClean="0"/>
              <a:t>MO</a:t>
            </a:r>
            <a:endParaRPr lang="en-US" dirty="0" smtClean="0"/>
          </a:p>
          <a:p>
            <a:pPr>
              <a:defRPr sz="1800">
                <a:latin typeface="Arial"/>
                <a:ea typeface="Arial"/>
                <a:cs typeface="Arial"/>
                <a:sym typeface="Arial"/>
              </a:defRPr>
            </a:pPr>
            <a:endParaRPr dirty="0"/>
          </a:p>
          <a:p>
            <a:pPr>
              <a:defRPr sz="1800">
                <a:latin typeface="Arial"/>
                <a:ea typeface="Arial"/>
                <a:cs typeface="Arial"/>
                <a:sym typeface="Arial"/>
              </a:defRPr>
            </a:pPr>
            <a:r>
              <a:rPr dirty="0"/>
              <a:t>Jeremy Goecks, </a:t>
            </a:r>
            <a:r>
              <a:rPr lang="en-US" dirty="0" smtClean="0"/>
              <a:t>Luke Sargent</a:t>
            </a:r>
            <a:r>
              <a:rPr dirty="0"/>
              <a:t>	</a:t>
            </a:r>
            <a:r>
              <a:rPr lang="en-US" dirty="0" smtClean="0"/>
              <a:t>	Oregon Health Sciences University</a:t>
            </a:r>
            <a:r>
              <a:rPr dirty="0"/>
              <a:t>	</a:t>
            </a:r>
          </a:p>
          <a:p>
            <a:pPr>
              <a:defRPr sz="1800">
                <a:latin typeface="Arial"/>
                <a:ea typeface="Arial"/>
                <a:cs typeface="Arial"/>
                <a:sym typeface="Arial"/>
              </a:defRPr>
            </a:pPr>
            <a:endParaRPr dirty="0"/>
          </a:p>
          <a:p>
            <a:pPr algn="ctr">
              <a:defRPr sz="1800">
                <a:latin typeface="Arial"/>
                <a:ea typeface="Arial"/>
                <a:cs typeface="Arial"/>
                <a:sym typeface="Arial"/>
              </a:defRPr>
            </a:pPr>
            <a:r>
              <a:rPr b="1" dirty="0"/>
              <a:t>Fusion of Galaxy and the Genomics Education Partnership	</a:t>
            </a:r>
          </a:p>
          <a:p>
            <a:pPr>
              <a:lnSpc>
                <a:spcPct val="120000"/>
              </a:lnSpc>
              <a:defRPr sz="1800">
                <a:solidFill>
                  <a:srgbClr val="008000"/>
                </a:solidFill>
                <a:latin typeface="Arial"/>
                <a:ea typeface="Arial"/>
                <a:cs typeface="Arial"/>
                <a:sym typeface="Arial"/>
              </a:defRPr>
            </a:pPr>
            <a:r>
              <a:rPr dirty="0"/>
              <a:t>   </a:t>
            </a:r>
          </a:p>
          <a:p>
            <a:pPr>
              <a:defRPr sz="1800">
                <a:solidFill>
                  <a:srgbClr val="008000"/>
                </a:solidFill>
                <a:latin typeface="Arial"/>
                <a:ea typeface="Arial"/>
                <a:cs typeface="Arial"/>
                <a:sym typeface="Arial"/>
              </a:defRPr>
            </a:pPr>
            <a:r>
              <a:rPr dirty="0"/>
              <a:t>	</a:t>
            </a:r>
          </a:p>
          <a:p>
            <a:pPr>
              <a:lnSpc>
                <a:spcPct val="120000"/>
              </a:lnSpc>
              <a:defRPr sz="1600">
                <a:solidFill>
                  <a:srgbClr val="008000"/>
                </a:solidFill>
                <a:latin typeface="Arial"/>
                <a:ea typeface="Arial"/>
                <a:cs typeface="Arial"/>
                <a:sym typeface="Arial"/>
              </a:defRPr>
            </a:pPr>
            <a:r>
              <a:rPr dirty="0"/>
              <a:t>	</a:t>
            </a:r>
          </a:p>
          <a:p>
            <a:pPr>
              <a:lnSpc>
                <a:spcPct val="120000"/>
              </a:lnSpc>
              <a:defRPr sz="1600">
                <a:solidFill>
                  <a:srgbClr val="008000"/>
                </a:solidFill>
                <a:latin typeface="Arial"/>
                <a:ea typeface="Arial"/>
                <a:cs typeface="Arial"/>
                <a:sym typeface="Arial"/>
              </a:defRPr>
            </a:pPr>
            <a:r>
              <a:rPr dirty="0"/>
              <a:t>	</a:t>
            </a:r>
          </a:p>
          <a:p>
            <a:pPr>
              <a:lnSpc>
                <a:spcPct val="120000"/>
              </a:lnSpc>
              <a:defRPr sz="1600">
                <a:solidFill>
                  <a:srgbClr val="000090"/>
                </a:solidFill>
                <a:latin typeface="Arial"/>
                <a:ea typeface="Arial"/>
                <a:cs typeface="Arial"/>
                <a:sym typeface="Arial"/>
              </a:defRPr>
            </a:pPr>
            <a:r>
              <a:rPr dirty="0"/>
              <a:t>	</a:t>
            </a:r>
          </a:p>
          <a:p>
            <a:pPr>
              <a:defRPr sz="1600">
                <a:latin typeface="Arial"/>
                <a:ea typeface="Arial"/>
                <a:cs typeface="Arial"/>
                <a:sym typeface="Arial"/>
              </a:defRPr>
            </a:pPr>
            <a:r>
              <a:rPr dirty="0"/>
              <a:t>		</a:t>
            </a:r>
          </a:p>
          <a:p>
            <a:pPr>
              <a:defRPr sz="1600">
                <a:latin typeface="Arial"/>
                <a:ea typeface="Arial"/>
                <a:cs typeface="Arial"/>
                <a:sym typeface="Arial"/>
              </a:defRPr>
            </a:pPr>
            <a:r>
              <a:rPr dirty="0"/>
              <a:t>			</a:t>
            </a:r>
          </a:p>
        </p:txBody>
      </p:sp>
      <p:sp>
        <p:nvSpPr>
          <p:cNvPr id="51" name="Shape 51"/>
          <p:cNvSpPr/>
          <p:nvPr/>
        </p:nvSpPr>
        <p:spPr>
          <a:xfrm>
            <a:off x="685800" y="749300"/>
            <a:ext cx="7848600" cy="0"/>
          </a:xfrm>
          <a:prstGeom prst="line">
            <a:avLst/>
          </a:prstGeom>
          <a:ln w="38100">
            <a:solidFill>
              <a:srgbClr val="000090"/>
            </a:solidFill>
          </a:ln>
        </p:spPr>
        <p:txBody>
          <a:bodyPr lIns="45719" rIns="45719"/>
          <a:lstStyle/>
          <a:p>
            <a:endParaRPr/>
          </a:p>
        </p:txBody>
      </p:sp>
      <p:sp>
        <p:nvSpPr>
          <p:cNvPr id="52" name="Shape 52"/>
          <p:cNvSpPr>
            <a:spLocks noGrp="1"/>
          </p:cNvSpPr>
          <p:nvPr>
            <p:ph type="title" idx="4294967295"/>
          </p:nvPr>
        </p:nvSpPr>
        <p:spPr>
          <a:xfrm>
            <a:off x="685800" y="-63500"/>
            <a:ext cx="7772400" cy="838200"/>
          </a:xfrm>
          <a:prstGeom prst="rect">
            <a:avLst/>
          </a:prstGeom>
          <a:extLst>
            <a:ext uri="{C572A759-6A51-4108-AA02-DFA0A04FC94B}">
              <ma14:wrappingTextBoxFlag xmlns:ma14="http://schemas.microsoft.com/office/mac/drawingml/2011/main" val="1"/>
            </a:ext>
          </a:extLst>
        </p:spPr>
        <p:txBody>
          <a:bodyPr>
            <a:normAutofit/>
          </a:bodyPr>
          <a:lstStyle>
            <a:lvl1pPr>
              <a:defRPr sz="3000" b="1">
                <a:latin typeface="Arial"/>
                <a:ea typeface="Arial"/>
                <a:cs typeface="Arial"/>
                <a:sym typeface="Arial"/>
              </a:defRPr>
            </a:lvl1pPr>
          </a:lstStyle>
          <a:p>
            <a:r>
              <a:t>Workshop Participants</a:t>
            </a:r>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1" name="Group 241"/>
          <p:cNvGrpSpPr/>
          <p:nvPr/>
        </p:nvGrpSpPr>
        <p:grpSpPr>
          <a:xfrm>
            <a:off x="1423075" y="331470"/>
            <a:ext cx="1908812" cy="2159199"/>
            <a:chOff x="0" y="0"/>
            <a:chExt cx="1908810" cy="2159198"/>
          </a:xfrm>
        </p:grpSpPr>
        <p:pic>
          <p:nvPicPr>
            <p:cNvPr id="239" name="droppedImage.pdf"/>
            <p:cNvPicPr>
              <a:picLocks noChangeAspect="1"/>
            </p:cNvPicPr>
            <p:nvPr/>
          </p:nvPicPr>
          <p:blipFill>
            <a:blip r:embed="rId3">
              <a:extLst/>
            </a:blip>
            <a:stretch>
              <a:fillRect/>
            </a:stretch>
          </p:blipFill>
          <p:spPr>
            <a:xfrm>
              <a:off x="0" y="0"/>
              <a:ext cx="1379767" cy="1951464"/>
            </a:xfrm>
            <a:prstGeom prst="rect">
              <a:avLst/>
            </a:prstGeom>
            <a:ln w="12700" cap="flat">
              <a:noFill/>
              <a:miter lim="400000"/>
            </a:ln>
            <a:effectLst/>
          </p:spPr>
        </p:pic>
        <p:pic>
          <p:nvPicPr>
            <p:cNvPr id="240" name="droppedImage.png"/>
            <p:cNvPicPr>
              <a:picLocks noChangeAspect="1"/>
            </p:cNvPicPr>
            <p:nvPr/>
          </p:nvPicPr>
          <p:blipFill>
            <a:blip r:embed="rId4">
              <a:extLst/>
            </a:blip>
            <a:stretch>
              <a:fillRect/>
            </a:stretch>
          </p:blipFill>
          <p:spPr>
            <a:xfrm>
              <a:off x="583868" y="152638"/>
              <a:ext cx="1324943" cy="2006561"/>
            </a:xfrm>
            <a:prstGeom prst="rect">
              <a:avLst/>
            </a:prstGeom>
            <a:ln w="12700" cap="flat">
              <a:noFill/>
              <a:miter lim="400000"/>
            </a:ln>
            <a:effectLst/>
          </p:spPr>
        </p:pic>
      </p:grpSp>
      <p:sp>
        <p:nvSpPr>
          <p:cNvPr id="242" name="Shape 242"/>
          <p:cNvSpPr/>
          <p:nvPr/>
        </p:nvSpPr>
        <p:spPr>
          <a:xfrm>
            <a:off x="1097280" y="2663190"/>
            <a:ext cx="2583181" cy="742951"/>
          </a:xfrm>
          <a:prstGeom prst="rect">
            <a:avLst/>
          </a:prstGeom>
          <a:noFill/>
          <a:ln w="3175">
            <a:miter lim="400000"/>
          </a:ln>
          <a:extLst>
            <a:ext uri="{C572A759-6A51-4108-AA02-DFA0A04FC94B}">
              <ma14:wrappingTextBoxFlag xmlns:ma14="http://schemas.microsoft.com/office/mac/drawingml/2011/main" val="1"/>
            </a:ext>
          </a:extLst>
        </p:spPr>
        <p:txBody>
          <a:bodyPr lIns="0" tIns="0" rIns="0" bIns="0" anchor="ctr"/>
          <a:lstStyle/>
          <a:p>
            <a:pPr algn="ctr" defTabSz="411480">
              <a:defRPr sz="1800">
                <a:solidFill>
                  <a:srgbClr val="FFFFFF"/>
                </a:solidFill>
                <a:latin typeface="Myriad Pro"/>
                <a:ea typeface="Myriad Pro"/>
                <a:cs typeface="Myriad Pro"/>
                <a:sym typeface="Myriad Pro"/>
              </a:defRPr>
            </a:pPr>
            <a:r>
              <a:rPr dirty="0">
                <a:solidFill>
                  <a:schemeClr val="tx1"/>
                </a:solidFill>
                <a:latin typeface="Arial" charset="0"/>
                <a:ea typeface="Arial" charset="0"/>
                <a:cs typeface="Arial" charset="0"/>
              </a:rPr>
              <a:t>Describe analysis tool </a:t>
            </a:r>
          </a:p>
          <a:p>
            <a:pPr algn="ctr" defTabSz="411480">
              <a:defRPr sz="1800">
                <a:solidFill>
                  <a:srgbClr val="FFFFFF"/>
                </a:solidFill>
                <a:latin typeface="Myriad Pro"/>
                <a:ea typeface="Myriad Pro"/>
                <a:cs typeface="Myriad Pro"/>
                <a:sym typeface="Myriad Pro"/>
              </a:defRPr>
            </a:pPr>
            <a:r>
              <a:rPr dirty="0">
                <a:solidFill>
                  <a:schemeClr val="tx1"/>
                </a:solidFill>
                <a:latin typeface="Arial" charset="0"/>
                <a:ea typeface="Arial" charset="0"/>
                <a:cs typeface="Arial" charset="0"/>
              </a:rPr>
              <a:t>behavior abstractly</a:t>
            </a:r>
          </a:p>
        </p:txBody>
      </p:sp>
      <p:pic>
        <p:nvPicPr>
          <p:cNvPr id="243" name="droppedImage.png"/>
          <p:cNvPicPr>
            <a:picLocks noChangeAspect="1"/>
          </p:cNvPicPr>
          <p:nvPr/>
        </p:nvPicPr>
        <p:blipFill>
          <a:blip r:embed="rId5">
            <a:extLst/>
          </a:blip>
          <a:stretch>
            <a:fillRect/>
          </a:stretch>
        </p:blipFill>
        <p:spPr>
          <a:xfrm>
            <a:off x="5318700" y="127064"/>
            <a:ext cx="2960371" cy="2584157"/>
          </a:xfrm>
          <a:prstGeom prst="rect">
            <a:avLst/>
          </a:prstGeom>
          <a:ln w="12700">
            <a:miter lim="400000"/>
          </a:ln>
        </p:spPr>
      </p:pic>
      <p:sp>
        <p:nvSpPr>
          <p:cNvPr id="244" name="Shape 244"/>
          <p:cNvSpPr/>
          <p:nvPr/>
        </p:nvSpPr>
        <p:spPr>
          <a:xfrm>
            <a:off x="4812029" y="2663190"/>
            <a:ext cx="3966211" cy="742951"/>
          </a:xfrm>
          <a:prstGeom prst="rect">
            <a:avLst/>
          </a:prstGeom>
          <a:noFill/>
          <a:ln w="3175">
            <a:miter lim="400000"/>
          </a:ln>
          <a:extLst>
            <a:ext uri="{C572A759-6A51-4108-AA02-DFA0A04FC94B}">
              <ma14:wrappingTextBoxFlag xmlns:ma14="http://schemas.microsoft.com/office/mac/drawingml/2011/main" val="1"/>
            </a:ext>
          </a:extLst>
        </p:spPr>
        <p:txBody>
          <a:bodyPr lIns="0" tIns="0" rIns="0" bIns="0" anchor="ctr"/>
          <a:lstStyle>
            <a:lvl1pPr algn="ctr" defTabSz="411480">
              <a:defRPr sz="1800">
                <a:solidFill>
                  <a:srgbClr val="FFFFFF"/>
                </a:solidFill>
                <a:latin typeface="Myriad Pro"/>
                <a:ea typeface="Myriad Pro"/>
                <a:cs typeface="Myriad Pro"/>
                <a:sym typeface="Myriad Pro"/>
              </a:defRPr>
            </a:lvl1pPr>
          </a:lstStyle>
          <a:p>
            <a:r>
              <a:rPr dirty="0">
                <a:solidFill>
                  <a:schemeClr val="tx1"/>
                </a:solidFill>
                <a:latin typeface="Arial" charset="0"/>
                <a:ea typeface="Arial" charset="0"/>
                <a:cs typeface="Arial" charset="0"/>
              </a:rPr>
              <a:t>Analysis environment automatically and transparently tracks details</a:t>
            </a:r>
          </a:p>
        </p:txBody>
      </p:sp>
      <p:pic>
        <p:nvPicPr>
          <p:cNvPr id="245" name="droppedImage.png"/>
          <p:cNvPicPr>
            <a:picLocks noChangeAspect="1"/>
          </p:cNvPicPr>
          <p:nvPr/>
        </p:nvPicPr>
        <p:blipFill>
          <a:blip r:embed="rId6">
            <a:extLst/>
          </a:blip>
          <a:stretch>
            <a:fillRect/>
          </a:stretch>
        </p:blipFill>
        <p:spPr>
          <a:xfrm>
            <a:off x="811530" y="3579299"/>
            <a:ext cx="2960371" cy="2584158"/>
          </a:xfrm>
          <a:prstGeom prst="rect">
            <a:avLst/>
          </a:prstGeom>
          <a:ln w="12700">
            <a:miter lim="400000"/>
          </a:ln>
        </p:spPr>
      </p:pic>
      <p:sp>
        <p:nvSpPr>
          <p:cNvPr id="246" name="Shape 246"/>
          <p:cNvSpPr/>
          <p:nvPr/>
        </p:nvSpPr>
        <p:spPr>
          <a:xfrm>
            <a:off x="274320" y="6080759"/>
            <a:ext cx="4229101" cy="788671"/>
          </a:xfrm>
          <a:prstGeom prst="rect">
            <a:avLst/>
          </a:prstGeom>
          <a:noFill/>
          <a:ln w="3175">
            <a:miter lim="400000"/>
          </a:ln>
          <a:extLst>
            <a:ext uri="{C572A759-6A51-4108-AA02-DFA0A04FC94B}">
              <ma14:wrappingTextBoxFlag xmlns:ma14="http://schemas.microsoft.com/office/mac/drawingml/2011/main" val="1"/>
            </a:ext>
          </a:extLst>
        </p:spPr>
        <p:txBody>
          <a:bodyPr lIns="0" tIns="0" rIns="0" bIns="0" anchor="ctr"/>
          <a:lstStyle>
            <a:lvl1pPr algn="ctr" defTabSz="411480">
              <a:defRPr sz="1800">
                <a:solidFill>
                  <a:srgbClr val="FFFFFF"/>
                </a:solidFill>
                <a:latin typeface="Myriad Pro"/>
                <a:ea typeface="Myriad Pro"/>
                <a:cs typeface="Myriad Pro"/>
                <a:sym typeface="Myriad Pro"/>
              </a:defRPr>
            </a:lvl1pPr>
          </a:lstStyle>
          <a:p>
            <a:r>
              <a:rPr dirty="0">
                <a:solidFill>
                  <a:schemeClr val="tx1"/>
                </a:solidFill>
                <a:latin typeface="Arial" charset="0"/>
                <a:ea typeface="Arial" charset="0"/>
                <a:cs typeface="Arial" charset="0"/>
              </a:rPr>
              <a:t>Workflow system for complex analysis, constructed explicitly or automatically</a:t>
            </a:r>
          </a:p>
        </p:txBody>
      </p:sp>
      <p:grpSp>
        <p:nvGrpSpPr>
          <p:cNvPr id="249" name="Group 249"/>
          <p:cNvGrpSpPr/>
          <p:nvPr/>
        </p:nvGrpSpPr>
        <p:grpSpPr>
          <a:xfrm>
            <a:off x="5143395" y="3583055"/>
            <a:ext cx="3639950" cy="2583196"/>
            <a:chOff x="0" y="0"/>
            <a:chExt cx="3639949" cy="2583195"/>
          </a:xfrm>
        </p:grpSpPr>
        <p:pic>
          <p:nvPicPr>
            <p:cNvPr id="247" name="droppedImage.png"/>
            <p:cNvPicPr>
              <a:picLocks noChangeAspect="1"/>
            </p:cNvPicPr>
            <p:nvPr/>
          </p:nvPicPr>
          <p:blipFill>
            <a:blip r:embed="rId7">
              <a:extLst/>
            </a:blip>
            <a:stretch>
              <a:fillRect/>
            </a:stretch>
          </p:blipFill>
          <p:spPr>
            <a:xfrm>
              <a:off x="0" y="0"/>
              <a:ext cx="3310911" cy="2583196"/>
            </a:xfrm>
            <a:prstGeom prst="rect">
              <a:avLst/>
            </a:prstGeom>
            <a:ln w="12700" cap="flat">
              <a:noFill/>
              <a:miter lim="400000"/>
            </a:ln>
            <a:effectLst/>
          </p:spPr>
        </p:pic>
        <p:pic>
          <p:nvPicPr>
            <p:cNvPr id="248" name="droppedImage.png"/>
            <p:cNvPicPr>
              <a:picLocks noChangeAspect="1"/>
            </p:cNvPicPr>
            <p:nvPr/>
          </p:nvPicPr>
          <p:blipFill>
            <a:blip r:embed="rId8">
              <a:extLst/>
            </a:blip>
            <a:stretch>
              <a:fillRect/>
            </a:stretch>
          </p:blipFill>
          <p:spPr>
            <a:xfrm>
              <a:off x="900147" y="492544"/>
              <a:ext cx="2739803" cy="1605352"/>
            </a:xfrm>
            <a:prstGeom prst="rect">
              <a:avLst/>
            </a:prstGeom>
            <a:ln w="12700" cap="flat">
              <a:noFill/>
              <a:miter lim="400000"/>
            </a:ln>
            <a:effectLst/>
          </p:spPr>
        </p:pic>
      </p:grpSp>
      <p:sp>
        <p:nvSpPr>
          <p:cNvPr id="250" name="Shape 250"/>
          <p:cNvSpPr/>
          <p:nvPr/>
        </p:nvSpPr>
        <p:spPr>
          <a:xfrm>
            <a:off x="4846319" y="6080759"/>
            <a:ext cx="4229101" cy="788671"/>
          </a:xfrm>
          <a:prstGeom prst="rect">
            <a:avLst/>
          </a:prstGeom>
          <a:noFill/>
          <a:ln w="3175">
            <a:miter lim="400000"/>
          </a:ln>
          <a:extLst>
            <a:ext uri="{C572A759-6A51-4108-AA02-DFA0A04FC94B}">
              <ma14:wrappingTextBoxFlag xmlns:ma14="http://schemas.microsoft.com/office/mac/drawingml/2011/main" val="1"/>
            </a:ext>
          </a:extLst>
        </p:spPr>
        <p:txBody>
          <a:bodyPr lIns="0" tIns="0" rIns="0" bIns="0" anchor="ctr"/>
          <a:lstStyle/>
          <a:p>
            <a:pPr algn="ctr" defTabSz="411480">
              <a:defRPr sz="1800">
                <a:solidFill>
                  <a:srgbClr val="FFFFFF"/>
                </a:solidFill>
                <a:latin typeface="Myriad Pro"/>
                <a:ea typeface="Myriad Pro"/>
                <a:cs typeface="Myriad Pro"/>
                <a:sym typeface="Myriad Pro"/>
              </a:defRPr>
            </a:pPr>
            <a:r>
              <a:rPr dirty="0">
                <a:solidFill>
                  <a:schemeClr val="tx1"/>
                </a:solidFill>
              </a:rPr>
              <a:t>Pervasive sharing, and publication</a:t>
            </a:r>
          </a:p>
          <a:p>
            <a:pPr algn="ctr" defTabSz="411480">
              <a:defRPr sz="1800">
                <a:solidFill>
                  <a:srgbClr val="FFFFFF"/>
                </a:solidFill>
                <a:latin typeface="Myriad Pro"/>
                <a:ea typeface="Myriad Pro"/>
                <a:cs typeface="Myriad Pro"/>
                <a:sym typeface="Myriad Pro"/>
              </a:defRPr>
            </a:pPr>
            <a:r>
              <a:rPr dirty="0">
                <a:solidFill>
                  <a:schemeClr val="tx1"/>
                </a:solidFill>
              </a:rPr>
              <a:t>of documents with integrated analysis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p:cNvSpPr>
          <p:nvPr>
            <p:ph type="title"/>
          </p:nvPr>
        </p:nvSpPr>
        <p:spPr>
          <a:xfrm>
            <a:off x="891540" y="-342900"/>
            <a:ext cx="7360920" cy="1714501"/>
          </a:xfrm>
          <a:prstGeom prst="rect">
            <a:avLst/>
          </a:prstGeom>
        </p:spPr>
        <p:txBody>
          <a:bodyPr/>
          <a:lstStyle/>
          <a:p>
            <a:r>
              <a:rPr b="0" dirty="0">
                <a:solidFill>
                  <a:srgbClr val="000090"/>
                </a:solidFill>
                <a:latin typeface="Arial" charset="0"/>
                <a:ea typeface="Arial" charset="0"/>
                <a:cs typeface="Arial" charset="0"/>
              </a:rPr>
              <a:t>Galaxy Demo</a:t>
            </a:r>
          </a:p>
        </p:txBody>
      </p:sp>
      <p:sp>
        <p:nvSpPr>
          <p:cNvPr id="255" name="Shape 255"/>
          <p:cNvSpPr>
            <a:spLocks noGrp="1"/>
          </p:cNvSpPr>
          <p:nvPr>
            <p:ph type="body" idx="1"/>
          </p:nvPr>
        </p:nvSpPr>
        <p:spPr>
          <a:xfrm>
            <a:off x="560070" y="1943100"/>
            <a:ext cx="8023860" cy="4023360"/>
          </a:xfrm>
          <a:prstGeom prst="rect">
            <a:avLst/>
          </a:prstGeom>
        </p:spPr>
        <p:txBody>
          <a:bodyPr/>
          <a:lstStyle/>
          <a:p>
            <a:pPr algn="ctr">
              <a:spcBef>
                <a:spcPts val="0"/>
              </a:spcBef>
              <a:buSzTx/>
              <a:buNone/>
              <a:defRPr sz="4200" b="1"/>
            </a:pPr>
            <a:endParaRPr dirty="0"/>
          </a:p>
        </p:txBody>
      </p:sp>
      <p:sp>
        <p:nvSpPr>
          <p:cNvPr id="256" name="Shape 256"/>
          <p:cNvSpPr>
            <a:spLocks noGrp="1"/>
          </p:cNvSpPr>
          <p:nvPr>
            <p:ph type="sldNum" sz="quarter" idx="2"/>
          </p:nvPr>
        </p:nvSpPr>
        <p:spPr>
          <a:xfrm>
            <a:off x="4444189" y="6537959"/>
            <a:ext cx="244192" cy="2413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21</a:t>
            </a:fld>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66" y="878000"/>
            <a:ext cx="9319501" cy="57806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timing>
    <p:tnLst>
      <p:par>
        <p:cTn xmlns:p14="http://schemas.microsoft.com/office/powerpoint/2010/main" id="1" dur="indefinite" restart="never" fill="hold"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p:cNvSpPr>
          <p:nvPr>
            <p:ph type="title"/>
          </p:nvPr>
        </p:nvSpPr>
        <p:spPr>
          <a:prstGeom prst="rect">
            <a:avLst/>
          </a:prstGeom>
        </p:spPr>
        <p:txBody>
          <a:bodyPr/>
          <a:lstStyle/>
          <a:p>
            <a:r>
              <a:rPr b="0" dirty="0">
                <a:solidFill>
                  <a:srgbClr val="000090"/>
                </a:solidFill>
                <a:latin typeface="Arial" charset="0"/>
                <a:ea typeface="Arial" charset="0"/>
                <a:cs typeface="Arial" charset="0"/>
              </a:rPr>
              <a:t>Galaxy Usage</a:t>
            </a:r>
          </a:p>
        </p:txBody>
      </p:sp>
      <p:sp>
        <p:nvSpPr>
          <p:cNvPr id="260" name="Shape 260"/>
          <p:cNvSpPr>
            <a:spLocks noGrp="1"/>
          </p:cNvSpPr>
          <p:nvPr>
            <p:ph type="body" idx="1"/>
          </p:nvPr>
        </p:nvSpPr>
        <p:spPr>
          <a:xfrm>
            <a:off x="891540" y="1943100"/>
            <a:ext cx="8095010" cy="4023360"/>
          </a:xfrm>
          <a:prstGeom prst="rect">
            <a:avLst/>
          </a:prstGeom>
        </p:spPr>
        <p:txBody>
          <a:bodyPr>
            <a:normAutofit/>
          </a:bodyPr>
          <a:lstStyle/>
          <a:p>
            <a:pPr defTabSz="296265">
              <a:spcBef>
                <a:spcPts val="1100"/>
              </a:spcBef>
              <a:defRPr sz="2304"/>
            </a:pPr>
            <a:r>
              <a:rPr dirty="0">
                <a:latin typeface="Arial" charset="0"/>
                <a:ea typeface="Arial" charset="0"/>
                <a:cs typeface="Arial" charset="0"/>
              </a:rPr>
              <a:t>Cited in more than 3,000 publications</a:t>
            </a:r>
          </a:p>
          <a:p>
            <a:pPr marL="737235" lvl="1" indent="-280035" defTabSz="296265">
              <a:defRPr sz="2016"/>
            </a:pPr>
            <a:endParaRPr dirty="0">
              <a:latin typeface="Arial" charset="0"/>
              <a:ea typeface="Arial" charset="0"/>
              <a:cs typeface="Arial" charset="0"/>
            </a:endParaRPr>
          </a:p>
          <a:p>
            <a:pPr defTabSz="296265">
              <a:spcBef>
                <a:spcPts val="1100"/>
              </a:spcBef>
              <a:defRPr sz="2304"/>
            </a:pPr>
            <a:r>
              <a:rPr dirty="0">
                <a:latin typeface="Arial" charset="0"/>
                <a:ea typeface="Arial" charset="0"/>
                <a:cs typeface="Arial" charset="0"/>
              </a:rPr>
              <a:t>Main server at </a:t>
            </a:r>
            <a:r>
              <a:rPr dirty="0">
                <a:latin typeface="Arial" charset="0"/>
                <a:ea typeface="Arial" charset="0"/>
                <a:cs typeface="Arial" charset="0"/>
                <a:hlinkClick r:id="rId2"/>
              </a:rPr>
              <a:t>http://usegalaxy.org</a:t>
            </a:r>
            <a:r>
              <a:rPr dirty="0">
                <a:latin typeface="Arial" charset="0"/>
                <a:ea typeface="Arial" charset="0"/>
                <a:cs typeface="Arial" charset="0"/>
              </a:rPr>
              <a:t>:</a:t>
            </a:r>
          </a:p>
          <a:p>
            <a:pPr marL="737235" lvl="1" indent="-280035" defTabSz="296265">
              <a:defRPr sz="2016"/>
            </a:pPr>
            <a:r>
              <a:rPr dirty="0">
                <a:latin typeface="Arial" charset="0"/>
                <a:ea typeface="Arial" charset="0"/>
                <a:cs typeface="Arial" charset="0"/>
              </a:rPr>
              <a:t>~500 new users per month, ~200 TB of user data, ~165,000 analysis jobs per month (http://bit.ly/gxystats)</a:t>
            </a:r>
          </a:p>
          <a:p>
            <a:pPr marL="737235" lvl="1" indent="-280035" defTabSz="296265">
              <a:defRPr sz="2016"/>
            </a:pPr>
            <a:endParaRPr dirty="0">
              <a:latin typeface="Arial" charset="0"/>
              <a:ea typeface="Arial" charset="0"/>
              <a:cs typeface="Arial" charset="0"/>
            </a:endParaRPr>
          </a:p>
          <a:p>
            <a:pPr defTabSz="296265">
              <a:spcBef>
                <a:spcPts val="1100"/>
              </a:spcBef>
              <a:defRPr sz="2304"/>
            </a:pPr>
            <a:r>
              <a:rPr dirty="0">
                <a:latin typeface="Arial" charset="0"/>
                <a:ea typeface="Arial" charset="0"/>
                <a:cs typeface="Arial" charset="0"/>
              </a:rPr>
              <a:t>80 public servers all over the world (</a:t>
            </a:r>
            <a:r>
              <a:rPr dirty="0">
                <a:solidFill>
                  <a:srgbClr val="0000FF"/>
                </a:solidFill>
                <a:uFill>
                  <a:solidFill>
                    <a:srgbClr val="0000FF"/>
                  </a:solidFill>
                </a:uFill>
                <a:latin typeface="Arial" charset="0"/>
                <a:ea typeface="Arial" charset="0"/>
                <a:cs typeface="Arial" charset="0"/>
                <a:hlinkClick r:id="rId3"/>
              </a:rPr>
              <a:t>http://bit.ly/gxyservers</a:t>
            </a:r>
            <a:r>
              <a:rPr dirty="0">
                <a:latin typeface="Arial" charset="0"/>
                <a:ea typeface="Arial" charset="0"/>
                <a:cs typeface="Arial" charset="0"/>
              </a:rPr>
              <a:t>)</a:t>
            </a:r>
          </a:p>
          <a:p>
            <a:pPr marL="737235" lvl="1" indent="-280035" defTabSz="296265">
              <a:defRPr sz="2016"/>
            </a:pPr>
            <a:r>
              <a:rPr dirty="0">
                <a:latin typeface="Arial" charset="0"/>
                <a:ea typeface="Arial" charset="0"/>
                <a:cs typeface="Arial" charset="0"/>
              </a:rPr>
              <a:t>15+ general servers, some supported by institutions</a:t>
            </a:r>
          </a:p>
          <a:p>
            <a:pPr marL="737235" lvl="1" indent="-280035" defTabSz="296265">
              <a:defRPr sz="2016"/>
            </a:pPr>
            <a:r>
              <a:rPr dirty="0">
                <a:latin typeface="Arial" charset="0"/>
                <a:ea typeface="Arial" charset="0"/>
                <a:cs typeface="Arial" charset="0"/>
              </a:rPr>
              <a:t>Many domain-specific servers as well</a:t>
            </a:r>
          </a:p>
        </p:txBody>
      </p:sp>
      <p:sp>
        <p:nvSpPr>
          <p:cNvPr id="261" name="Shape 26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22</a:t>
            </a:fld>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38982" y="3882141"/>
            <a:ext cx="3605018" cy="2839452"/>
          </a:xfrm>
          <a:prstGeom prst="rect">
            <a:avLst/>
          </a:prstGeom>
        </p:spPr>
      </p:pic>
      <p:pic>
        <p:nvPicPr>
          <p:cNvPr id="3" name="Picture 2"/>
          <p:cNvPicPr>
            <a:picLocks noChangeAspect="1"/>
          </p:cNvPicPr>
          <p:nvPr/>
        </p:nvPicPr>
        <p:blipFill>
          <a:blip r:embed="rId3"/>
          <a:stretch>
            <a:fillRect/>
          </a:stretch>
        </p:blipFill>
        <p:spPr>
          <a:xfrm>
            <a:off x="167640" y="1522531"/>
            <a:ext cx="4785360" cy="3252549"/>
          </a:xfrm>
          <a:prstGeom prst="rect">
            <a:avLst/>
          </a:prstGeom>
        </p:spPr>
      </p:pic>
      <p:sp>
        <p:nvSpPr>
          <p:cNvPr id="8" name="Shape 259"/>
          <p:cNvSpPr txBox="1">
            <a:spLocks/>
          </p:cNvSpPr>
          <p:nvPr/>
        </p:nvSpPr>
        <p:spPr>
          <a:xfrm>
            <a:off x="891540" y="182880"/>
            <a:ext cx="7360920" cy="1714501"/>
          </a:xfrm>
          <a:prstGeom prst="rect">
            <a:avLst/>
          </a:prstGeom>
          <a:ln w="12700">
            <a:miter lim="400000"/>
          </a:ln>
        </p:spPr>
        <p:txBody>
          <a:bodyPr lIns="45719" rIns="45719" anchor="ctr">
            <a:normAutofit/>
          </a:bodyPr>
          <a:lstStyle>
            <a:lvl1pPr marL="0" marR="0" indent="0" algn="ctr" defTabSz="457200" rtl="0" latinLnBrk="0">
              <a:lnSpc>
                <a:spcPct val="100000"/>
              </a:lnSpc>
              <a:spcBef>
                <a:spcPts val="0"/>
              </a:spcBef>
              <a:spcAft>
                <a:spcPts val="0"/>
              </a:spcAft>
              <a:buClrTx/>
              <a:buSzTx/>
              <a:buFontTx/>
              <a:buNone/>
              <a:tabLst/>
              <a:defRPr sz="3400" b="0" i="0" u="none" strike="noStrike" cap="none" spc="0" baseline="0">
                <a:ln>
                  <a:noFill/>
                </a:ln>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4572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9144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13716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182880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a:lstStyle>
          <a:p>
            <a:pPr hangingPunct="1"/>
            <a:r>
              <a:rPr lang="en-US" dirty="0" smtClean="0">
                <a:solidFill>
                  <a:srgbClr val="000090"/>
                </a:solidFill>
                <a:latin typeface="Arial" charset="0"/>
                <a:ea typeface="Arial" charset="0"/>
                <a:cs typeface="Arial" charset="0"/>
              </a:rPr>
              <a:t>Galaxy Citations</a:t>
            </a:r>
            <a:endParaRPr lang="en-US" dirty="0">
              <a:solidFill>
                <a:srgbClr val="000090"/>
              </a:solidFill>
              <a:latin typeface="Arial" charset="0"/>
              <a:ea typeface="Arial" charset="0"/>
              <a:cs typeface="Arial" charset="0"/>
            </a:endParaRPr>
          </a:p>
        </p:txBody>
      </p:sp>
    </p:spTree>
    <p:extLst>
      <p:ext uri="{BB962C8B-B14F-4D97-AF65-F5344CB8AC3E}">
        <p14:creationId xmlns:p14="http://schemas.microsoft.com/office/powerpoint/2010/main" val="117659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p:cNvSpPr>
          <p:nvPr>
            <p:ph type="body" idx="1"/>
          </p:nvPr>
        </p:nvSpPr>
        <p:spPr>
          <a:prstGeom prst="rect">
            <a:avLst/>
          </a:prstGeom>
        </p:spPr>
        <p:txBody>
          <a:bodyPr/>
          <a:lstStyle/>
          <a:p>
            <a:endParaRPr/>
          </a:p>
        </p:txBody>
      </p:sp>
      <p:pic>
        <p:nvPicPr>
          <p:cNvPr id="2" name="Picture 1"/>
          <p:cNvPicPr>
            <a:picLocks noChangeAspect="1"/>
          </p:cNvPicPr>
          <p:nvPr/>
        </p:nvPicPr>
        <p:blipFill>
          <a:blip r:embed="rId2"/>
          <a:stretch>
            <a:fillRect/>
          </a:stretch>
        </p:blipFill>
        <p:spPr>
          <a:xfrm>
            <a:off x="432435" y="1450839"/>
            <a:ext cx="8279130" cy="5407161"/>
          </a:xfrm>
          <a:prstGeom prst="rect">
            <a:avLst/>
          </a:prstGeom>
        </p:spPr>
      </p:pic>
      <p:sp>
        <p:nvSpPr>
          <p:cNvPr id="8" name="Shape 259"/>
          <p:cNvSpPr>
            <a:spLocks noGrp="1"/>
          </p:cNvSpPr>
          <p:nvPr>
            <p:ph type="title"/>
          </p:nvPr>
        </p:nvSpPr>
        <p:spPr>
          <a:xfrm>
            <a:off x="891540" y="182880"/>
            <a:ext cx="7360920" cy="1714501"/>
          </a:xfrm>
          <a:prstGeom prst="rect">
            <a:avLst/>
          </a:prstGeom>
        </p:spPr>
        <p:txBody>
          <a:bodyPr/>
          <a:lstStyle/>
          <a:p>
            <a:r>
              <a:rPr b="0" dirty="0">
                <a:solidFill>
                  <a:srgbClr val="000090"/>
                </a:solidFill>
                <a:latin typeface="Arial" charset="0"/>
                <a:ea typeface="Arial" charset="0"/>
                <a:cs typeface="Arial" charset="0"/>
              </a:rPr>
              <a:t>Galaxy </a:t>
            </a:r>
            <a:r>
              <a:rPr lang="en-US" b="0" dirty="0" smtClean="0">
                <a:solidFill>
                  <a:srgbClr val="000090"/>
                </a:solidFill>
                <a:latin typeface="Arial" charset="0"/>
                <a:ea typeface="Arial" charset="0"/>
                <a:cs typeface="Arial" charset="0"/>
              </a:rPr>
              <a:t>Main usage </a:t>
            </a:r>
            <a:br>
              <a:rPr lang="en-US" b="0" dirty="0" smtClean="0">
                <a:solidFill>
                  <a:srgbClr val="000090"/>
                </a:solidFill>
                <a:latin typeface="Arial" charset="0"/>
                <a:ea typeface="Arial" charset="0"/>
                <a:cs typeface="Arial" charset="0"/>
              </a:rPr>
            </a:br>
            <a:r>
              <a:rPr lang="en-US" sz="2200" b="0" dirty="0" smtClean="0">
                <a:solidFill>
                  <a:srgbClr val="000090"/>
                </a:solidFill>
                <a:latin typeface="Arial" charset="0"/>
                <a:ea typeface="Arial" charset="0"/>
                <a:cs typeface="Arial" charset="0"/>
              </a:rPr>
              <a:t>(https://usegalaxy.org)</a:t>
            </a:r>
            <a:endParaRPr sz="2200" b="0" dirty="0">
              <a:solidFill>
                <a:srgbClr val="000090"/>
              </a:solidFill>
              <a:latin typeface="Arial" charset="0"/>
              <a:ea typeface="Arial" charset="0"/>
              <a:cs typeface="Arial" charset="0"/>
            </a:endParaRPr>
          </a:p>
        </p:txBody>
      </p:sp>
    </p:spTree>
    <p:extLst>
      <p:ext uri="{BB962C8B-B14F-4D97-AF65-F5344CB8AC3E}">
        <p14:creationId xmlns:p14="http://schemas.microsoft.com/office/powerpoint/2010/main" val="1041433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8650" y="1690689"/>
            <a:ext cx="7863840" cy="5030282"/>
          </a:xfrm>
          <a:prstGeom prst="rect">
            <a:avLst/>
          </a:prstGeom>
        </p:spPr>
      </p:pic>
      <p:sp>
        <p:nvSpPr>
          <p:cNvPr id="9" name="Shape 259"/>
          <p:cNvSpPr>
            <a:spLocks noGrp="1"/>
          </p:cNvSpPr>
          <p:nvPr>
            <p:ph type="title"/>
          </p:nvPr>
        </p:nvSpPr>
        <p:spPr>
          <a:xfrm>
            <a:off x="891540" y="182880"/>
            <a:ext cx="7360920" cy="1714501"/>
          </a:xfrm>
          <a:prstGeom prst="rect">
            <a:avLst/>
          </a:prstGeom>
        </p:spPr>
        <p:txBody>
          <a:bodyPr/>
          <a:lstStyle/>
          <a:p>
            <a:r>
              <a:rPr b="0" dirty="0">
                <a:solidFill>
                  <a:srgbClr val="000090"/>
                </a:solidFill>
                <a:latin typeface="Arial" charset="0"/>
                <a:ea typeface="Arial" charset="0"/>
                <a:cs typeface="Arial" charset="0"/>
              </a:rPr>
              <a:t>Galaxy </a:t>
            </a:r>
            <a:r>
              <a:rPr lang="en-US" b="0" dirty="0" smtClean="0">
                <a:solidFill>
                  <a:srgbClr val="000090"/>
                </a:solidFill>
                <a:latin typeface="Arial" charset="0"/>
                <a:ea typeface="Arial" charset="0"/>
                <a:cs typeface="Arial" charset="0"/>
              </a:rPr>
              <a:t>Main usage </a:t>
            </a:r>
            <a:br>
              <a:rPr lang="en-US" b="0" dirty="0" smtClean="0">
                <a:solidFill>
                  <a:srgbClr val="000090"/>
                </a:solidFill>
                <a:latin typeface="Arial" charset="0"/>
                <a:ea typeface="Arial" charset="0"/>
                <a:cs typeface="Arial" charset="0"/>
              </a:rPr>
            </a:br>
            <a:r>
              <a:rPr lang="en-US" sz="2200" b="0" dirty="0" smtClean="0">
                <a:solidFill>
                  <a:srgbClr val="000090"/>
                </a:solidFill>
                <a:latin typeface="Arial" charset="0"/>
                <a:ea typeface="Arial" charset="0"/>
                <a:cs typeface="Arial" charset="0"/>
              </a:rPr>
              <a:t>(https://usegalaxy.org)</a:t>
            </a:r>
            <a:endParaRPr sz="2200" b="0" dirty="0">
              <a:solidFill>
                <a:srgbClr val="000090"/>
              </a:solidFill>
              <a:latin typeface="Arial" charset="0"/>
              <a:ea typeface="Arial" charset="0"/>
              <a:cs typeface="Arial" charset="0"/>
            </a:endParaRPr>
          </a:p>
        </p:txBody>
      </p:sp>
    </p:spTree>
    <p:extLst>
      <p:ext uri="{BB962C8B-B14F-4D97-AF65-F5344CB8AC3E}">
        <p14:creationId xmlns:p14="http://schemas.microsoft.com/office/powerpoint/2010/main" val="137502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p:cNvSpPr>
          <p:nvPr>
            <p:ph type="title" idx="4294967295"/>
          </p:nvPr>
        </p:nvSpPr>
        <p:spPr>
          <a:xfrm>
            <a:off x="60960" y="4405109"/>
            <a:ext cx="8885437" cy="2513851"/>
          </a:xfrm>
          <a:prstGeom prst="rect">
            <a:avLst/>
          </a:prstGeom>
        </p:spPr>
        <p:txBody>
          <a:bodyPr lIns="0" tIns="0" rIns="0" bIns="0" anchor="t">
            <a:noAutofit/>
          </a:bodyPr>
          <a:lstStyle/>
          <a:p>
            <a:pPr algn="ctr" defTabSz="410765">
              <a:lnSpc>
                <a:spcPct val="90000"/>
              </a:lnSpc>
              <a:defRPr sz="2500">
                <a:effectLst/>
                <a:latin typeface="Open Sans Semibold"/>
                <a:ea typeface="Open Sans Semibold"/>
                <a:cs typeface="Open Sans Semibold"/>
                <a:sym typeface="Open Sans Semibold"/>
              </a:defRPr>
            </a:pPr>
            <a:r>
              <a:rPr dirty="0"/>
              <a:t>Proteomics</a:t>
            </a:r>
          </a:p>
          <a:p>
            <a:pPr algn="ctr" defTabSz="410765">
              <a:lnSpc>
                <a:spcPct val="90000"/>
              </a:lnSpc>
              <a:defRPr sz="2500">
                <a:effectLst/>
                <a:latin typeface="Open Sans Semibold"/>
                <a:ea typeface="Open Sans Semibold"/>
                <a:cs typeface="Open Sans Semibold"/>
                <a:sym typeface="Open Sans Semibold"/>
              </a:defRPr>
            </a:pPr>
            <a:r>
              <a:rPr dirty="0"/>
              <a:t>Metabolomics</a:t>
            </a:r>
          </a:p>
          <a:p>
            <a:pPr algn="ctr" defTabSz="410765">
              <a:lnSpc>
                <a:spcPct val="90000"/>
              </a:lnSpc>
              <a:defRPr sz="2500">
                <a:solidFill>
                  <a:srgbClr val="FF9300"/>
                </a:solidFill>
                <a:effectLst/>
                <a:latin typeface="Open Sans Semibold"/>
                <a:ea typeface="Open Sans Semibold"/>
                <a:cs typeface="Open Sans Semibold"/>
                <a:sym typeface="Open Sans Semibold"/>
              </a:defRPr>
            </a:pPr>
            <a:r>
              <a:rPr dirty="0"/>
              <a:t>Drug Discovery</a:t>
            </a:r>
          </a:p>
          <a:p>
            <a:pPr algn="ctr" defTabSz="410765">
              <a:lnSpc>
                <a:spcPct val="90000"/>
              </a:lnSpc>
              <a:defRPr sz="2500">
                <a:effectLst/>
                <a:latin typeface="Open Sans Semibold"/>
                <a:ea typeface="Open Sans Semibold"/>
                <a:cs typeface="Open Sans Semibold"/>
                <a:sym typeface="Open Sans Semibold"/>
              </a:defRPr>
            </a:pPr>
            <a:r>
              <a:rPr dirty="0"/>
              <a:t>Cosmology</a:t>
            </a:r>
          </a:p>
          <a:p>
            <a:pPr algn="ctr" defTabSz="410765">
              <a:lnSpc>
                <a:spcPct val="90000"/>
              </a:lnSpc>
              <a:defRPr sz="2500">
                <a:solidFill>
                  <a:srgbClr val="FF9300"/>
                </a:solidFill>
                <a:effectLst/>
                <a:latin typeface="Open Sans Semibold"/>
                <a:ea typeface="Open Sans Semibold"/>
                <a:cs typeface="Open Sans Semibold"/>
                <a:sym typeface="Open Sans Semibold"/>
              </a:defRPr>
            </a:pPr>
            <a:r>
              <a:rPr dirty="0"/>
              <a:t>Image Analysis</a:t>
            </a:r>
          </a:p>
          <a:p>
            <a:pPr algn="l" defTabSz="410765">
              <a:lnSpc>
                <a:spcPct val="90000"/>
              </a:lnSpc>
              <a:defRPr sz="2500">
                <a:effectLst/>
                <a:latin typeface="Open Sans Semibold"/>
                <a:ea typeface="Open Sans Semibold"/>
                <a:cs typeface="Open Sans Semibold"/>
                <a:sym typeface="Open Sans Semibold"/>
              </a:defRPr>
            </a:pPr>
            <a:r>
              <a:rPr dirty="0"/>
              <a:t>    Climate Change       </a:t>
            </a:r>
            <a:r>
              <a:rPr dirty="0">
                <a:solidFill>
                  <a:srgbClr val="FF9300"/>
                </a:solidFill>
              </a:rPr>
              <a:t>Flow Cytometry</a:t>
            </a:r>
            <a:r>
              <a:rPr dirty="0"/>
              <a:t>   Natural Language</a:t>
            </a:r>
          </a:p>
        </p:txBody>
      </p:sp>
      <p:pic>
        <p:nvPicPr>
          <p:cNvPr id="132" name="ballaxyslide.png"/>
          <p:cNvPicPr>
            <a:picLocks noChangeAspect="1"/>
          </p:cNvPicPr>
          <p:nvPr/>
        </p:nvPicPr>
        <p:blipFill>
          <a:blip r:embed="rId3">
            <a:extLst/>
          </a:blip>
          <a:stretch>
            <a:fillRect/>
          </a:stretch>
        </p:blipFill>
        <p:spPr>
          <a:xfrm>
            <a:off x="336171" y="2296465"/>
            <a:ext cx="2705696" cy="1785938"/>
          </a:xfrm>
          <a:prstGeom prst="rect">
            <a:avLst/>
          </a:prstGeom>
          <a:ln w="12700">
            <a:miter lim="400000"/>
          </a:ln>
        </p:spPr>
      </p:pic>
      <p:pic>
        <p:nvPicPr>
          <p:cNvPr id="133" name="FaceITHomePage300.png"/>
          <p:cNvPicPr>
            <a:picLocks noChangeAspect="1"/>
          </p:cNvPicPr>
          <p:nvPr/>
        </p:nvPicPr>
        <p:blipFill>
          <a:blip r:embed="rId4">
            <a:extLst/>
          </a:blip>
          <a:stretch>
            <a:fillRect/>
          </a:stretch>
        </p:blipFill>
        <p:spPr>
          <a:xfrm>
            <a:off x="3232546" y="328464"/>
            <a:ext cx="2678908" cy="1803798"/>
          </a:xfrm>
          <a:prstGeom prst="rect">
            <a:avLst/>
          </a:prstGeom>
          <a:ln w="12700">
            <a:miter lim="400000"/>
          </a:ln>
        </p:spPr>
      </p:pic>
      <p:pic>
        <p:nvPicPr>
          <p:cNvPr id="134" name="galaxyp_rearranged300.png"/>
          <p:cNvPicPr>
            <a:picLocks noChangeAspect="1"/>
          </p:cNvPicPr>
          <p:nvPr/>
        </p:nvPicPr>
        <p:blipFill>
          <a:blip r:embed="rId5">
            <a:extLst/>
          </a:blip>
          <a:stretch>
            <a:fillRect/>
          </a:stretch>
        </p:blipFill>
        <p:spPr>
          <a:xfrm>
            <a:off x="349565" y="337394"/>
            <a:ext cx="2678908" cy="1785938"/>
          </a:xfrm>
          <a:prstGeom prst="rect">
            <a:avLst/>
          </a:prstGeom>
          <a:ln w="12700">
            <a:miter lim="400000"/>
          </a:ln>
        </p:spPr>
      </p:pic>
      <p:pic>
        <p:nvPicPr>
          <p:cNvPr id="135" name="ImageAnalysisToolkitHome.png"/>
          <p:cNvPicPr>
            <a:picLocks noChangeAspect="1"/>
          </p:cNvPicPr>
          <p:nvPr/>
        </p:nvPicPr>
        <p:blipFill>
          <a:blip r:embed="rId6">
            <a:extLst/>
          </a:blip>
          <a:stretch>
            <a:fillRect/>
          </a:stretch>
        </p:blipFill>
        <p:spPr>
          <a:xfrm>
            <a:off x="349565" y="4219817"/>
            <a:ext cx="2678908" cy="1740868"/>
          </a:xfrm>
          <a:prstGeom prst="rect">
            <a:avLst/>
          </a:prstGeom>
          <a:ln w="12700">
            <a:miter lim="400000"/>
          </a:ln>
        </p:spPr>
      </p:pic>
      <p:pic>
        <p:nvPicPr>
          <p:cNvPr id="136" name="OSDD.png"/>
          <p:cNvPicPr>
            <a:picLocks noChangeAspect="1"/>
          </p:cNvPicPr>
          <p:nvPr/>
        </p:nvPicPr>
        <p:blipFill>
          <a:blip r:embed="rId7">
            <a:extLst/>
          </a:blip>
          <a:stretch>
            <a:fillRect/>
          </a:stretch>
        </p:blipFill>
        <p:spPr>
          <a:xfrm>
            <a:off x="6102133" y="337394"/>
            <a:ext cx="2678907" cy="1785938"/>
          </a:xfrm>
          <a:prstGeom prst="rect">
            <a:avLst/>
          </a:prstGeom>
          <a:ln w="12700">
            <a:miter lim="400000"/>
          </a:ln>
        </p:spPr>
      </p:pic>
      <p:pic>
        <p:nvPicPr>
          <p:cNvPr id="137" name="SymD2.png"/>
          <p:cNvPicPr>
            <a:picLocks noChangeAspect="1"/>
          </p:cNvPicPr>
          <p:nvPr/>
        </p:nvPicPr>
        <p:blipFill>
          <a:blip r:embed="rId8">
            <a:extLst/>
          </a:blip>
          <a:stretch>
            <a:fillRect/>
          </a:stretch>
        </p:blipFill>
        <p:spPr>
          <a:xfrm>
            <a:off x="6102133" y="2296465"/>
            <a:ext cx="2678907" cy="1785938"/>
          </a:xfrm>
          <a:prstGeom prst="rect">
            <a:avLst/>
          </a:prstGeom>
          <a:ln w="12700">
            <a:miter lim="400000"/>
          </a:ln>
        </p:spPr>
      </p:pic>
      <p:pic>
        <p:nvPicPr>
          <p:cNvPr id="138" name="w4m_screenshot300.png"/>
          <p:cNvPicPr>
            <a:picLocks noChangeAspect="1"/>
          </p:cNvPicPr>
          <p:nvPr/>
        </p:nvPicPr>
        <p:blipFill>
          <a:blip r:embed="rId9">
            <a:extLst/>
          </a:blip>
          <a:stretch>
            <a:fillRect/>
          </a:stretch>
        </p:blipFill>
        <p:spPr>
          <a:xfrm>
            <a:off x="5911454" y="4228325"/>
            <a:ext cx="2678908" cy="1732360"/>
          </a:xfrm>
          <a:prstGeom prst="rect">
            <a:avLst/>
          </a:prstGeom>
          <a:ln w="12700">
            <a:miter lim="400000"/>
          </a:ln>
        </p:spPr>
      </p:pic>
      <p:pic>
        <p:nvPicPr>
          <p:cNvPr id="12" name="pasted-image.png"/>
          <p:cNvPicPr>
            <a:picLocks noChangeAspect="1"/>
          </p:cNvPicPr>
          <p:nvPr/>
        </p:nvPicPr>
        <p:blipFill>
          <a:blip r:embed="rId10">
            <a:extLst/>
          </a:blip>
          <a:stretch>
            <a:fillRect/>
          </a:stretch>
        </p:blipFill>
        <p:spPr>
          <a:xfrm>
            <a:off x="3144081" y="2202617"/>
            <a:ext cx="2929054" cy="1952703"/>
          </a:xfrm>
          <a:prstGeom prst="rect">
            <a:avLst/>
          </a:prstGeom>
          <a:ln w="12700">
            <a:miter lim="400000"/>
          </a:ln>
        </p:spPr>
      </p:pic>
    </p:spTree>
    <p:extLst>
      <p:ext uri="{BB962C8B-B14F-4D97-AF65-F5344CB8AC3E}">
        <p14:creationId xmlns:p14="http://schemas.microsoft.com/office/powerpoint/2010/main" val="1681639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Shape 263"/>
          <p:cNvSpPr>
            <a:spLocks noGrp="1"/>
          </p:cNvSpPr>
          <p:nvPr>
            <p:ph type="title"/>
          </p:nvPr>
        </p:nvSpPr>
        <p:spPr>
          <a:prstGeom prst="rect">
            <a:avLst/>
          </a:prstGeom>
        </p:spPr>
        <p:txBody>
          <a:bodyPr/>
          <a:lstStyle/>
          <a:p>
            <a:r>
              <a:rPr b="0" dirty="0">
                <a:solidFill>
                  <a:srgbClr val="000090"/>
                </a:solidFill>
                <a:latin typeface="Arial" charset="0"/>
                <a:ea typeface="Arial" charset="0"/>
                <a:cs typeface="Arial" charset="0"/>
              </a:rPr>
              <a:t>Galaxy as a General Analysis Platform</a:t>
            </a:r>
          </a:p>
        </p:txBody>
      </p:sp>
      <p:sp>
        <p:nvSpPr>
          <p:cNvPr id="264" name="Shape 264"/>
          <p:cNvSpPr>
            <a:spLocks noGrp="1"/>
          </p:cNvSpPr>
          <p:nvPr>
            <p:ph type="body" idx="1"/>
          </p:nvPr>
        </p:nvSpPr>
        <p:spPr>
          <a:xfrm>
            <a:off x="891540" y="1943100"/>
            <a:ext cx="7360920" cy="4549140"/>
          </a:xfrm>
          <a:prstGeom prst="rect">
            <a:avLst/>
          </a:prstGeom>
        </p:spPr>
        <p:txBody>
          <a:bodyPr>
            <a:normAutofit/>
          </a:bodyPr>
          <a:lstStyle/>
          <a:p>
            <a:pPr defTabSz="279806">
              <a:spcBef>
                <a:spcPts val="1100"/>
              </a:spcBef>
              <a:defRPr sz="2176" i="1"/>
            </a:pPr>
            <a:r>
              <a:rPr dirty="0">
                <a:latin typeface="Arial" charset="0"/>
                <a:ea typeface="Arial" charset="0"/>
                <a:cs typeface="Arial" charset="0"/>
              </a:rPr>
              <a:t>For large-scale genome analysis, some type of platform is needed</a:t>
            </a:r>
          </a:p>
          <a:p>
            <a:pPr marL="696277" lvl="1" indent="-264477" defTabSz="279806">
              <a:defRPr sz="1904"/>
            </a:pPr>
            <a:endParaRPr dirty="0">
              <a:latin typeface="Arial" charset="0"/>
              <a:ea typeface="Arial" charset="0"/>
              <a:cs typeface="Arial" charset="0"/>
            </a:endParaRPr>
          </a:p>
          <a:p>
            <a:pPr defTabSz="279806">
              <a:spcBef>
                <a:spcPts val="1100"/>
              </a:spcBef>
              <a:defRPr sz="2176"/>
            </a:pPr>
            <a:r>
              <a:rPr dirty="0">
                <a:latin typeface="Arial" charset="0"/>
                <a:ea typeface="Arial" charset="0"/>
                <a:cs typeface="Arial" charset="0"/>
              </a:rPr>
              <a:t>Galaxy is for bioinformaticians too</a:t>
            </a:r>
          </a:p>
          <a:p>
            <a:pPr marL="696277" lvl="1" indent="-264477" defTabSz="279806">
              <a:defRPr sz="1904"/>
            </a:pPr>
            <a:r>
              <a:rPr dirty="0">
                <a:latin typeface="Arial" charset="0"/>
                <a:ea typeface="Arial" charset="0"/>
                <a:cs typeface="Arial" charset="0"/>
              </a:rPr>
              <a:t>API for scripting and automation</a:t>
            </a:r>
          </a:p>
          <a:p>
            <a:pPr marL="696277" lvl="1" indent="-264477" defTabSz="279806">
              <a:defRPr sz="1904"/>
            </a:pPr>
            <a:r>
              <a:rPr dirty="0">
                <a:latin typeface="Arial" charset="0"/>
                <a:ea typeface="Arial" charset="0"/>
                <a:cs typeface="Arial" charset="0"/>
              </a:rPr>
              <a:t>Devops (automated setup and administration) support</a:t>
            </a:r>
          </a:p>
          <a:p>
            <a:pPr marL="696277" lvl="1" indent="-264477" defTabSz="279806">
              <a:defRPr sz="1904"/>
            </a:pPr>
            <a:r>
              <a:rPr dirty="0">
                <a:latin typeface="Arial" charset="0"/>
                <a:ea typeface="Arial" charset="0"/>
                <a:cs typeface="Arial" charset="0"/>
              </a:rPr>
              <a:t>Plug-in architecture: tools, visualizations, data sources, job engines, datatypes, and more</a:t>
            </a:r>
            <a:r>
              <a:rPr dirty="0" smtClean="0">
                <a:latin typeface="Arial" charset="0"/>
                <a:ea typeface="Arial" charset="0"/>
                <a:cs typeface="Arial" charset="0"/>
              </a:rPr>
              <a:t>…</a:t>
            </a:r>
            <a:endParaRPr dirty="0">
              <a:latin typeface="Arial" charset="0"/>
              <a:ea typeface="Arial" charset="0"/>
              <a:cs typeface="Arial" charset="0"/>
            </a:endParaRPr>
          </a:p>
        </p:txBody>
      </p:sp>
      <p:sp>
        <p:nvSpPr>
          <p:cNvPr id="265" name="Shape 26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27</a:t>
            </a:fld>
            <a:endParaRP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grpSp>
        <p:nvGrpSpPr>
          <p:cNvPr id="436" name="Shape 436"/>
          <p:cNvGrpSpPr/>
          <p:nvPr/>
        </p:nvGrpSpPr>
        <p:grpSpPr>
          <a:xfrm>
            <a:off x="1837725" y="2465400"/>
            <a:ext cx="2010000" cy="1927200"/>
            <a:chOff x="567900" y="1997250"/>
            <a:chExt cx="2010000" cy="1927200"/>
          </a:xfrm>
        </p:grpSpPr>
        <p:sp>
          <p:nvSpPr>
            <p:cNvPr id="437" name="Shape 437"/>
            <p:cNvSpPr/>
            <p:nvPr/>
          </p:nvSpPr>
          <p:spPr>
            <a:xfrm>
              <a:off x="567900" y="1997250"/>
              <a:ext cx="2010000" cy="1927200"/>
            </a:xfrm>
            <a:prstGeom prst="ellipse">
              <a:avLst/>
            </a:prstGeom>
            <a:solidFill>
              <a:srgbClr val="FF8800"/>
            </a:solidFill>
            <a:ln>
              <a:noFill/>
            </a:ln>
          </p:spPr>
          <p:txBody>
            <a:bodyPr lIns="91425" tIns="91425" rIns="91425" bIns="91425" anchor="ctr" anchorCtr="0">
              <a:noAutofit/>
            </a:bodyPr>
            <a:lstStyle/>
            <a:p>
              <a:endParaRPr/>
            </a:p>
          </p:txBody>
        </p:sp>
        <p:sp>
          <p:nvSpPr>
            <p:cNvPr id="438" name="Shape 438"/>
            <p:cNvSpPr txBox="1"/>
            <p:nvPr/>
          </p:nvSpPr>
          <p:spPr>
            <a:xfrm>
              <a:off x="973050" y="2746500"/>
              <a:ext cx="1199700" cy="428700"/>
            </a:xfrm>
            <a:prstGeom prst="rect">
              <a:avLst/>
            </a:prstGeom>
            <a:noFill/>
            <a:ln>
              <a:noFill/>
            </a:ln>
          </p:spPr>
          <p:txBody>
            <a:bodyPr lIns="91425" tIns="91425" rIns="91425" bIns="91425" anchor="t" anchorCtr="0">
              <a:noAutofit/>
            </a:bodyPr>
            <a:lstStyle/>
            <a:p>
              <a:pPr algn="ctr"/>
              <a:r>
                <a:rPr lang="en-US" sz="1800" dirty="0" smtClean="0">
                  <a:latin typeface="Source Sans Pro Semibold"/>
                  <a:ea typeface="Source Sans Pro Semibold"/>
                  <a:cs typeface="Source Sans Pro Semibold"/>
                  <a:sym typeface="Source Sans Pro Semibold"/>
                </a:rPr>
                <a:t>Scientists</a:t>
              </a:r>
              <a:endParaRPr lang="en" sz="1800" dirty="0">
                <a:latin typeface="Source Sans Pro Semibold"/>
                <a:ea typeface="Source Sans Pro Semibold"/>
                <a:cs typeface="Source Sans Pro Semibold"/>
                <a:sym typeface="Source Sans Pro Semibold"/>
              </a:endParaRPr>
            </a:p>
          </p:txBody>
        </p:sp>
      </p:grpSp>
      <p:grpSp>
        <p:nvGrpSpPr>
          <p:cNvPr id="439" name="Shape 439"/>
          <p:cNvGrpSpPr/>
          <p:nvPr/>
        </p:nvGrpSpPr>
        <p:grpSpPr>
          <a:xfrm>
            <a:off x="3403500" y="2465400"/>
            <a:ext cx="2010000" cy="1927200"/>
            <a:chOff x="3017450" y="2117750"/>
            <a:chExt cx="2010000" cy="1927200"/>
          </a:xfrm>
        </p:grpSpPr>
        <p:sp>
          <p:nvSpPr>
            <p:cNvPr id="440" name="Shape 440"/>
            <p:cNvSpPr/>
            <p:nvPr/>
          </p:nvSpPr>
          <p:spPr>
            <a:xfrm>
              <a:off x="3017450" y="2117750"/>
              <a:ext cx="2010000" cy="1927200"/>
            </a:xfrm>
            <a:prstGeom prst="ellipse">
              <a:avLst/>
            </a:prstGeom>
            <a:solidFill>
              <a:srgbClr val="00F900"/>
            </a:solidFill>
            <a:ln>
              <a:noFill/>
            </a:ln>
          </p:spPr>
          <p:txBody>
            <a:bodyPr lIns="91425" tIns="91425" rIns="91425" bIns="91425" anchor="ctr" anchorCtr="0">
              <a:noAutofit/>
            </a:bodyPr>
            <a:lstStyle/>
            <a:p>
              <a:endParaRPr/>
            </a:p>
          </p:txBody>
        </p:sp>
        <p:sp>
          <p:nvSpPr>
            <p:cNvPr id="441" name="Shape 441"/>
            <p:cNvSpPr txBox="1"/>
            <p:nvPr/>
          </p:nvSpPr>
          <p:spPr>
            <a:xfrm>
              <a:off x="3258850" y="2867000"/>
              <a:ext cx="1373220" cy="428700"/>
            </a:xfrm>
            <a:prstGeom prst="rect">
              <a:avLst/>
            </a:prstGeom>
            <a:noFill/>
            <a:ln>
              <a:noFill/>
            </a:ln>
          </p:spPr>
          <p:txBody>
            <a:bodyPr lIns="91425" tIns="91425" rIns="91425" bIns="91425" anchor="t" anchorCtr="0">
              <a:noAutofit/>
            </a:bodyPr>
            <a:lstStyle/>
            <a:p>
              <a:pPr algn="ctr"/>
              <a:r>
                <a:rPr lang="en" sz="1800" dirty="0">
                  <a:latin typeface="Source Sans Pro Semibold"/>
                  <a:ea typeface="Source Sans Pro Semibold"/>
                  <a:cs typeface="Source Sans Pro Semibold"/>
                  <a:sym typeface="Source Sans Pro Semibold"/>
                </a:rPr>
                <a:t>Developers</a:t>
              </a:r>
            </a:p>
          </p:txBody>
        </p:sp>
      </p:grpSp>
      <p:grpSp>
        <p:nvGrpSpPr>
          <p:cNvPr id="442" name="Shape 442"/>
          <p:cNvGrpSpPr/>
          <p:nvPr/>
        </p:nvGrpSpPr>
        <p:grpSpPr>
          <a:xfrm>
            <a:off x="5038900" y="2502950"/>
            <a:ext cx="2010000" cy="1927200"/>
            <a:chOff x="6175300" y="1970250"/>
            <a:chExt cx="2010000" cy="1927200"/>
          </a:xfrm>
        </p:grpSpPr>
        <p:sp>
          <p:nvSpPr>
            <p:cNvPr id="443" name="Shape 443"/>
            <p:cNvSpPr/>
            <p:nvPr/>
          </p:nvSpPr>
          <p:spPr>
            <a:xfrm>
              <a:off x="6175300" y="1970250"/>
              <a:ext cx="2010000" cy="1927200"/>
            </a:xfrm>
            <a:prstGeom prst="ellipse">
              <a:avLst/>
            </a:prstGeom>
            <a:solidFill>
              <a:srgbClr val="7DBFFF"/>
            </a:solidFill>
            <a:ln>
              <a:noFill/>
            </a:ln>
          </p:spPr>
          <p:txBody>
            <a:bodyPr lIns="91425" tIns="91425" rIns="91425" bIns="91425" anchor="ctr" anchorCtr="0">
              <a:noAutofit/>
            </a:bodyPr>
            <a:lstStyle/>
            <a:p>
              <a:endParaRPr/>
            </a:p>
          </p:txBody>
        </p:sp>
        <p:sp>
          <p:nvSpPr>
            <p:cNvPr id="444" name="Shape 444"/>
            <p:cNvSpPr txBox="1"/>
            <p:nvPr/>
          </p:nvSpPr>
          <p:spPr>
            <a:xfrm>
              <a:off x="6580450" y="2746500"/>
              <a:ext cx="1199700" cy="428700"/>
            </a:xfrm>
            <a:prstGeom prst="rect">
              <a:avLst/>
            </a:prstGeom>
            <a:noFill/>
            <a:ln>
              <a:noFill/>
            </a:ln>
          </p:spPr>
          <p:txBody>
            <a:bodyPr lIns="91425" tIns="91425" rIns="91425" bIns="91425" anchor="t" anchorCtr="0">
              <a:noAutofit/>
            </a:bodyPr>
            <a:lstStyle/>
            <a:p>
              <a:pPr algn="ctr"/>
              <a:r>
                <a:rPr lang="en" sz="1800" dirty="0">
                  <a:latin typeface="Source Sans Pro Semibold"/>
                  <a:ea typeface="Source Sans Pro Semibold"/>
                  <a:cs typeface="Source Sans Pro Semibold"/>
                  <a:sym typeface="Source Sans Pro Semibold"/>
                </a:rPr>
                <a:t>HPC</a:t>
              </a:r>
            </a:p>
          </p:txBody>
        </p:sp>
      </p:grpSp>
      <p:sp>
        <p:nvSpPr>
          <p:cNvPr id="445" name="Shape 445"/>
          <p:cNvSpPr/>
          <p:nvPr/>
        </p:nvSpPr>
        <p:spPr>
          <a:xfrm rot="5400000">
            <a:off x="4248150" y="2004350"/>
            <a:ext cx="312600" cy="5344200"/>
          </a:xfrm>
          <a:prstGeom prst="rightBrace">
            <a:avLst>
              <a:gd name="adj1" fmla="val 8333"/>
              <a:gd name="adj2" fmla="val 50000"/>
            </a:avLst>
          </a:prstGeom>
          <a:noFill/>
          <a:ln w="19050" cap="flat" cmpd="sng">
            <a:solidFill>
              <a:schemeClr val="tx1"/>
            </a:solidFill>
            <a:prstDash val="solid"/>
            <a:round/>
            <a:headEnd type="none" w="med" len="med"/>
            <a:tailEnd type="none" w="med" len="med"/>
          </a:ln>
        </p:spPr>
        <p:txBody>
          <a:bodyPr lIns="91425" tIns="91425" rIns="91425" bIns="91425" anchor="ctr" anchorCtr="0">
            <a:noAutofit/>
          </a:bodyPr>
          <a:lstStyle/>
          <a:p>
            <a:endParaRPr/>
          </a:p>
        </p:txBody>
      </p:sp>
      <p:sp>
        <p:nvSpPr>
          <p:cNvPr id="446" name="Shape 446"/>
          <p:cNvSpPr txBox="1"/>
          <p:nvPr/>
        </p:nvSpPr>
        <p:spPr>
          <a:xfrm>
            <a:off x="2570700" y="4801825"/>
            <a:ext cx="3675600" cy="428700"/>
          </a:xfrm>
          <a:prstGeom prst="rect">
            <a:avLst/>
          </a:prstGeom>
          <a:noFill/>
          <a:ln>
            <a:noFill/>
          </a:ln>
        </p:spPr>
        <p:txBody>
          <a:bodyPr lIns="91425" tIns="91425" rIns="91425" bIns="91425" anchor="t" anchorCtr="0">
            <a:noAutofit/>
          </a:bodyPr>
          <a:lstStyle/>
          <a:p>
            <a:pPr algn="ctr"/>
            <a:r>
              <a:rPr lang="en" sz="3000" b="1" dirty="0">
                <a:latin typeface="Source Sans Pro"/>
                <a:ea typeface="Source Sans Pro"/>
                <a:cs typeface="Source Sans Pro"/>
                <a:sym typeface="Source Sans Pro"/>
              </a:rPr>
              <a:t>Galaxy</a:t>
            </a:r>
          </a:p>
        </p:txBody>
      </p:sp>
      <p:sp>
        <p:nvSpPr>
          <p:cNvPr id="16" name="Shape 263"/>
          <p:cNvSpPr>
            <a:spLocks noGrp="1"/>
          </p:cNvSpPr>
          <p:nvPr>
            <p:ph type="title"/>
          </p:nvPr>
        </p:nvSpPr>
        <p:spPr>
          <a:xfrm>
            <a:off x="891540" y="182880"/>
            <a:ext cx="7360920" cy="1714501"/>
          </a:xfrm>
          <a:prstGeom prst="rect">
            <a:avLst/>
          </a:prstGeom>
        </p:spPr>
        <p:txBody>
          <a:bodyPr/>
          <a:lstStyle/>
          <a:p>
            <a:r>
              <a:rPr b="0" dirty="0">
                <a:solidFill>
                  <a:srgbClr val="000090"/>
                </a:solidFill>
                <a:latin typeface="Arial" charset="0"/>
                <a:ea typeface="Arial" charset="0"/>
                <a:cs typeface="Arial" charset="0"/>
              </a:rPr>
              <a:t>Galaxy </a:t>
            </a:r>
            <a:r>
              <a:rPr lang="en-US" b="0" dirty="0" smtClean="0">
                <a:solidFill>
                  <a:srgbClr val="000090"/>
                </a:solidFill>
                <a:latin typeface="Arial" charset="0"/>
                <a:ea typeface="Arial" charset="0"/>
                <a:cs typeface="Arial" charset="0"/>
              </a:rPr>
              <a:t>brings together key communities</a:t>
            </a:r>
            <a:endParaRPr b="0" dirty="0">
              <a:solidFill>
                <a:srgbClr val="000090"/>
              </a:solidFill>
              <a:latin typeface="Arial" charset="0"/>
              <a:ea typeface="Arial" charset="0"/>
              <a:cs typeface="Arial" charset="0"/>
            </a:endParaRPr>
          </a:p>
        </p:txBody>
      </p:sp>
    </p:spTree>
    <p:extLst>
      <p:ext uri="{BB962C8B-B14F-4D97-AF65-F5344CB8AC3E}">
        <p14:creationId xmlns:p14="http://schemas.microsoft.com/office/powerpoint/2010/main" val="73642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p:cNvSpPr>
          <p:nvPr>
            <p:ph type="title" idx="4294967295"/>
          </p:nvPr>
        </p:nvSpPr>
        <p:spPr>
          <a:xfrm>
            <a:off x="685800" y="190500"/>
            <a:ext cx="7772400" cy="646113"/>
          </a:xfrm>
          <a:prstGeom prst="rect">
            <a:avLst/>
          </a:prstGeom>
          <a:extLst>
            <a:ext uri="{C572A759-6A51-4108-AA02-DFA0A04FC94B}">
              <ma14:wrappingTextBoxFlag xmlns:ma14="http://schemas.microsoft.com/office/mac/drawingml/2011/main" val="1"/>
            </a:ext>
          </a:extLst>
        </p:spPr>
        <p:txBody>
          <a:bodyPr>
            <a:normAutofit/>
          </a:bodyPr>
          <a:lstStyle>
            <a:lvl1pPr>
              <a:defRPr sz="3600">
                <a:solidFill>
                  <a:srgbClr val="000090"/>
                </a:solidFill>
                <a:latin typeface="Arial"/>
                <a:ea typeface="Arial"/>
                <a:cs typeface="Arial"/>
                <a:sym typeface="Arial"/>
              </a:defRPr>
            </a:lvl1pPr>
          </a:lstStyle>
          <a:p>
            <a:r>
              <a:t>G-OnRamp Galaxy Workflow</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157" y="929378"/>
            <a:ext cx="9528313" cy="60578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Shape 56"/>
          <p:cNvSpPr>
            <a:spLocks noGrp="1"/>
          </p:cNvSpPr>
          <p:nvPr>
            <p:ph type="body" idx="4294967295"/>
          </p:nvPr>
        </p:nvSpPr>
        <p:spPr>
          <a:xfrm>
            <a:off x="287337" y="1495425"/>
            <a:ext cx="8780463" cy="5362575"/>
          </a:xfrm>
          <a:prstGeom prst="rect">
            <a:avLst/>
          </a:prstGeom>
          <a:extLst>
            <a:ext uri="{C572A759-6A51-4108-AA02-DFA0A04FC94B}">
              <ma14:wrappingTextBoxFlag xmlns:ma14="http://schemas.microsoft.com/office/mac/drawingml/2011/main" val="1"/>
            </a:ext>
          </a:extLst>
        </p:spPr>
        <p:txBody>
          <a:bodyPr>
            <a:normAutofit/>
          </a:bodyPr>
          <a:lstStyle/>
          <a:p>
            <a:pPr>
              <a:lnSpc>
                <a:spcPct val="90000"/>
              </a:lnSpc>
              <a:buSzTx/>
              <a:buNone/>
              <a:defRPr sz="2200" b="1">
                <a:latin typeface="Arial"/>
                <a:ea typeface="Arial"/>
                <a:cs typeface="Arial"/>
                <a:sym typeface="Arial"/>
              </a:defRPr>
            </a:pPr>
            <a:endParaRPr dirty="0"/>
          </a:p>
          <a:p>
            <a:pPr>
              <a:lnSpc>
                <a:spcPct val="90000"/>
              </a:lnSpc>
              <a:spcBef>
                <a:spcPts val="500"/>
              </a:spcBef>
              <a:buChar char="•"/>
              <a:defRPr sz="2200">
                <a:latin typeface="Arial"/>
                <a:ea typeface="Arial"/>
                <a:cs typeface="Arial"/>
                <a:sym typeface="Arial"/>
              </a:defRPr>
            </a:pPr>
            <a:r>
              <a:rPr dirty="0"/>
              <a:t>Integration of genomics into the undergraduate biology curriculum</a:t>
            </a:r>
          </a:p>
          <a:p>
            <a:pPr>
              <a:lnSpc>
                <a:spcPct val="90000"/>
              </a:lnSpc>
              <a:spcBef>
                <a:spcPts val="500"/>
              </a:spcBef>
              <a:buChar char="•"/>
              <a:defRPr sz="2200">
                <a:latin typeface="Arial"/>
                <a:ea typeface="Arial"/>
                <a:cs typeface="Arial"/>
                <a:sym typeface="Arial"/>
              </a:defRPr>
            </a:pPr>
            <a:r>
              <a:rPr dirty="0"/>
              <a:t>Integration of research thinking into the academic year curriculum</a:t>
            </a:r>
          </a:p>
          <a:p>
            <a:pPr>
              <a:lnSpc>
                <a:spcPct val="90000"/>
              </a:lnSpc>
              <a:spcBef>
                <a:spcPts val="500"/>
              </a:spcBef>
              <a:buChar char="•"/>
              <a:defRPr sz="2200">
                <a:latin typeface="Arial"/>
                <a:ea typeface="Arial"/>
                <a:cs typeface="Arial"/>
                <a:sym typeface="Arial"/>
              </a:defRPr>
            </a:pPr>
            <a:r>
              <a:rPr dirty="0"/>
              <a:t>Creation of dynamic student-scientist partnerships</a:t>
            </a:r>
          </a:p>
          <a:p>
            <a:pPr>
              <a:lnSpc>
                <a:spcPct val="90000"/>
              </a:lnSpc>
              <a:spcBef>
                <a:spcPts val="500"/>
              </a:spcBef>
              <a:buChar char="•"/>
              <a:defRPr sz="2200">
                <a:latin typeface="Arial"/>
                <a:ea typeface="Arial"/>
                <a:cs typeface="Arial"/>
                <a:sym typeface="Arial"/>
              </a:defRPr>
            </a:pPr>
            <a:r>
              <a:rPr dirty="0"/>
              <a:t>Publication of research in genomics &amp; in science education</a:t>
            </a:r>
          </a:p>
          <a:p>
            <a:pPr>
              <a:lnSpc>
                <a:spcPct val="90000"/>
              </a:lnSpc>
              <a:buChar char="•"/>
              <a:defRPr sz="1800">
                <a:latin typeface="Arial"/>
                <a:ea typeface="Arial"/>
                <a:cs typeface="Arial"/>
                <a:sym typeface="Arial"/>
              </a:defRPr>
            </a:pPr>
            <a:endParaRPr dirty="0"/>
          </a:p>
          <a:p>
            <a:pPr>
              <a:lnSpc>
                <a:spcPct val="90000"/>
              </a:lnSpc>
              <a:spcBef>
                <a:spcPts val="500"/>
              </a:spcBef>
              <a:buSzTx/>
              <a:buNone/>
              <a:defRPr sz="2200">
                <a:solidFill>
                  <a:srgbClr val="000090"/>
                </a:solidFill>
                <a:latin typeface="Arial"/>
                <a:ea typeface="Arial"/>
                <a:cs typeface="Arial"/>
                <a:sym typeface="Arial"/>
              </a:defRPr>
            </a:pPr>
            <a:r>
              <a:rPr dirty="0"/>
              <a:t>Advantages of bioinformatics:</a:t>
            </a:r>
          </a:p>
          <a:p>
            <a:pPr marL="742950" lvl="1" indent="-285750">
              <a:lnSpc>
                <a:spcPct val="110000"/>
              </a:lnSpc>
              <a:spcBef>
                <a:spcPts val="0"/>
              </a:spcBef>
              <a:defRPr sz="2000">
                <a:latin typeface="Arial"/>
                <a:ea typeface="Arial"/>
                <a:cs typeface="Arial"/>
                <a:sym typeface="Arial"/>
              </a:defRPr>
            </a:pPr>
            <a:r>
              <a:rPr dirty="0"/>
              <a:t>Low laboratory costs (computers, internet connection)</a:t>
            </a:r>
          </a:p>
          <a:p>
            <a:pPr marL="742950" lvl="1" indent="-285750">
              <a:lnSpc>
                <a:spcPct val="110000"/>
              </a:lnSpc>
              <a:spcBef>
                <a:spcPts val="0"/>
              </a:spcBef>
              <a:defRPr sz="2000">
                <a:latin typeface="Arial"/>
                <a:ea typeface="Arial"/>
                <a:cs typeface="Arial"/>
                <a:sym typeface="Arial"/>
              </a:defRPr>
            </a:pPr>
            <a:r>
              <a:rPr dirty="0"/>
              <a:t>Web based tools (IT support, installation)</a:t>
            </a:r>
          </a:p>
          <a:p>
            <a:pPr marL="742950" lvl="1" indent="-285750">
              <a:lnSpc>
                <a:spcPct val="110000"/>
              </a:lnSpc>
              <a:spcBef>
                <a:spcPts val="0"/>
              </a:spcBef>
              <a:defRPr sz="2000">
                <a:latin typeface="Arial"/>
                <a:ea typeface="Arial"/>
                <a:cs typeface="Arial"/>
                <a:sym typeface="Arial"/>
              </a:defRPr>
            </a:pPr>
            <a:r>
              <a:rPr dirty="0"/>
              <a:t>No lab safety issues; open access 24/7</a:t>
            </a:r>
          </a:p>
          <a:p>
            <a:pPr marL="742950" lvl="1" indent="-285750">
              <a:lnSpc>
                <a:spcPct val="110000"/>
              </a:lnSpc>
              <a:spcBef>
                <a:spcPts val="0"/>
              </a:spcBef>
              <a:defRPr sz="2000">
                <a:latin typeface="Arial"/>
                <a:ea typeface="Arial"/>
                <a:cs typeface="Arial"/>
                <a:sym typeface="Arial"/>
              </a:defRPr>
            </a:pPr>
            <a:r>
              <a:rPr lang="en-US" dirty="0"/>
              <a:t>Lends itself to peer instruction</a:t>
            </a:r>
          </a:p>
          <a:p>
            <a:pPr marL="742950" lvl="1" indent="-285750">
              <a:lnSpc>
                <a:spcPct val="110000"/>
              </a:lnSpc>
              <a:spcBef>
                <a:spcPts val="0"/>
              </a:spcBef>
              <a:defRPr sz="2000">
                <a:latin typeface="Arial"/>
                <a:ea typeface="Arial"/>
                <a:cs typeface="Arial"/>
                <a:sym typeface="Arial"/>
              </a:defRPr>
            </a:pPr>
            <a:r>
              <a:rPr dirty="0" smtClean="0"/>
              <a:t>Large </a:t>
            </a:r>
            <a:r>
              <a:rPr dirty="0"/>
              <a:t>pool of publically accessible raw data</a:t>
            </a:r>
          </a:p>
          <a:p>
            <a:pPr>
              <a:lnSpc>
                <a:spcPct val="90000"/>
              </a:lnSpc>
              <a:spcBef>
                <a:spcPts val="1700"/>
              </a:spcBef>
              <a:buChar char="•"/>
              <a:defRPr sz="2200">
                <a:latin typeface="Arial"/>
                <a:ea typeface="Arial"/>
                <a:cs typeface="Arial"/>
                <a:sym typeface="Arial"/>
              </a:defRPr>
            </a:pPr>
            <a:r>
              <a:rPr dirty="0" smtClean="0"/>
              <a:t>Currently </a:t>
            </a:r>
            <a:r>
              <a:rPr dirty="0"/>
              <a:t>&gt;100 faculty from &gt;100 colleges &amp; universities;  last year </a:t>
            </a:r>
            <a:r>
              <a:rPr dirty="0" smtClean="0"/>
              <a:t>7</a:t>
            </a:r>
            <a:r>
              <a:rPr lang="en-US" dirty="0" smtClean="0"/>
              <a:t>4</a:t>
            </a:r>
            <a:r>
              <a:rPr dirty="0" smtClean="0"/>
              <a:t> </a:t>
            </a:r>
            <a:r>
              <a:rPr dirty="0"/>
              <a:t>schools claimed projects, &gt;</a:t>
            </a:r>
            <a:r>
              <a:rPr dirty="0" smtClean="0"/>
              <a:t>1</a:t>
            </a:r>
            <a:r>
              <a:rPr lang="en-US" dirty="0" smtClean="0"/>
              <a:t>3</a:t>
            </a:r>
            <a:r>
              <a:rPr dirty="0" smtClean="0"/>
              <a:t>00 </a:t>
            </a:r>
            <a:r>
              <a:rPr dirty="0"/>
              <a:t>students involved.</a:t>
            </a:r>
          </a:p>
        </p:txBody>
      </p:sp>
      <p:sp>
        <p:nvSpPr>
          <p:cNvPr id="57" name="Shape 57"/>
          <p:cNvSpPr/>
          <p:nvPr/>
        </p:nvSpPr>
        <p:spPr>
          <a:xfrm>
            <a:off x="311150" y="1530350"/>
            <a:ext cx="970940"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914400">
              <a:defRPr sz="2400">
                <a:solidFill>
                  <a:srgbClr val="000090"/>
                </a:solidFill>
                <a:latin typeface="Arial"/>
                <a:ea typeface="Arial"/>
                <a:cs typeface="Arial"/>
                <a:sym typeface="Arial"/>
              </a:defRPr>
            </a:pPr>
            <a:r>
              <a:t>Goals</a:t>
            </a:r>
            <a:r>
              <a:rPr sz="2000"/>
              <a:t>:</a:t>
            </a:r>
          </a:p>
        </p:txBody>
      </p:sp>
      <p:pic>
        <p:nvPicPr>
          <p:cNvPr id="58" name="Screen Shot 2016-03-16 at 2.png" descr="Screen Shot 2016-03-16 at 2.50.02 PM.png"/>
          <p:cNvPicPr>
            <a:picLocks noChangeAspect="1"/>
          </p:cNvPicPr>
          <p:nvPr/>
        </p:nvPicPr>
        <p:blipFill>
          <a:blip r:embed="rId3">
            <a:extLst/>
          </a:blip>
          <a:stretch>
            <a:fillRect/>
          </a:stretch>
        </p:blipFill>
        <p:spPr>
          <a:xfrm>
            <a:off x="5692775" y="-6350"/>
            <a:ext cx="3459163" cy="1441450"/>
          </a:xfrm>
          <a:prstGeom prst="rect">
            <a:avLst/>
          </a:prstGeom>
          <a:ln w="12700">
            <a:miter lim="400000"/>
          </a:ln>
        </p:spPr>
      </p:pic>
      <p:pic>
        <p:nvPicPr>
          <p:cNvPr id="59" name="Screen Shot 2016-03-16 at 4.png" descr="Screen Shot 2016-03-16 at 4.43.21 PM.png"/>
          <p:cNvPicPr>
            <a:picLocks noChangeAspect="1"/>
          </p:cNvPicPr>
          <p:nvPr/>
        </p:nvPicPr>
        <p:blipFill>
          <a:blip r:embed="rId4">
            <a:extLst/>
          </a:blip>
          <a:stretch>
            <a:fillRect/>
          </a:stretch>
        </p:blipFill>
        <p:spPr>
          <a:xfrm>
            <a:off x="0" y="4762"/>
            <a:ext cx="6170613" cy="1430338"/>
          </a:xfrm>
          <a:prstGeom prst="rect">
            <a:avLst/>
          </a:prstGeom>
          <a:ln w="12700">
            <a:miter lim="400000"/>
          </a:ln>
        </p:spPr>
      </p:pic>
    </p:spTree>
  </p:cSld>
  <p:clrMapOvr>
    <a:masterClrMapping/>
  </p:clrMapOvr>
  <p:transition xmlns:p14="http://schemas.microsoft.com/office/powerpoint/2010/mai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title" idx="4294967295"/>
          </p:nvPr>
        </p:nvSpPr>
        <p:spPr>
          <a:xfrm>
            <a:off x="-1" y="103187"/>
            <a:ext cx="9144002" cy="646113"/>
          </a:xfrm>
          <a:prstGeom prst="rect">
            <a:avLst/>
          </a:prstGeom>
          <a:extLst>
            <a:ext uri="{C572A759-6A51-4108-AA02-DFA0A04FC94B}">
              <ma14:wrappingTextBoxFlag xmlns:ma14="http://schemas.microsoft.com/office/mac/drawingml/2011/main" val="1"/>
            </a:ext>
          </a:extLst>
        </p:spPr>
        <p:txBody>
          <a:bodyPr>
            <a:normAutofit/>
          </a:bodyPr>
          <a:lstStyle>
            <a:lvl1pPr>
              <a:defRPr sz="3600">
                <a:solidFill>
                  <a:srgbClr val="000090"/>
                </a:solidFill>
                <a:latin typeface="Arial"/>
                <a:ea typeface="Arial"/>
                <a:cs typeface="Arial"/>
                <a:sym typeface="Arial"/>
              </a:defRPr>
            </a:lvl1pPr>
          </a:lstStyle>
          <a:p>
            <a:r>
              <a:t>Executing the Workflow creates the browser</a:t>
            </a:r>
          </a:p>
        </p:txBody>
      </p:sp>
      <p:pic>
        <p:nvPicPr>
          <p:cNvPr id="271" name="Screen Shot 2016-06-12 at 12.png" descr="Screen Shot 2016-06-12 at 12.21.54 PM.png"/>
          <p:cNvPicPr>
            <a:picLocks noChangeAspect="1"/>
          </p:cNvPicPr>
          <p:nvPr/>
        </p:nvPicPr>
        <p:blipFill>
          <a:blip r:embed="rId2">
            <a:extLst/>
          </a:blip>
          <a:stretch>
            <a:fillRect/>
          </a:stretch>
        </p:blipFill>
        <p:spPr>
          <a:xfrm>
            <a:off x="685800" y="831850"/>
            <a:ext cx="7797800" cy="6026150"/>
          </a:xfrm>
          <a:prstGeom prst="rect">
            <a:avLst/>
          </a:prstGeom>
          <a:ln w="12700">
            <a:miter lim="400000"/>
          </a:ln>
        </p:spPr>
      </p:pic>
    </p:spTree>
  </p:cSld>
  <p:clrMapOvr>
    <a:masterClrMapping/>
  </p:clrMapOvr>
  <p:transition xmlns:p14="http://schemas.microsoft.com/office/powerpoint/2010/mai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title" idx="4294967295"/>
          </p:nvPr>
        </p:nvSpPr>
        <p:spPr>
          <a:xfrm>
            <a:off x="-1" y="103187"/>
            <a:ext cx="9144002" cy="646113"/>
          </a:xfrm>
          <a:prstGeom prst="rect">
            <a:avLst/>
          </a:prstGeom>
          <a:extLst>
            <a:ext uri="{C572A759-6A51-4108-AA02-DFA0A04FC94B}">
              <ma14:wrappingTextBoxFlag xmlns:ma14="http://schemas.microsoft.com/office/mac/drawingml/2011/main" val="1"/>
            </a:ext>
          </a:extLst>
        </p:spPr>
        <p:txBody>
          <a:bodyPr>
            <a:normAutofit/>
          </a:bodyPr>
          <a:lstStyle>
            <a:lvl1pPr>
              <a:defRPr sz="3600">
                <a:solidFill>
                  <a:srgbClr val="000090"/>
                </a:solidFill>
                <a:latin typeface="Arial"/>
                <a:ea typeface="Arial"/>
                <a:cs typeface="Arial"/>
                <a:sym typeface="Arial"/>
              </a:defRPr>
            </a:lvl1pPr>
          </a:lstStyle>
          <a:p>
            <a:r>
              <a:t>Executing the Workflow creates the browser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2" y="3187722"/>
            <a:ext cx="6095999" cy="387568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38" y="647150"/>
            <a:ext cx="5200925" cy="3306622"/>
          </a:xfrm>
          <a:prstGeom prst="rect">
            <a:avLst/>
          </a:prstGeom>
        </p:spPr>
      </p:pic>
      <p:cxnSp>
        <p:nvCxnSpPr>
          <p:cNvPr id="9" name="Straight Arrow Connector 8"/>
          <p:cNvCxnSpPr/>
          <p:nvPr/>
        </p:nvCxnSpPr>
        <p:spPr>
          <a:xfrm>
            <a:off x="3684104" y="1360998"/>
            <a:ext cx="3976" cy="2433762"/>
          </a:xfrm>
          <a:prstGeom prst="straightConnector1">
            <a:avLst/>
          </a:prstGeom>
          <a:noFill/>
          <a:ln w="69850" cap="flat">
            <a:solidFill>
              <a:schemeClr val="accent1"/>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821782877"/>
      </p:ext>
    </p:extLst>
  </p:cSld>
  <p:clrMapOvr>
    <a:masterClrMapping/>
  </p:clrMapOvr>
  <p:transition xmlns:p14="http://schemas.microsoft.com/office/powerpoint/2010/mai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title"/>
          </p:nvPr>
        </p:nvSpPr>
        <p:spPr>
          <a:prstGeom prst="rect">
            <a:avLst/>
          </a:prstGeom>
          <a:extLst>
            <a:ext uri="{C572A759-6A51-4108-AA02-DFA0A04FC94B}">
              <ma14:wrappingTextBoxFlag xmlns:ma14="http://schemas.microsoft.com/office/mac/drawingml/2011/main" val="1"/>
            </a:ext>
          </a:extLst>
        </p:spPr>
        <p:txBody>
          <a:bodyPr>
            <a:normAutofit/>
          </a:bodyPr>
          <a:lstStyle>
            <a:lvl1pPr>
              <a:defRPr sz="3600">
                <a:solidFill>
                  <a:srgbClr val="000090"/>
                </a:solidFill>
                <a:latin typeface="Arial"/>
                <a:ea typeface="Arial"/>
                <a:cs typeface="Arial"/>
                <a:sym typeface="Arial"/>
              </a:defRPr>
            </a:lvl1pPr>
          </a:lstStyle>
          <a:p>
            <a:r>
              <a:rPr lang="en-US" dirty="0" smtClean="0"/>
              <a:t>Important Galaxy links</a:t>
            </a:r>
            <a:endParaRPr dirty="0"/>
          </a:p>
        </p:txBody>
      </p:sp>
      <p:sp>
        <p:nvSpPr>
          <p:cNvPr id="2" name="Text Placeholder 1"/>
          <p:cNvSpPr>
            <a:spLocks noGrp="1"/>
          </p:cNvSpPr>
          <p:nvPr>
            <p:ph type="body" idx="1"/>
          </p:nvPr>
        </p:nvSpPr>
        <p:spPr>
          <a:xfrm>
            <a:off x="320040" y="1897381"/>
            <a:ext cx="8906256" cy="4398264"/>
          </a:xfrm>
        </p:spPr>
        <p:txBody>
          <a:bodyPr/>
          <a:lstStyle/>
          <a:p>
            <a:pPr>
              <a:buNone/>
            </a:pPr>
            <a:r>
              <a:rPr lang="en-US" sz="2000" dirty="0" smtClean="0"/>
              <a:t>Everything: </a:t>
            </a:r>
            <a:r>
              <a:rPr lang="en-US" sz="2000" dirty="0" smtClean="0">
                <a:hlinkClick r:id="rId2"/>
              </a:rPr>
              <a:t>https://galaxyproject.org</a:t>
            </a:r>
            <a:endParaRPr lang="en-US" sz="2000" dirty="0" smtClean="0"/>
          </a:p>
          <a:p>
            <a:pPr>
              <a:buNone/>
            </a:pPr>
            <a:r>
              <a:rPr lang="en-US" sz="2000" dirty="0"/>
              <a:t>	</a:t>
            </a:r>
            <a:endParaRPr lang="en-US" sz="2000" dirty="0" smtClean="0"/>
          </a:p>
          <a:p>
            <a:pPr>
              <a:buNone/>
            </a:pPr>
            <a:r>
              <a:rPr lang="en-US" sz="2000" dirty="0" smtClean="0"/>
              <a:t>Public server: </a:t>
            </a:r>
            <a:r>
              <a:rPr lang="en-US" sz="2000" dirty="0" smtClean="0">
                <a:hlinkClick r:id="rId3"/>
              </a:rPr>
              <a:t>http://usegalaxy.org</a:t>
            </a:r>
            <a:endParaRPr lang="en-US" sz="2000" dirty="0" smtClean="0"/>
          </a:p>
          <a:p>
            <a:pPr>
              <a:buNone/>
            </a:pPr>
            <a:endParaRPr lang="en-US" sz="2000" dirty="0" smtClean="0"/>
          </a:p>
          <a:p>
            <a:pPr>
              <a:buNone/>
            </a:pPr>
            <a:r>
              <a:rPr lang="en-US" sz="2000" dirty="0"/>
              <a:t>Tutorials: </a:t>
            </a:r>
            <a:r>
              <a:rPr lang="en-US" sz="2000" dirty="0">
                <a:hlinkClick r:id="rId4"/>
              </a:rPr>
              <a:t>https://galaxyproject.org/learn</a:t>
            </a:r>
            <a:r>
              <a:rPr lang="en-US" sz="2000" dirty="0" smtClean="0">
                <a:hlinkClick r:id="rId4"/>
              </a:rPr>
              <a:t>/</a:t>
            </a:r>
            <a:endParaRPr lang="en-US" sz="2000" dirty="0" smtClean="0"/>
          </a:p>
          <a:p>
            <a:pPr>
              <a:buNone/>
            </a:pPr>
            <a:endParaRPr lang="en-US" sz="2000" dirty="0" smtClean="0"/>
          </a:p>
          <a:p>
            <a:pPr>
              <a:buNone/>
            </a:pPr>
            <a:r>
              <a:rPr lang="en-US" sz="2000" dirty="0"/>
              <a:t>Run Galaxy on </a:t>
            </a:r>
            <a:r>
              <a:rPr lang="en-US" sz="2000" dirty="0" smtClean="0"/>
              <a:t>your own computer/cluster: </a:t>
            </a:r>
            <a:r>
              <a:rPr lang="en-US" sz="2000" dirty="0" smtClean="0">
                <a:hlinkClick r:id="rId5"/>
              </a:rPr>
              <a:t>https://getgalaxy.org</a:t>
            </a:r>
            <a:endParaRPr lang="en-US" sz="2000" dirty="0" smtClean="0"/>
          </a:p>
          <a:p>
            <a:pPr>
              <a:buNone/>
            </a:pPr>
            <a:endParaRPr lang="en-US" sz="2000" dirty="0" smtClean="0"/>
          </a:p>
          <a:p>
            <a:pPr>
              <a:buNone/>
            </a:pPr>
            <a:r>
              <a:rPr lang="en-US" sz="2000" dirty="0" smtClean="0"/>
              <a:t>Run Galaxy on the AWS or Jetstream cloud: </a:t>
            </a:r>
            <a:r>
              <a:rPr lang="en-US" sz="2000" dirty="0" smtClean="0">
                <a:hlinkClick r:id="rId6"/>
              </a:rPr>
              <a:t>https</a:t>
            </a:r>
            <a:r>
              <a:rPr lang="en-US" sz="2000" dirty="0">
                <a:hlinkClick r:id="rId6"/>
              </a:rPr>
              <a:t>://</a:t>
            </a:r>
            <a:r>
              <a:rPr lang="en-US" sz="2000" dirty="0" smtClean="0">
                <a:hlinkClick r:id="rId6"/>
              </a:rPr>
              <a:t>launch.usegalaxy.org</a:t>
            </a:r>
            <a:endParaRPr lang="en-US" sz="2000" dirty="0" smtClean="0"/>
          </a:p>
        </p:txBody>
      </p:sp>
    </p:spTree>
    <p:extLst>
      <p:ext uri="{BB962C8B-B14F-4D97-AF65-F5344CB8AC3E}">
        <p14:creationId xmlns:p14="http://schemas.microsoft.com/office/powerpoint/2010/main" val="1743727337"/>
      </p:ext>
    </p:extLst>
  </p:cSld>
  <p:clrMapOvr>
    <a:masterClrMapping/>
  </p:clrMapOvr>
  <p:transition xmlns:p14="http://schemas.microsoft.com/office/powerpoint/2010/mai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p:cNvSpPr>
          <p:nvPr>
            <p:ph type="sldNum" sz="quarter" idx="2"/>
          </p:nvPr>
        </p:nvSpPr>
        <p:spPr>
          <a:xfrm>
            <a:off x="4483266" y="6537959"/>
            <a:ext cx="166038" cy="24638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33</a:t>
            </a:fld>
            <a:endParaRPr/>
          </a:p>
        </p:txBody>
      </p:sp>
      <p:pic>
        <p:nvPicPr>
          <p:cNvPr id="192" name="image26.png"/>
          <p:cNvPicPr>
            <a:picLocks noChangeAspect="1"/>
          </p:cNvPicPr>
          <p:nvPr/>
        </p:nvPicPr>
        <p:blipFill>
          <a:blip r:embed="rId2">
            <a:extLst/>
          </a:blip>
          <a:srcRect b="10081"/>
          <a:stretch>
            <a:fillRect/>
          </a:stretch>
        </p:blipFill>
        <p:spPr>
          <a:xfrm>
            <a:off x="6886493" y="1200440"/>
            <a:ext cx="1363943" cy="919826"/>
          </a:xfrm>
          <a:prstGeom prst="rect">
            <a:avLst/>
          </a:prstGeom>
          <a:ln w="38100">
            <a:solidFill>
              <a:srgbClr val="003379"/>
            </a:solidFill>
            <a:miter lim="400000"/>
          </a:ln>
        </p:spPr>
      </p:pic>
      <p:pic>
        <p:nvPicPr>
          <p:cNvPr id="193" name="image27.png"/>
          <p:cNvPicPr>
            <a:picLocks noChangeAspect="1"/>
          </p:cNvPicPr>
          <p:nvPr/>
        </p:nvPicPr>
        <p:blipFill>
          <a:blip r:embed="rId3">
            <a:extLst/>
          </a:blip>
          <a:srcRect t="4893" b="4282"/>
          <a:stretch>
            <a:fillRect/>
          </a:stretch>
        </p:blipFill>
        <p:spPr>
          <a:xfrm>
            <a:off x="3767709" y="1194435"/>
            <a:ext cx="1368268" cy="925830"/>
          </a:xfrm>
          <a:prstGeom prst="rect">
            <a:avLst/>
          </a:prstGeom>
          <a:ln w="38100">
            <a:solidFill>
              <a:srgbClr val="003379"/>
            </a:solidFill>
            <a:miter lim="400000"/>
          </a:ln>
        </p:spPr>
      </p:pic>
      <p:sp>
        <p:nvSpPr>
          <p:cNvPr id="194" name="Shape 194"/>
          <p:cNvSpPr/>
          <p:nvPr/>
        </p:nvSpPr>
        <p:spPr>
          <a:xfrm>
            <a:off x="3836788" y="2179608"/>
            <a:ext cx="1252266"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Dan Blankenberg</a:t>
            </a:r>
          </a:p>
        </p:txBody>
      </p:sp>
      <p:sp>
        <p:nvSpPr>
          <p:cNvPr id="195" name="Shape 195"/>
          <p:cNvSpPr/>
          <p:nvPr/>
        </p:nvSpPr>
        <p:spPr>
          <a:xfrm>
            <a:off x="7138374" y="2179608"/>
            <a:ext cx="904415"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Nate Coraor</a:t>
            </a:r>
          </a:p>
        </p:txBody>
      </p:sp>
      <p:pic>
        <p:nvPicPr>
          <p:cNvPr id="196" name="image28.tif"/>
          <p:cNvPicPr>
            <a:picLocks noChangeAspect="1"/>
          </p:cNvPicPr>
          <p:nvPr/>
        </p:nvPicPr>
        <p:blipFill>
          <a:blip r:embed="rId4">
            <a:extLst/>
          </a:blip>
          <a:stretch>
            <a:fillRect/>
          </a:stretch>
        </p:blipFill>
        <p:spPr>
          <a:xfrm>
            <a:off x="2207781" y="1197864"/>
            <a:ext cx="1371602" cy="918973"/>
          </a:xfrm>
          <a:prstGeom prst="rect">
            <a:avLst/>
          </a:prstGeom>
          <a:ln w="38100">
            <a:solidFill>
              <a:srgbClr val="CFB53B"/>
            </a:solidFill>
            <a:miter lim="400000"/>
          </a:ln>
        </p:spPr>
      </p:pic>
      <p:sp>
        <p:nvSpPr>
          <p:cNvPr id="197" name="Shape 197"/>
          <p:cNvSpPr/>
          <p:nvPr/>
        </p:nvSpPr>
        <p:spPr>
          <a:xfrm>
            <a:off x="2374750" y="2179608"/>
            <a:ext cx="1048684"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Dannon Baker</a:t>
            </a:r>
          </a:p>
        </p:txBody>
      </p:sp>
      <p:pic>
        <p:nvPicPr>
          <p:cNvPr id="198" name="image29.png"/>
          <p:cNvPicPr>
            <a:picLocks noChangeAspect="1"/>
          </p:cNvPicPr>
          <p:nvPr/>
        </p:nvPicPr>
        <p:blipFill>
          <a:blip r:embed="rId5">
            <a:extLst/>
          </a:blip>
          <a:srcRect t="4974" b="4598"/>
          <a:stretch>
            <a:fillRect/>
          </a:stretch>
        </p:blipFill>
        <p:spPr>
          <a:xfrm>
            <a:off x="7303769" y="4640579"/>
            <a:ext cx="1365125" cy="925831"/>
          </a:xfrm>
          <a:prstGeom prst="rect">
            <a:avLst/>
          </a:prstGeom>
          <a:ln w="38100">
            <a:solidFill>
              <a:srgbClr val="0096FF"/>
            </a:solidFill>
            <a:miter lim="400000"/>
          </a:ln>
        </p:spPr>
      </p:pic>
      <p:sp>
        <p:nvSpPr>
          <p:cNvPr id="199" name="Shape 199"/>
          <p:cNvSpPr/>
          <p:nvPr/>
        </p:nvSpPr>
        <p:spPr>
          <a:xfrm>
            <a:off x="7425231" y="5638525"/>
            <a:ext cx="1136850"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Jeremy Goecks</a:t>
            </a:r>
          </a:p>
        </p:txBody>
      </p:sp>
      <p:pic>
        <p:nvPicPr>
          <p:cNvPr id="200" name="image30.png"/>
          <p:cNvPicPr>
            <a:picLocks noChangeAspect="1"/>
          </p:cNvPicPr>
          <p:nvPr/>
        </p:nvPicPr>
        <p:blipFill>
          <a:blip r:embed="rId6">
            <a:extLst/>
          </a:blip>
          <a:srcRect r="310" b="10169"/>
          <a:stretch>
            <a:fillRect/>
          </a:stretch>
        </p:blipFill>
        <p:spPr>
          <a:xfrm>
            <a:off x="5701648" y="4640579"/>
            <a:ext cx="1362093" cy="914401"/>
          </a:xfrm>
          <a:prstGeom prst="rect">
            <a:avLst/>
          </a:prstGeom>
          <a:ln w="38100">
            <a:solidFill>
              <a:srgbClr val="003379"/>
            </a:solidFill>
            <a:miter lim="400000"/>
          </a:ln>
        </p:spPr>
      </p:pic>
      <p:sp>
        <p:nvSpPr>
          <p:cNvPr id="201" name="Shape 201"/>
          <p:cNvSpPr/>
          <p:nvPr/>
        </p:nvSpPr>
        <p:spPr>
          <a:xfrm>
            <a:off x="5736252" y="5602330"/>
            <a:ext cx="1297150"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Anton Nekrutenko</a:t>
            </a:r>
          </a:p>
        </p:txBody>
      </p:sp>
      <p:sp>
        <p:nvSpPr>
          <p:cNvPr id="202" name="Shape 202"/>
          <p:cNvSpPr/>
          <p:nvPr/>
        </p:nvSpPr>
        <p:spPr>
          <a:xfrm>
            <a:off x="4313598" y="5604235"/>
            <a:ext cx="990977"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James Taylor</a:t>
            </a:r>
          </a:p>
        </p:txBody>
      </p:sp>
      <p:pic>
        <p:nvPicPr>
          <p:cNvPr id="203" name="image31.png"/>
          <p:cNvPicPr>
            <a:picLocks noChangeAspect="1"/>
          </p:cNvPicPr>
          <p:nvPr/>
        </p:nvPicPr>
        <p:blipFill>
          <a:blip r:embed="rId7">
            <a:extLst/>
          </a:blip>
          <a:srcRect t="8941" b="1111"/>
          <a:stretch>
            <a:fillRect/>
          </a:stretch>
        </p:blipFill>
        <p:spPr>
          <a:xfrm>
            <a:off x="445770" y="4640579"/>
            <a:ext cx="1371601" cy="925287"/>
          </a:xfrm>
          <a:prstGeom prst="rect">
            <a:avLst/>
          </a:prstGeom>
          <a:ln w="38100">
            <a:solidFill>
              <a:srgbClr val="CFB53B"/>
            </a:solidFill>
            <a:miter lim="400000"/>
          </a:ln>
        </p:spPr>
      </p:pic>
      <p:pic>
        <p:nvPicPr>
          <p:cNvPr id="204" name="image32.tif"/>
          <p:cNvPicPr>
            <a:picLocks noChangeAspect="1"/>
          </p:cNvPicPr>
          <p:nvPr/>
        </p:nvPicPr>
        <p:blipFill>
          <a:blip r:embed="rId8">
            <a:extLst/>
          </a:blip>
          <a:srcRect t="26348" b="6190"/>
          <a:stretch>
            <a:fillRect/>
          </a:stretch>
        </p:blipFill>
        <p:spPr>
          <a:xfrm>
            <a:off x="2023110" y="4640579"/>
            <a:ext cx="1371600" cy="925287"/>
          </a:xfrm>
          <a:prstGeom prst="rect">
            <a:avLst/>
          </a:prstGeom>
          <a:ln w="38100">
            <a:solidFill>
              <a:srgbClr val="003379"/>
            </a:solidFill>
            <a:miter lim="400000"/>
          </a:ln>
        </p:spPr>
      </p:pic>
      <p:sp>
        <p:nvSpPr>
          <p:cNvPr id="205" name="Shape 205"/>
          <p:cNvSpPr/>
          <p:nvPr/>
        </p:nvSpPr>
        <p:spPr>
          <a:xfrm>
            <a:off x="563876" y="5609950"/>
            <a:ext cx="1117614"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Dave Clements</a:t>
            </a:r>
          </a:p>
        </p:txBody>
      </p:sp>
      <p:sp>
        <p:nvSpPr>
          <p:cNvPr id="206" name="Shape 206"/>
          <p:cNvSpPr/>
          <p:nvPr/>
        </p:nvSpPr>
        <p:spPr>
          <a:xfrm>
            <a:off x="2099978" y="5609950"/>
            <a:ext cx="1220206"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Jennifer Jackson</a:t>
            </a:r>
          </a:p>
        </p:txBody>
      </p:sp>
      <p:pic>
        <p:nvPicPr>
          <p:cNvPr id="207" name="image33.png"/>
          <p:cNvPicPr>
            <a:picLocks noChangeAspect="1"/>
          </p:cNvPicPr>
          <p:nvPr/>
        </p:nvPicPr>
        <p:blipFill>
          <a:blip r:embed="rId9">
            <a:extLst/>
          </a:blip>
          <a:srcRect l="833" t="9166" b="23333"/>
          <a:stretch>
            <a:fillRect/>
          </a:stretch>
        </p:blipFill>
        <p:spPr>
          <a:xfrm>
            <a:off x="4126229" y="4629150"/>
            <a:ext cx="1360172" cy="925831"/>
          </a:xfrm>
          <a:prstGeom prst="rect">
            <a:avLst/>
          </a:prstGeom>
          <a:ln w="38100">
            <a:solidFill>
              <a:srgbClr val="CFB53B"/>
            </a:solidFill>
            <a:miter lim="400000"/>
          </a:ln>
        </p:spPr>
      </p:pic>
      <p:sp>
        <p:nvSpPr>
          <p:cNvPr id="208" name="Shape 208"/>
          <p:cNvSpPr/>
          <p:nvPr/>
        </p:nvSpPr>
        <p:spPr>
          <a:xfrm>
            <a:off x="2297430" y="648080"/>
            <a:ext cx="4560570" cy="31547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algn="ctr" defTabSz="525780">
              <a:defRPr sz="1600">
                <a:solidFill>
                  <a:srgbClr val="FFFFFF"/>
                </a:solidFill>
                <a:latin typeface="+mj-lt"/>
                <a:ea typeface="+mj-ea"/>
                <a:cs typeface="+mj-cs"/>
                <a:sym typeface="Helvetica"/>
              </a:defRPr>
            </a:lvl1pPr>
          </a:lstStyle>
          <a:p>
            <a:r>
              <a:rPr dirty="0">
                <a:solidFill>
                  <a:schemeClr val="tx1"/>
                </a:solidFill>
              </a:rPr>
              <a:t>Engineering</a:t>
            </a:r>
          </a:p>
        </p:txBody>
      </p:sp>
      <p:sp>
        <p:nvSpPr>
          <p:cNvPr id="209" name="Shape 209"/>
          <p:cNvSpPr/>
          <p:nvPr/>
        </p:nvSpPr>
        <p:spPr>
          <a:xfrm flipV="1">
            <a:off x="708542" y="1023579"/>
            <a:ext cx="7502490" cy="1"/>
          </a:xfrm>
          <a:prstGeom prst="line">
            <a:avLst/>
          </a:prstGeom>
          <a:ln w="12700">
            <a:solidFill>
              <a:srgbClr val="FFFFFF"/>
            </a:solidFill>
            <a:miter lim="400000"/>
          </a:ln>
        </p:spPr>
        <p:txBody>
          <a:bodyPr lIns="0" tIns="0" rIns="0" bIns="0"/>
          <a:lstStyle/>
          <a:p>
            <a:pPr defTabSz="411480">
              <a:defRPr sz="1000">
                <a:latin typeface="+mj-lt"/>
                <a:ea typeface="+mj-ea"/>
                <a:cs typeface="+mj-cs"/>
                <a:sym typeface="Helvetica"/>
              </a:defRPr>
            </a:pPr>
            <a:endParaRPr/>
          </a:p>
        </p:txBody>
      </p:sp>
      <p:sp>
        <p:nvSpPr>
          <p:cNvPr id="210" name="Shape 210"/>
          <p:cNvSpPr/>
          <p:nvPr/>
        </p:nvSpPr>
        <p:spPr>
          <a:xfrm>
            <a:off x="-377190" y="4091305"/>
            <a:ext cx="4560570" cy="3098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algn="ctr" defTabSz="525780">
              <a:defRPr sz="1600">
                <a:solidFill>
                  <a:srgbClr val="FFFFFF"/>
                </a:solidFill>
                <a:latin typeface="+mj-lt"/>
                <a:ea typeface="+mj-ea"/>
                <a:cs typeface="+mj-cs"/>
                <a:sym typeface="Helvetica"/>
              </a:defRPr>
            </a:lvl1pPr>
          </a:lstStyle>
          <a:p>
            <a:r>
              <a:t>Support and outreach</a:t>
            </a:r>
          </a:p>
        </p:txBody>
      </p:sp>
      <p:sp>
        <p:nvSpPr>
          <p:cNvPr id="211" name="Shape 211"/>
          <p:cNvSpPr/>
          <p:nvPr/>
        </p:nvSpPr>
        <p:spPr>
          <a:xfrm flipV="1">
            <a:off x="480060" y="4446271"/>
            <a:ext cx="2868931" cy="4"/>
          </a:xfrm>
          <a:prstGeom prst="line">
            <a:avLst/>
          </a:prstGeom>
          <a:ln w="12700">
            <a:solidFill>
              <a:srgbClr val="FFFFFF"/>
            </a:solidFill>
            <a:miter lim="400000"/>
          </a:ln>
        </p:spPr>
        <p:txBody>
          <a:bodyPr lIns="0" tIns="0" rIns="0" bIns="0"/>
          <a:lstStyle/>
          <a:p>
            <a:pPr defTabSz="411480">
              <a:defRPr sz="1000">
                <a:latin typeface="+mj-lt"/>
                <a:ea typeface="+mj-ea"/>
                <a:cs typeface="+mj-cs"/>
                <a:sym typeface="Helvetica"/>
              </a:defRPr>
            </a:pPr>
            <a:endParaRPr/>
          </a:p>
        </p:txBody>
      </p:sp>
      <p:sp>
        <p:nvSpPr>
          <p:cNvPr id="212" name="Shape 212"/>
          <p:cNvSpPr/>
          <p:nvPr/>
        </p:nvSpPr>
        <p:spPr>
          <a:xfrm>
            <a:off x="4103370" y="4091305"/>
            <a:ext cx="4560570" cy="309881"/>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lvl1pPr algn="ctr" defTabSz="525780">
              <a:defRPr sz="1600">
                <a:solidFill>
                  <a:srgbClr val="FFFFFF"/>
                </a:solidFill>
                <a:latin typeface="+mj-lt"/>
                <a:ea typeface="+mj-ea"/>
                <a:cs typeface="+mj-cs"/>
                <a:sym typeface="Helvetica"/>
              </a:defRPr>
            </a:lvl1pPr>
          </a:lstStyle>
          <a:p>
            <a:r>
              <a:t>Leadership</a:t>
            </a:r>
          </a:p>
        </p:txBody>
      </p:sp>
      <p:sp>
        <p:nvSpPr>
          <p:cNvPr id="213" name="Shape 213"/>
          <p:cNvSpPr/>
          <p:nvPr/>
        </p:nvSpPr>
        <p:spPr>
          <a:xfrm>
            <a:off x="4183379" y="4446289"/>
            <a:ext cx="4407122" cy="13"/>
          </a:xfrm>
          <a:prstGeom prst="line">
            <a:avLst/>
          </a:prstGeom>
          <a:ln w="12700">
            <a:solidFill>
              <a:srgbClr val="FFFFFF"/>
            </a:solidFill>
            <a:miter lim="400000"/>
          </a:ln>
        </p:spPr>
        <p:txBody>
          <a:bodyPr lIns="0" tIns="0" rIns="0" bIns="0"/>
          <a:lstStyle/>
          <a:p>
            <a:pPr defTabSz="411480">
              <a:defRPr sz="1000">
                <a:latin typeface="+mj-lt"/>
                <a:ea typeface="+mj-ea"/>
                <a:cs typeface="+mj-cs"/>
                <a:sym typeface="Helvetica"/>
              </a:defRPr>
            </a:pPr>
            <a:endParaRPr/>
          </a:p>
        </p:txBody>
      </p:sp>
      <p:pic>
        <p:nvPicPr>
          <p:cNvPr id="214" name="image35.jpeg"/>
          <p:cNvPicPr>
            <a:picLocks noChangeAspect="1"/>
          </p:cNvPicPr>
          <p:nvPr/>
        </p:nvPicPr>
        <p:blipFill>
          <a:blip r:embed="rId10">
            <a:extLst/>
          </a:blip>
          <a:stretch>
            <a:fillRect/>
          </a:stretch>
        </p:blipFill>
        <p:spPr>
          <a:xfrm>
            <a:off x="5377585" y="1204660"/>
            <a:ext cx="1265275" cy="914401"/>
          </a:xfrm>
          <a:prstGeom prst="rect">
            <a:avLst/>
          </a:prstGeom>
          <a:ln w="38100">
            <a:solidFill>
              <a:srgbClr val="003379"/>
            </a:solidFill>
            <a:miter lim="400000"/>
          </a:ln>
        </p:spPr>
      </p:pic>
      <p:sp>
        <p:nvSpPr>
          <p:cNvPr id="215" name="Shape 215"/>
          <p:cNvSpPr/>
          <p:nvPr/>
        </p:nvSpPr>
        <p:spPr>
          <a:xfrm>
            <a:off x="5532065" y="2179608"/>
            <a:ext cx="989373"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Dave Bouvier</a:t>
            </a:r>
          </a:p>
        </p:txBody>
      </p:sp>
      <p:sp>
        <p:nvSpPr>
          <p:cNvPr id="216" name="Shape 216"/>
          <p:cNvSpPr/>
          <p:nvPr/>
        </p:nvSpPr>
        <p:spPr>
          <a:xfrm>
            <a:off x="3319921" y="3594985"/>
            <a:ext cx="2286001"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2960">
              <a:buClr>
                <a:srgbClr val="FFFFFF"/>
              </a:buClr>
              <a:buFont typeface="Helvetica"/>
              <a:defRPr sz="1200">
                <a:solidFill>
                  <a:srgbClr val="FFFFFF"/>
                </a:solidFill>
                <a:uFill>
                  <a:solidFill>
                    <a:srgbClr val="FFFFFF"/>
                  </a:solidFill>
                </a:uFill>
                <a:latin typeface="+mj-lt"/>
                <a:ea typeface="+mj-ea"/>
                <a:cs typeface="+mj-cs"/>
                <a:sym typeface="Helvetica"/>
              </a:defRPr>
            </a:lvl1pPr>
          </a:lstStyle>
          <a:p>
            <a:r>
              <a:rPr>
                <a:solidFill>
                  <a:schemeClr val="tx1"/>
                </a:solidFill>
              </a:rPr>
              <a:t>Sam Guerler</a:t>
            </a:r>
          </a:p>
        </p:txBody>
      </p:sp>
      <p:pic>
        <p:nvPicPr>
          <p:cNvPr id="217" name="image36.jpeg"/>
          <p:cNvPicPr>
            <a:picLocks noChangeAspect="1"/>
          </p:cNvPicPr>
          <p:nvPr/>
        </p:nvPicPr>
        <p:blipFill>
          <a:blip r:embed="rId11">
            <a:extLst/>
          </a:blip>
          <a:stretch>
            <a:fillRect/>
          </a:stretch>
        </p:blipFill>
        <p:spPr>
          <a:xfrm>
            <a:off x="3946949" y="2556592"/>
            <a:ext cx="1018413" cy="925831"/>
          </a:xfrm>
          <a:prstGeom prst="rect">
            <a:avLst/>
          </a:prstGeom>
          <a:ln w="38100">
            <a:solidFill>
              <a:srgbClr val="CFB53B"/>
            </a:solidFill>
            <a:miter lim="400000"/>
          </a:ln>
        </p:spPr>
      </p:pic>
      <p:pic>
        <p:nvPicPr>
          <p:cNvPr id="218" name="image37.jpeg"/>
          <p:cNvPicPr>
            <a:picLocks noChangeAspect="1"/>
          </p:cNvPicPr>
          <p:nvPr/>
        </p:nvPicPr>
        <p:blipFill>
          <a:blip r:embed="rId12">
            <a:extLst/>
          </a:blip>
          <a:stretch>
            <a:fillRect/>
          </a:stretch>
        </p:blipFill>
        <p:spPr>
          <a:xfrm>
            <a:off x="650491" y="2566035"/>
            <a:ext cx="1371601" cy="925831"/>
          </a:xfrm>
          <a:prstGeom prst="rect">
            <a:avLst/>
          </a:prstGeom>
          <a:ln w="38100">
            <a:solidFill>
              <a:srgbClr val="003379"/>
            </a:solidFill>
            <a:miter lim="400000"/>
          </a:ln>
        </p:spPr>
      </p:pic>
      <p:sp>
        <p:nvSpPr>
          <p:cNvPr id="219" name="Shape 219"/>
          <p:cNvSpPr/>
          <p:nvPr/>
        </p:nvSpPr>
        <p:spPr>
          <a:xfrm>
            <a:off x="216151" y="3585833"/>
            <a:ext cx="2286001"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2960">
              <a:buClr>
                <a:srgbClr val="FFFFFF"/>
              </a:buClr>
              <a:buFont typeface="Helvetica"/>
              <a:defRPr sz="1200">
                <a:solidFill>
                  <a:srgbClr val="FFFFFF"/>
                </a:solidFill>
                <a:uFill>
                  <a:solidFill>
                    <a:srgbClr val="FFFFFF"/>
                  </a:solidFill>
                </a:uFill>
                <a:latin typeface="+mj-lt"/>
                <a:ea typeface="+mj-ea"/>
                <a:cs typeface="+mj-cs"/>
                <a:sym typeface="Helvetica"/>
              </a:defRPr>
            </a:lvl1pPr>
          </a:lstStyle>
          <a:p>
            <a:r>
              <a:rPr>
                <a:solidFill>
                  <a:schemeClr val="tx1"/>
                </a:solidFill>
              </a:rPr>
              <a:t>Martin Čech</a:t>
            </a:r>
          </a:p>
        </p:txBody>
      </p:sp>
      <p:sp>
        <p:nvSpPr>
          <p:cNvPr id="220" name="Shape 220"/>
          <p:cNvSpPr/>
          <p:nvPr/>
        </p:nvSpPr>
        <p:spPr>
          <a:xfrm>
            <a:off x="192261" y="2214233"/>
            <a:ext cx="2286001"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2960">
              <a:buClr>
                <a:srgbClr val="FFFFFF"/>
              </a:buClr>
              <a:buFont typeface="Helvetica"/>
              <a:defRPr sz="1200">
                <a:solidFill>
                  <a:srgbClr val="FFFFFF"/>
                </a:solidFill>
                <a:uFill>
                  <a:solidFill>
                    <a:srgbClr val="FFFFFF"/>
                  </a:solidFill>
                </a:uFill>
                <a:latin typeface="+mj-lt"/>
                <a:ea typeface="+mj-ea"/>
                <a:cs typeface="+mj-cs"/>
                <a:sym typeface="Helvetica"/>
              </a:defRPr>
            </a:lvl1pPr>
          </a:lstStyle>
          <a:p>
            <a:r>
              <a:rPr>
                <a:solidFill>
                  <a:schemeClr val="tx1"/>
                </a:solidFill>
              </a:rPr>
              <a:t>Enis Afgan</a:t>
            </a:r>
          </a:p>
        </p:txBody>
      </p:sp>
      <p:pic>
        <p:nvPicPr>
          <p:cNvPr id="221" name="image39.jpeg"/>
          <p:cNvPicPr>
            <a:picLocks noChangeAspect="1"/>
          </p:cNvPicPr>
          <p:nvPr/>
        </p:nvPicPr>
        <p:blipFill>
          <a:blip r:embed="rId13">
            <a:extLst/>
          </a:blip>
          <a:stretch>
            <a:fillRect/>
          </a:stretch>
        </p:blipFill>
        <p:spPr>
          <a:xfrm>
            <a:off x="652873" y="1200150"/>
            <a:ext cx="1364777" cy="914401"/>
          </a:xfrm>
          <a:prstGeom prst="rect">
            <a:avLst/>
          </a:prstGeom>
          <a:ln w="38100">
            <a:solidFill>
              <a:srgbClr val="CFB53B"/>
            </a:solidFill>
            <a:miter lim="400000"/>
          </a:ln>
        </p:spPr>
      </p:pic>
      <p:sp>
        <p:nvSpPr>
          <p:cNvPr id="222" name="Shape 222"/>
          <p:cNvSpPr/>
          <p:nvPr/>
        </p:nvSpPr>
        <p:spPr>
          <a:xfrm>
            <a:off x="115174" y="5988509"/>
            <a:ext cx="8915401" cy="807913"/>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nchor="ctr">
            <a:spAutoFit/>
          </a:bodyPr>
          <a:lstStyle/>
          <a:p>
            <a:pPr algn="ctr" defTabSz="525780">
              <a:defRPr sz="1600">
                <a:solidFill>
                  <a:srgbClr val="FFFFFF"/>
                </a:solidFill>
                <a:latin typeface="+mj-lt"/>
                <a:ea typeface="+mj-ea"/>
                <a:cs typeface="+mj-cs"/>
                <a:sym typeface="Helvetica"/>
              </a:defRPr>
            </a:pPr>
            <a:r>
              <a:rPr>
                <a:solidFill>
                  <a:schemeClr val="tx1"/>
                </a:solidFill>
              </a:rPr>
              <a:t>Supported by the </a:t>
            </a:r>
            <a:r>
              <a:rPr b="1">
                <a:solidFill>
                  <a:schemeClr val="tx1"/>
                </a:solidFill>
              </a:rPr>
              <a:t>NHGRI</a:t>
            </a:r>
            <a:r>
              <a:rPr>
                <a:solidFill>
                  <a:schemeClr val="tx1"/>
                </a:solidFill>
              </a:rPr>
              <a:t> (HG005542, HG004909, HG005133, HG006620), </a:t>
            </a:r>
            <a:r>
              <a:rPr b="1">
                <a:solidFill>
                  <a:schemeClr val="tx1"/>
                </a:solidFill>
              </a:rPr>
              <a:t>NSF</a:t>
            </a:r>
            <a:r>
              <a:rPr>
                <a:solidFill>
                  <a:schemeClr val="tx1"/>
                </a:solidFill>
              </a:rPr>
              <a:t> (DBI-0850103), Penn State University, Johns Hopkins University, Oregon Health and Science University, and the Pennsylvania Department of Public Health</a:t>
            </a:r>
          </a:p>
        </p:txBody>
      </p:sp>
      <p:pic>
        <p:nvPicPr>
          <p:cNvPr id="223" name="nick_big.jpg"/>
          <p:cNvPicPr>
            <a:picLocks noChangeAspect="1"/>
          </p:cNvPicPr>
          <p:nvPr/>
        </p:nvPicPr>
        <p:blipFill>
          <a:blip r:embed="rId14">
            <a:extLst/>
          </a:blip>
          <a:stretch>
            <a:fillRect/>
          </a:stretch>
        </p:blipFill>
        <p:spPr>
          <a:xfrm>
            <a:off x="5327195" y="2462238"/>
            <a:ext cx="1366055" cy="1024541"/>
          </a:xfrm>
          <a:prstGeom prst="rect">
            <a:avLst/>
          </a:prstGeom>
          <a:ln w="38100">
            <a:solidFill>
              <a:srgbClr val="003379"/>
            </a:solidFill>
            <a:miter lim="400000"/>
          </a:ln>
        </p:spPr>
      </p:pic>
      <p:sp>
        <p:nvSpPr>
          <p:cNvPr id="224" name="Shape 224"/>
          <p:cNvSpPr/>
          <p:nvPr/>
        </p:nvSpPr>
        <p:spPr>
          <a:xfrm>
            <a:off x="4867222" y="3599340"/>
            <a:ext cx="2286001"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2960">
              <a:buClr>
                <a:srgbClr val="FFFFFF"/>
              </a:buClr>
              <a:buFont typeface="Helvetica"/>
              <a:defRPr sz="1200">
                <a:solidFill>
                  <a:srgbClr val="FFFFFF"/>
                </a:solidFill>
                <a:uFill>
                  <a:solidFill>
                    <a:srgbClr val="FFFFFF"/>
                  </a:solidFill>
                </a:uFill>
                <a:latin typeface="+mj-lt"/>
                <a:ea typeface="+mj-ea"/>
                <a:cs typeface="+mj-cs"/>
                <a:sym typeface="Helvetica"/>
              </a:defRPr>
            </a:lvl1pPr>
          </a:lstStyle>
          <a:p>
            <a:r>
              <a:rPr>
                <a:solidFill>
                  <a:schemeClr val="tx1"/>
                </a:solidFill>
              </a:rPr>
              <a:t>Nick Stoler</a:t>
            </a:r>
          </a:p>
        </p:txBody>
      </p:sp>
      <p:sp>
        <p:nvSpPr>
          <p:cNvPr id="225" name="Shape 225"/>
          <p:cNvSpPr/>
          <p:nvPr/>
        </p:nvSpPr>
        <p:spPr>
          <a:xfrm>
            <a:off x="2558628" y="188809"/>
            <a:ext cx="4026744" cy="40011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ctr" defTabSz="640080">
              <a:buClr>
                <a:srgbClr val="FFFFFF"/>
              </a:buClr>
              <a:buFont typeface="Helvetica"/>
              <a:defRPr sz="2600" b="1">
                <a:solidFill>
                  <a:srgbClr val="FFFFFF"/>
                </a:solidFill>
                <a:uFill>
                  <a:solidFill>
                    <a:srgbClr val="FFFFFF"/>
                  </a:solidFill>
                </a:uFill>
                <a:latin typeface="+mj-lt"/>
                <a:ea typeface="+mj-ea"/>
                <a:cs typeface="+mj-cs"/>
                <a:sym typeface="Helvetica"/>
              </a:defRPr>
            </a:lvl1pPr>
          </a:lstStyle>
          <a:p>
            <a:r>
              <a:rPr>
                <a:solidFill>
                  <a:schemeClr val="tx1"/>
                </a:solidFill>
              </a:rPr>
              <a:t> The “Core” Galaxy Team</a:t>
            </a:r>
          </a:p>
        </p:txBody>
      </p:sp>
      <p:sp>
        <p:nvSpPr>
          <p:cNvPr id="226" name="Shape 226"/>
          <p:cNvSpPr/>
          <p:nvPr/>
        </p:nvSpPr>
        <p:spPr>
          <a:xfrm>
            <a:off x="7168832" y="3555826"/>
            <a:ext cx="843500" cy="253916"/>
          </a:xfrm>
          <a:prstGeom prst="rect">
            <a:avLst/>
          </a:prstGeom>
          <a:ln w="12700">
            <a:miter lim="400000"/>
          </a:ln>
          <a:extLst>
            <a:ext uri="{C572A759-6A51-4108-AA02-DFA0A04FC94B}">
              <ma14:wrappingTextBoxFlag xmlns:ma14="http://schemas.microsoft.com/office/mac/drawingml/2011/main" val="1"/>
            </a:ext>
          </a:extLst>
        </p:spPr>
        <p:txBody>
          <a:bodyPr wrap="none" lIns="34290" tIns="34290" rIns="34290" bIns="34290" anchor="ctr">
            <a:spAutoFit/>
          </a:bodyPr>
          <a:lstStyle>
            <a:lvl1pPr algn="ctr" defTabSz="525780">
              <a:defRPr sz="1200">
                <a:solidFill>
                  <a:srgbClr val="FFFFFF"/>
                </a:solidFill>
                <a:latin typeface="+mj-lt"/>
                <a:ea typeface="+mj-ea"/>
                <a:cs typeface="+mj-cs"/>
                <a:sym typeface="Helvetica"/>
              </a:defRPr>
            </a:lvl1pPr>
          </a:lstStyle>
          <a:p>
            <a:r>
              <a:rPr>
                <a:solidFill>
                  <a:schemeClr val="tx1"/>
                </a:solidFill>
              </a:rPr>
              <a:t>Vahid Jalili </a:t>
            </a:r>
          </a:p>
        </p:txBody>
      </p:sp>
      <p:sp>
        <p:nvSpPr>
          <p:cNvPr id="227" name="Shape 227"/>
          <p:cNvSpPr/>
          <p:nvPr/>
        </p:nvSpPr>
        <p:spPr>
          <a:xfrm>
            <a:off x="1750581" y="3569390"/>
            <a:ext cx="2286001" cy="1846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822960">
              <a:buClr>
                <a:srgbClr val="FFFFFF"/>
              </a:buClr>
              <a:buFont typeface="Helvetica"/>
              <a:defRPr sz="1200">
                <a:solidFill>
                  <a:srgbClr val="FFFFFF"/>
                </a:solidFill>
                <a:uFill>
                  <a:solidFill>
                    <a:srgbClr val="FFFFFF"/>
                  </a:solidFill>
                </a:uFill>
                <a:latin typeface="+mj-lt"/>
                <a:ea typeface="+mj-ea"/>
                <a:cs typeface="+mj-cs"/>
                <a:sym typeface="Helvetica"/>
              </a:defRPr>
            </a:lvl1pPr>
          </a:lstStyle>
          <a:p>
            <a:r>
              <a:rPr>
                <a:solidFill>
                  <a:schemeClr val="tx1"/>
                </a:solidFill>
              </a:rPr>
              <a:t>John Chilton</a:t>
            </a:r>
          </a:p>
        </p:txBody>
      </p:sp>
      <p:pic>
        <p:nvPicPr>
          <p:cNvPr id="228" name="pasted-image.png"/>
          <p:cNvPicPr>
            <a:picLocks noChangeAspect="1"/>
          </p:cNvPicPr>
          <p:nvPr/>
        </p:nvPicPr>
        <p:blipFill>
          <a:blip r:embed="rId15">
            <a:extLst/>
          </a:blip>
          <a:stretch>
            <a:fillRect/>
          </a:stretch>
        </p:blipFill>
        <p:spPr>
          <a:xfrm>
            <a:off x="2230681" y="2567987"/>
            <a:ext cx="1325803" cy="914730"/>
          </a:xfrm>
          <a:prstGeom prst="rect">
            <a:avLst/>
          </a:prstGeom>
          <a:ln w="38100">
            <a:solidFill>
              <a:srgbClr val="003379"/>
            </a:solidFill>
            <a:miter lim="400000"/>
          </a:ln>
        </p:spPr>
      </p:pic>
      <p:pic>
        <p:nvPicPr>
          <p:cNvPr id="229" name="pasted-image.tiff"/>
          <p:cNvPicPr>
            <a:picLocks noChangeAspect="1"/>
          </p:cNvPicPr>
          <p:nvPr/>
        </p:nvPicPr>
        <p:blipFill>
          <a:blip r:embed="rId16">
            <a:extLst/>
          </a:blip>
          <a:stretch>
            <a:fillRect/>
          </a:stretch>
        </p:blipFill>
        <p:spPr>
          <a:xfrm>
            <a:off x="6890219" y="2453534"/>
            <a:ext cx="1368426" cy="1041949"/>
          </a:xfrm>
          <a:prstGeom prst="rect">
            <a:avLst/>
          </a:prstGeom>
          <a:ln w="38100">
            <a:solidFill>
              <a:srgbClr val="0096FF"/>
            </a:solidFill>
            <a:miter lim="400000"/>
          </a:ln>
        </p:spPr>
      </p:pic>
      <p:sp>
        <p:nvSpPr>
          <p:cNvPr id="2" name="TextBox 1"/>
          <p:cNvSpPr txBox="1"/>
          <p:nvPr/>
        </p:nvSpPr>
        <p:spPr>
          <a:xfrm>
            <a:off x="1054100" y="4229100"/>
            <a:ext cx="1620393"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000000"/>
                </a:solidFill>
                <a:effectLst/>
                <a:uFillTx/>
                <a:latin typeface="Helvetica"/>
                <a:ea typeface="+mn-ea"/>
                <a:cs typeface="Helvetica"/>
                <a:sym typeface="Calibri"/>
              </a:rPr>
              <a:t>Communications</a:t>
            </a:r>
            <a:endParaRPr kumimoji="0" lang="en-US" sz="1600" b="0" i="0" u="none" strike="noStrike" cap="none" spc="0" normalizeH="0" baseline="0" dirty="0">
              <a:ln>
                <a:noFill/>
              </a:ln>
              <a:solidFill>
                <a:srgbClr val="000000"/>
              </a:solidFill>
              <a:effectLst/>
              <a:uFillTx/>
              <a:latin typeface="Helvetica"/>
              <a:ea typeface="+mn-ea"/>
              <a:cs typeface="Helvetica"/>
              <a:sym typeface="Calibri"/>
            </a:endParaRPr>
          </a:p>
        </p:txBody>
      </p:sp>
      <p:sp>
        <p:nvSpPr>
          <p:cNvPr id="42" name="TextBox 41"/>
          <p:cNvSpPr txBox="1"/>
          <p:nvPr/>
        </p:nvSpPr>
        <p:spPr>
          <a:xfrm>
            <a:off x="4414394" y="4264757"/>
            <a:ext cx="4091422"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dirty="0" smtClean="0">
                <a:latin typeface="Helvetica"/>
                <a:cs typeface="Helvetica"/>
              </a:rPr>
              <a:t>--------------------- Leadership ---------------------</a:t>
            </a:r>
            <a:endParaRPr kumimoji="0" lang="en-US" sz="1600" b="0" i="0" u="none" strike="noStrike" cap="none" spc="0" normalizeH="0" baseline="0" dirty="0">
              <a:ln>
                <a:noFill/>
              </a:ln>
              <a:solidFill>
                <a:srgbClr val="000000"/>
              </a:solidFill>
              <a:effectLst/>
              <a:uFillTx/>
              <a:latin typeface="Helvetica"/>
              <a:ea typeface="+mn-ea"/>
              <a:cs typeface="Helvetica"/>
              <a:sym typeface="Calibri"/>
            </a:endParaRPr>
          </a:p>
        </p:txBody>
      </p:sp>
    </p:spTree>
    <p:extLst>
      <p:ext uri="{BB962C8B-B14F-4D97-AF65-F5344CB8AC3E}">
        <p14:creationId xmlns:p14="http://schemas.microsoft.com/office/powerpoint/2010/main" val="621373428"/>
      </p:ext>
    </p:extLst>
  </p:cSld>
  <p:clrMapOvr>
    <a:masterClrMapping/>
  </p:clrMapOvr>
  <p:transition xmlns:p14="http://schemas.microsoft.com/office/powerpoint/2010/mai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image41.jpeg"/>
          <p:cNvPicPr>
            <a:picLocks noChangeAspect="1"/>
          </p:cNvPicPr>
          <p:nvPr/>
        </p:nvPicPr>
        <p:blipFill>
          <a:blip r:embed="rId2">
            <a:extLst/>
          </a:blip>
          <a:stretch>
            <a:fillRect/>
          </a:stretch>
        </p:blipFill>
        <p:spPr>
          <a:xfrm>
            <a:off x="1674304" y="1078149"/>
            <a:ext cx="914401" cy="914401"/>
          </a:xfrm>
          <a:prstGeom prst="rect">
            <a:avLst/>
          </a:prstGeom>
          <a:ln w="12700">
            <a:miter lim="400000"/>
          </a:ln>
        </p:spPr>
      </p:pic>
      <p:pic>
        <p:nvPicPr>
          <p:cNvPr id="232" name="image42.jpeg"/>
          <p:cNvPicPr>
            <a:picLocks noChangeAspect="1"/>
          </p:cNvPicPr>
          <p:nvPr/>
        </p:nvPicPr>
        <p:blipFill>
          <a:blip r:embed="rId3">
            <a:extLst/>
          </a:blip>
          <a:stretch>
            <a:fillRect/>
          </a:stretch>
        </p:blipFill>
        <p:spPr>
          <a:xfrm>
            <a:off x="3015951" y="1078149"/>
            <a:ext cx="1261873" cy="914401"/>
          </a:xfrm>
          <a:prstGeom prst="rect">
            <a:avLst/>
          </a:prstGeom>
          <a:ln w="12700">
            <a:miter lim="400000"/>
          </a:ln>
        </p:spPr>
      </p:pic>
      <p:pic>
        <p:nvPicPr>
          <p:cNvPr id="233" name="image43.jpeg"/>
          <p:cNvPicPr>
            <a:picLocks noChangeAspect="1"/>
          </p:cNvPicPr>
          <p:nvPr/>
        </p:nvPicPr>
        <p:blipFill>
          <a:blip r:embed="rId4">
            <a:extLst/>
          </a:blip>
          <a:stretch>
            <a:fillRect/>
          </a:stretch>
        </p:blipFill>
        <p:spPr>
          <a:xfrm>
            <a:off x="4933670" y="1078149"/>
            <a:ext cx="917987" cy="914401"/>
          </a:xfrm>
          <a:prstGeom prst="rect">
            <a:avLst/>
          </a:prstGeom>
          <a:ln w="12700">
            <a:miter lim="400000"/>
          </a:ln>
        </p:spPr>
      </p:pic>
      <p:pic>
        <p:nvPicPr>
          <p:cNvPr id="234" name="image44.jpeg"/>
          <p:cNvPicPr>
            <a:picLocks noChangeAspect="1"/>
          </p:cNvPicPr>
          <p:nvPr/>
        </p:nvPicPr>
        <p:blipFill>
          <a:blip r:embed="rId5">
            <a:extLst/>
          </a:blip>
          <a:stretch>
            <a:fillRect/>
          </a:stretch>
        </p:blipFill>
        <p:spPr>
          <a:xfrm>
            <a:off x="6563352" y="1078149"/>
            <a:ext cx="914401" cy="914401"/>
          </a:xfrm>
          <a:prstGeom prst="rect">
            <a:avLst/>
          </a:prstGeom>
          <a:ln w="12700">
            <a:miter lim="400000"/>
          </a:ln>
        </p:spPr>
      </p:pic>
      <p:pic>
        <p:nvPicPr>
          <p:cNvPr id="235" name="image45.jpeg"/>
          <p:cNvPicPr>
            <a:picLocks noChangeAspect="1"/>
          </p:cNvPicPr>
          <p:nvPr/>
        </p:nvPicPr>
        <p:blipFill>
          <a:blip r:embed="rId6">
            <a:extLst/>
          </a:blip>
          <a:stretch>
            <a:fillRect/>
          </a:stretch>
        </p:blipFill>
        <p:spPr>
          <a:xfrm>
            <a:off x="1674304" y="2833116"/>
            <a:ext cx="914401" cy="914401"/>
          </a:xfrm>
          <a:prstGeom prst="rect">
            <a:avLst/>
          </a:prstGeom>
          <a:ln w="12700">
            <a:miter lim="400000"/>
          </a:ln>
        </p:spPr>
      </p:pic>
      <p:pic>
        <p:nvPicPr>
          <p:cNvPr id="236" name="image46.jpeg"/>
          <p:cNvPicPr>
            <a:picLocks noChangeAspect="1"/>
          </p:cNvPicPr>
          <p:nvPr/>
        </p:nvPicPr>
        <p:blipFill>
          <a:blip r:embed="rId7">
            <a:extLst/>
          </a:blip>
          <a:stretch>
            <a:fillRect/>
          </a:stretch>
        </p:blipFill>
        <p:spPr>
          <a:xfrm>
            <a:off x="3060468" y="2833116"/>
            <a:ext cx="1219201" cy="914401"/>
          </a:xfrm>
          <a:prstGeom prst="rect">
            <a:avLst/>
          </a:prstGeom>
          <a:ln w="12700">
            <a:miter lim="400000"/>
          </a:ln>
        </p:spPr>
      </p:pic>
      <p:pic>
        <p:nvPicPr>
          <p:cNvPr id="237" name="image47.jpeg"/>
          <p:cNvPicPr>
            <a:picLocks noChangeAspect="1"/>
          </p:cNvPicPr>
          <p:nvPr/>
        </p:nvPicPr>
        <p:blipFill>
          <a:blip r:embed="rId8">
            <a:extLst/>
          </a:blip>
          <a:stretch>
            <a:fillRect/>
          </a:stretch>
        </p:blipFill>
        <p:spPr>
          <a:xfrm>
            <a:off x="4751431" y="2833116"/>
            <a:ext cx="1235677" cy="914401"/>
          </a:xfrm>
          <a:prstGeom prst="rect">
            <a:avLst/>
          </a:prstGeom>
          <a:ln w="12700">
            <a:miter lim="400000"/>
          </a:ln>
        </p:spPr>
      </p:pic>
      <p:pic>
        <p:nvPicPr>
          <p:cNvPr id="238" name="image48.jpeg"/>
          <p:cNvPicPr>
            <a:picLocks noChangeAspect="1"/>
          </p:cNvPicPr>
          <p:nvPr/>
        </p:nvPicPr>
        <p:blipFill>
          <a:blip r:embed="rId9">
            <a:extLst/>
          </a:blip>
          <a:stretch>
            <a:fillRect/>
          </a:stretch>
        </p:blipFill>
        <p:spPr>
          <a:xfrm>
            <a:off x="6434594" y="2833116"/>
            <a:ext cx="1219200" cy="914401"/>
          </a:xfrm>
          <a:prstGeom prst="rect">
            <a:avLst/>
          </a:prstGeom>
          <a:ln w="12700">
            <a:miter lim="400000"/>
          </a:ln>
        </p:spPr>
      </p:pic>
      <p:sp>
        <p:nvSpPr>
          <p:cNvPr id="239" name="Shape 239"/>
          <p:cNvSpPr/>
          <p:nvPr/>
        </p:nvSpPr>
        <p:spPr>
          <a:xfrm>
            <a:off x="1612453" y="2148519"/>
            <a:ext cx="1038103"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Björn Grüning</a:t>
            </a:r>
          </a:p>
          <a:p>
            <a:pPr algn="ctr" defTabSz="411480">
              <a:defRPr sz="1200">
                <a:solidFill>
                  <a:srgbClr val="FFFFFF"/>
                </a:solidFill>
                <a:latin typeface="+mj-lt"/>
                <a:ea typeface="+mj-ea"/>
                <a:cs typeface="+mj-cs"/>
                <a:sym typeface="Helvetica"/>
              </a:defRPr>
            </a:pPr>
            <a:r>
              <a:rPr>
                <a:solidFill>
                  <a:schemeClr val="tx1"/>
                </a:solidFill>
              </a:rPr>
              <a:t>Uni Freiburg</a:t>
            </a:r>
          </a:p>
        </p:txBody>
      </p:sp>
      <p:sp>
        <p:nvSpPr>
          <p:cNvPr id="240" name="Shape 240"/>
          <p:cNvSpPr/>
          <p:nvPr/>
        </p:nvSpPr>
        <p:spPr>
          <a:xfrm>
            <a:off x="3220810" y="2148519"/>
            <a:ext cx="852154"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Peter Cock</a:t>
            </a:r>
          </a:p>
          <a:p>
            <a:pPr algn="ctr" defTabSz="411480">
              <a:defRPr sz="1200">
                <a:solidFill>
                  <a:srgbClr val="FFFFFF"/>
                </a:solidFill>
                <a:latin typeface="+mj-lt"/>
                <a:ea typeface="+mj-ea"/>
                <a:cs typeface="+mj-cs"/>
                <a:sym typeface="Helvetica"/>
              </a:defRPr>
            </a:pPr>
            <a:r>
              <a:rPr>
                <a:solidFill>
                  <a:schemeClr val="tx1"/>
                </a:solidFill>
              </a:rPr>
              <a:t>TJHI</a:t>
            </a:r>
          </a:p>
        </p:txBody>
      </p:sp>
      <p:sp>
        <p:nvSpPr>
          <p:cNvPr id="241" name="Shape 241"/>
          <p:cNvSpPr/>
          <p:nvPr/>
        </p:nvSpPr>
        <p:spPr>
          <a:xfrm>
            <a:off x="4977617" y="2148519"/>
            <a:ext cx="826506"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Kyle Ellrott</a:t>
            </a:r>
          </a:p>
          <a:p>
            <a:pPr algn="ctr" defTabSz="411480">
              <a:defRPr sz="1200">
                <a:solidFill>
                  <a:srgbClr val="FFFFFF"/>
                </a:solidFill>
                <a:latin typeface="+mj-lt"/>
                <a:ea typeface="+mj-ea"/>
                <a:cs typeface="+mj-cs"/>
                <a:sym typeface="Helvetica"/>
              </a:defRPr>
            </a:pPr>
            <a:r>
              <a:rPr>
                <a:solidFill>
                  <a:schemeClr val="tx1"/>
                </a:solidFill>
              </a:rPr>
              <a:t>OSHU</a:t>
            </a:r>
          </a:p>
        </p:txBody>
      </p:sp>
      <p:sp>
        <p:nvSpPr>
          <p:cNvPr id="242" name="Shape 242"/>
          <p:cNvSpPr/>
          <p:nvPr/>
        </p:nvSpPr>
        <p:spPr>
          <a:xfrm>
            <a:off x="6560813" y="2148519"/>
            <a:ext cx="919480"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Eric Rasche</a:t>
            </a:r>
          </a:p>
          <a:p>
            <a:pPr algn="ctr" defTabSz="411480">
              <a:defRPr sz="1200">
                <a:solidFill>
                  <a:srgbClr val="FFFFFF"/>
                </a:solidFill>
                <a:latin typeface="+mj-lt"/>
                <a:ea typeface="+mj-ea"/>
                <a:cs typeface="+mj-cs"/>
                <a:sym typeface="Helvetica"/>
              </a:defRPr>
            </a:pPr>
            <a:r>
              <a:rPr>
                <a:solidFill>
                  <a:schemeClr val="tx1"/>
                </a:solidFill>
              </a:rPr>
              <a:t>CPT</a:t>
            </a:r>
          </a:p>
        </p:txBody>
      </p:sp>
      <p:sp>
        <p:nvSpPr>
          <p:cNvPr id="243" name="Shape 243"/>
          <p:cNvSpPr/>
          <p:nvPr/>
        </p:nvSpPr>
        <p:spPr>
          <a:xfrm>
            <a:off x="1563578" y="3769668"/>
            <a:ext cx="1131077"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Nicola Soranzo</a:t>
            </a:r>
          </a:p>
          <a:p>
            <a:pPr algn="ctr" defTabSz="411480">
              <a:defRPr sz="1200">
                <a:solidFill>
                  <a:srgbClr val="FFFFFF"/>
                </a:solidFill>
                <a:latin typeface="+mj-lt"/>
                <a:ea typeface="+mj-ea"/>
                <a:cs typeface="+mj-cs"/>
                <a:sym typeface="Helvetica"/>
              </a:defRPr>
            </a:pPr>
            <a:r>
              <a:rPr>
                <a:solidFill>
                  <a:schemeClr val="tx1"/>
                </a:solidFill>
              </a:rPr>
              <a:t>TGAC</a:t>
            </a:r>
          </a:p>
        </p:txBody>
      </p:sp>
      <p:sp>
        <p:nvSpPr>
          <p:cNvPr id="244" name="Shape 244"/>
          <p:cNvSpPr/>
          <p:nvPr/>
        </p:nvSpPr>
        <p:spPr>
          <a:xfrm>
            <a:off x="3108537" y="3769668"/>
            <a:ext cx="1123062"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Brad Chapman</a:t>
            </a:r>
          </a:p>
          <a:p>
            <a:pPr algn="ctr" defTabSz="411480">
              <a:defRPr sz="1200">
                <a:solidFill>
                  <a:srgbClr val="FFFFFF"/>
                </a:solidFill>
                <a:latin typeface="+mj-lt"/>
                <a:ea typeface="+mj-ea"/>
                <a:cs typeface="+mj-cs"/>
                <a:sym typeface="Helvetica"/>
              </a:defRPr>
            </a:pPr>
            <a:r>
              <a:rPr>
                <a:solidFill>
                  <a:schemeClr val="tx1"/>
                </a:solidFill>
              </a:rPr>
              <a:t>HSPH</a:t>
            </a:r>
          </a:p>
        </p:txBody>
      </p:sp>
      <p:sp>
        <p:nvSpPr>
          <p:cNvPr id="245" name="Shape 245"/>
          <p:cNvSpPr/>
          <p:nvPr/>
        </p:nvSpPr>
        <p:spPr>
          <a:xfrm>
            <a:off x="4624956" y="3769668"/>
            <a:ext cx="1531828"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Nuwan Goonasekera</a:t>
            </a:r>
          </a:p>
          <a:p>
            <a:pPr algn="ctr" defTabSz="411480">
              <a:defRPr sz="1200">
                <a:solidFill>
                  <a:srgbClr val="FFFFFF"/>
                </a:solidFill>
                <a:latin typeface="+mj-lt"/>
                <a:ea typeface="+mj-ea"/>
                <a:cs typeface="+mj-cs"/>
                <a:sym typeface="Helvetica"/>
              </a:defRPr>
            </a:pPr>
            <a:r>
              <a:rPr>
                <a:solidFill>
                  <a:schemeClr val="tx1"/>
                </a:solidFill>
              </a:rPr>
              <a:t>VeRSI</a:t>
            </a:r>
          </a:p>
        </p:txBody>
      </p:sp>
      <p:sp>
        <p:nvSpPr>
          <p:cNvPr id="246" name="Shape 246"/>
          <p:cNvSpPr/>
          <p:nvPr/>
        </p:nvSpPr>
        <p:spPr>
          <a:xfrm>
            <a:off x="6458220" y="3769668"/>
            <a:ext cx="1124665"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ctr" defTabSz="411480">
              <a:defRPr sz="1200">
                <a:solidFill>
                  <a:srgbClr val="FFFFFF"/>
                </a:solidFill>
                <a:latin typeface="+mj-lt"/>
                <a:ea typeface="+mj-ea"/>
                <a:cs typeface="+mj-cs"/>
                <a:sym typeface="Helvetica"/>
              </a:defRPr>
            </a:pPr>
            <a:r>
              <a:rPr>
                <a:solidFill>
                  <a:schemeClr val="tx1"/>
                </a:solidFill>
              </a:rPr>
              <a:t>Yousef Kowsar</a:t>
            </a:r>
          </a:p>
          <a:p>
            <a:pPr algn="ctr" defTabSz="411480">
              <a:defRPr sz="1200">
                <a:solidFill>
                  <a:srgbClr val="FFFFFF"/>
                </a:solidFill>
                <a:latin typeface="+mj-lt"/>
                <a:ea typeface="+mj-ea"/>
                <a:cs typeface="+mj-cs"/>
                <a:sym typeface="Helvetica"/>
              </a:defRPr>
            </a:pPr>
            <a:r>
              <a:rPr>
                <a:solidFill>
                  <a:schemeClr val="tx1"/>
                </a:solidFill>
              </a:rPr>
              <a:t>VLSCI</a:t>
            </a:r>
          </a:p>
        </p:txBody>
      </p:sp>
      <p:sp>
        <p:nvSpPr>
          <p:cNvPr id="247" name="Shape 247"/>
          <p:cNvSpPr/>
          <p:nvPr/>
        </p:nvSpPr>
        <p:spPr>
          <a:xfrm>
            <a:off x="1085479" y="177837"/>
            <a:ext cx="6981100" cy="40011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640080">
              <a:buClr>
                <a:srgbClr val="FFFFFF"/>
              </a:buClr>
              <a:buFont typeface="Helvetica"/>
              <a:defRPr sz="2600" b="1">
                <a:solidFill>
                  <a:srgbClr val="FFFFFF"/>
                </a:solidFill>
                <a:uFill>
                  <a:solidFill>
                    <a:srgbClr val="FFFFFF"/>
                  </a:solidFill>
                </a:uFill>
                <a:latin typeface="+mj-lt"/>
                <a:ea typeface="+mj-ea"/>
                <a:cs typeface="+mj-cs"/>
                <a:sym typeface="Helvetica"/>
              </a:defRPr>
            </a:lvl1pPr>
          </a:lstStyle>
          <a:p>
            <a:r>
              <a:rPr dirty="0">
                <a:solidFill>
                  <a:schemeClr val="tx1"/>
                </a:solidFill>
              </a:rPr>
              <a:t>Extended team and other contributors…</a:t>
            </a:r>
          </a:p>
        </p:txBody>
      </p:sp>
      <p:sp>
        <p:nvSpPr>
          <p:cNvPr id="248" name="Shape 248"/>
          <p:cNvSpPr/>
          <p:nvPr/>
        </p:nvSpPr>
        <p:spPr>
          <a:xfrm>
            <a:off x="711200" y="4599395"/>
            <a:ext cx="7848600" cy="160043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spAutoFit/>
          </a:bodyPr>
          <a:lstStyle/>
          <a:p>
            <a:pPr algn="ctr" defTabSz="640080">
              <a:buClr>
                <a:srgbClr val="FFFFFF"/>
              </a:buClr>
              <a:buFont typeface="Helvetica"/>
              <a:defRPr sz="2600">
                <a:solidFill>
                  <a:srgbClr val="FFFFFF"/>
                </a:solidFill>
                <a:uFill>
                  <a:solidFill>
                    <a:srgbClr val="FFFFFF"/>
                  </a:solidFill>
                </a:uFill>
                <a:latin typeface="+mj-lt"/>
                <a:ea typeface="+mj-ea"/>
                <a:cs typeface="+mj-cs"/>
                <a:sym typeface="Helvetica"/>
              </a:defRPr>
            </a:pPr>
            <a:r>
              <a:rPr dirty="0">
                <a:solidFill>
                  <a:schemeClr val="tx1"/>
                </a:solidFill>
              </a:rPr>
              <a:t>And </a:t>
            </a:r>
            <a:r>
              <a:rPr i="1" dirty="0">
                <a:solidFill>
                  <a:schemeClr val="tx1"/>
                </a:solidFill>
              </a:rPr>
              <a:t>many</a:t>
            </a:r>
            <a:r>
              <a:rPr dirty="0">
                <a:solidFill>
                  <a:schemeClr val="tx1"/>
                </a:solidFill>
              </a:rPr>
              <a:t> others who have contributed to the main Galaxy </a:t>
            </a:r>
            <a:r>
              <a:rPr dirty="0" smtClean="0">
                <a:solidFill>
                  <a:schemeClr val="tx1"/>
                </a:solidFill>
              </a:rPr>
              <a:t>code</a:t>
            </a:r>
            <a:r>
              <a:rPr lang="en-US" dirty="0" smtClean="0">
                <a:solidFill>
                  <a:schemeClr val="tx1"/>
                </a:solidFill>
              </a:rPr>
              <a:t> and to</a:t>
            </a:r>
            <a:r>
              <a:rPr dirty="0" smtClean="0">
                <a:solidFill>
                  <a:schemeClr val="tx1"/>
                </a:solidFill>
              </a:rPr>
              <a:t> </a:t>
            </a:r>
            <a:r>
              <a:rPr dirty="0">
                <a:solidFill>
                  <a:schemeClr val="tx1"/>
                </a:solidFill>
              </a:rPr>
              <a:t>tools </a:t>
            </a:r>
            <a:r>
              <a:rPr lang="en-US" dirty="0" smtClean="0">
                <a:solidFill>
                  <a:schemeClr val="tx1"/>
                </a:solidFill>
              </a:rPr>
              <a:t>for</a:t>
            </a:r>
            <a:r>
              <a:rPr dirty="0" smtClean="0">
                <a:solidFill>
                  <a:schemeClr val="tx1"/>
                </a:solidFill>
              </a:rPr>
              <a:t> </a:t>
            </a:r>
            <a:r>
              <a:rPr dirty="0">
                <a:solidFill>
                  <a:schemeClr val="tx1"/>
                </a:solidFill>
              </a:rPr>
              <a:t>the </a:t>
            </a:r>
            <a:r>
              <a:rPr dirty="0" smtClean="0">
                <a:solidFill>
                  <a:schemeClr val="tx1"/>
                </a:solidFill>
              </a:rPr>
              <a:t>ToolShed</a:t>
            </a:r>
            <a:r>
              <a:rPr dirty="0">
                <a:solidFill>
                  <a:schemeClr val="tx1"/>
                </a:solidFill>
              </a:rPr>
              <a:t>, participated in discussions, attended the Galaxy conferences, …</a:t>
            </a:r>
          </a:p>
        </p:txBody>
      </p:sp>
    </p:spTree>
    <p:extLst>
      <p:ext uri="{BB962C8B-B14F-4D97-AF65-F5344CB8AC3E}">
        <p14:creationId xmlns:p14="http://schemas.microsoft.com/office/powerpoint/2010/main" val="210229035"/>
      </p:ext>
    </p:extLst>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5811012"/>
            <a:ext cx="8966200" cy="812292"/>
          </a:xfrm>
          <a:prstGeom prst="rect">
            <a:avLst/>
          </a:prstGeom>
          <a:solidFill>
            <a:schemeClr val="bg1">
              <a:lumMod val="9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47730"/>
            <a:ext cx="8966200" cy="5397787"/>
          </a:xfrm>
          <a:prstGeom prst="rect">
            <a:avLst/>
          </a:prstGeom>
        </p:spPr>
      </p:pic>
      <p:sp>
        <p:nvSpPr>
          <p:cNvPr id="5" name="TextBox 4"/>
          <p:cNvSpPr txBox="1"/>
          <p:nvPr/>
        </p:nvSpPr>
        <p:spPr>
          <a:xfrm>
            <a:off x="0" y="6018389"/>
            <a:ext cx="1648879" cy="400110"/>
          </a:xfrm>
          <a:prstGeom prst="rect">
            <a:avLst/>
          </a:prstGeom>
          <a:noFill/>
        </p:spPr>
        <p:txBody>
          <a:bodyPr wrap="square" rtlCol="0">
            <a:spAutoFit/>
          </a:bodyPr>
          <a:lstStyle/>
          <a:p>
            <a:pPr algn="r"/>
            <a:r>
              <a:rPr lang="en-US" sz="2000" dirty="0" smtClean="0">
                <a:latin typeface="Arial"/>
                <a:cs typeface="Arial"/>
              </a:rPr>
              <a:t>Year joined:</a:t>
            </a:r>
            <a:endParaRPr lang="en-US" sz="2000" dirty="0">
              <a:latin typeface="Arial"/>
              <a:cs typeface="Arial"/>
            </a:endParaRPr>
          </a:p>
        </p:txBody>
      </p:sp>
      <p:sp>
        <p:nvSpPr>
          <p:cNvPr id="6" name="TextBox 5"/>
          <p:cNvSpPr txBox="1"/>
          <p:nvPr/>
        </p:nvSpPr>
        <p:spPr>
          <a:xfrm>
            <a:off x="1818211" y="5852160"/>
            <a:ext cx="723900" cy="338554"/>
          </a:xfrm>
          <a:prstGeom prst="rect">
            <a:avLst/>
          </a:prstGeom>
          <a:noFill/>
        </p:spPr>
        <p:txBody>
          <a:bodyPr wrap="square" rtlCol="0">
            <a:spAutoFit/>
          </a:bodyPr>
          <a:lstStyle/>
          <a:p>
            <a:r>
              <a:rPr lang="en-US" sz="1600" dirty="0" smtClean="0">
                <a:latin typeface="Arial"/>
                <a:cs typeface="Arial"/>
              </a:rPr>
              <a:t>2006</a:t>
            </a:r>
            <a:endParaRPr lang="en-US" sz="1600" dirty="0">
              <a:latin typeface="Arial"/>
              <a:cs typeface="Arial"/>
            </a:endParaRPr>
          </a:p>
        </p:txBody>
      </p:sp>
      <p:pic>
        <p:nvPicPr>
          <p:cNvPr id="7" name="Picture 6" descr="star_r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358" y="5879592"/>
            <a:ext cx="254000" cy="254000"/>
          </a:xfrm>
          <a:prstGeom prst="rect">
            <a:avLst/>
          </a:prstGeom>
        </p:spPr>
      </p:pic>
      <p:sp>
        <p:nvSpPr>
          <p:cNvPr id="8" name="TextBox 7"/>
          <p:cNvSpPr txBox="1"/>
          <p:nvPr/>
        </p:nvSpPr>
        <p:spPr>
          <a:xfrm>
            <a:off x="3100911" y="5852160"/>
            <a:ext cx="723900" cy="338554"/>
          </a:xfrm>
          <a:prstGeom prst="rect">
            <a:avLst/>
          </a:prstGeom>
          <a:noFill/>
        </p:spPr>
        <p:txBody>
          <a:bodyPr wrap="square" rtlCol="0">
            <a:spAutoFit/>
          </a:bodyPr>
          <a:lstStyle/>
          <a:p>
            <a:r>
              <a:rPr lang="en-US" sz="1600" dirty="0" smtClean="0">
                <a:latin typeface="Arial"/>
                <a:cs typeface="Arial"/>
              </a:rPr>
              <a:t>2007</a:t>
            </a:r>
            <a:endParaRPr lang="en-US" sz="1600" dirty="0">
              <a:latin typeface="Arial"/>
              <a:cs typeface="Aria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7711" y="5879592"/>
            <a:ext cx="254000" cy="254000"/>
          </a:xfrm>
          <a:prstGeom prst="rect">
            <a:avLst/>
          </a:prstGeom>
        </p:spPr>
      </p:pic>
      <p:sp>
        <p:nvSpPr>
          <p:cNvPr id="18" name="TextBox 17"/>
          <p:cNvSpPr txBox="1"/>
          <p:nvPr/>
        </p:nvSpPr>
        <p:spPr>
          <a:xfrm>
            <a:off x="4332808" y="5852160"/>
            <a:ext cx="723900" cy="338554"/>
          </a:xfrm>
          <a:prstGeom prst="rect">
            <a:avLst/>
          </a:prstGeom>
          <a:noFill/>
        </p:spPr>
        <p:txBody>
          <a:bodyPr wrap="square" rtlCol="0">
            <a:spAutoFit/>
          </a:bodyPr>
          <a:lstStyle/>
          <a:p>
            <a:r>
              <a:rPr lang="en-US" sz="1600" dirty="0" smtClean="0">
                <a:latin typeface="Arial"/>
                <a:cs typeface="Arial"/>
              </a:rPr>
              <a:t>2008</a:t>
            </a:r>
            <a:endParaRPr lang="en-US" sz="1600" dirty="0">
              <a:latin typeface="Arial"/>
              <a:cs typeface="Arial"/>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9608" y="5879592"/>
            <a:ext cx="254000" cy="254000"/>
          </a:xfrm>
          <a:prstGeom prst="rect">
            <a:avLst/>
          </a:prstGeom>
        </p:spPr>
      </p:pic>
      <p:sp>
        <p:nvSpPr>
          <p:cNvPr id="20" name="TextBox 19"/>
          <p:cNvSpPr txBox="1"/>
          <p:nvPr/>
        </p:nvSpPr>
        <p:spPr>
          <a:xfrm>
            <a:off x="5568943" y="5852160"/>
            <a:ext cx="723900" cy="338554"/>
          </a:xfrm>
          <a:prstGeom prst="rect">
            <a:avLst/>
          </a:prstGeom>
          <a:noFill/>
        </p:spPr>
        <p:txBody>
          <a:bodyPr wrap="square" rtlCol="0">
            <a:spAutoFit/>
          </a:bodyPr>
          <a:lstStyle/>
          <a:p>
            <a:r>
              <a:rPr lang="en-US" sz="1600" dirty="0" smtClean="0">
                <a:latin typeface="Arial"/>
                <a:cs typeface="Arial"/>
              </a:rPr>
              <a:t>2009</a:t>
            </a:r>
            <a:endParaRPr lang="en-US" sz="1600" dirty="0">
              <a:latin typeface="Arial"/>
              <a:cs typeface="Arial"/>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5743" y="5879592"/>
            <a:ext cx="254000" cy="254000"/>
          </a:xfrm>
          <a:prstGeom prst="rect">
            <a:avLst/>
          </a:prstGeom>
        </p:spPr>
      </p:pic>
      <p:sp>
        <p:nvSpPr>
          <p:cNvPr id="22" name="TextBox 21"/>
          <p:cNvSpPr txBox="1"/>
          <p:nvPr/>
        </p:nvSpPr>
        <p:spPr>
          <a:xfrm>
            <a:off x="6908792" y="5852160"/>
            <a:ext cx="723900" cy="338554"/>
          </a:xfrm>
          <a:prstGeom prst="rect">
            <a:avLst/>
          </a:prstGeom>
          <a:noFill/>
        </p:spPr>
        <p:txBody>
          <a:bodyPr wrap="square" rtlCol="0">
            <a:spAutoFit/>
          </a:bodyPr>
          <a:lstStyle/>
          <a:p>
            <a:r>
              <a:rPr lang="en-US" sz="1600" dirty="0" smtClean="0">
                <a:latin typeface="Arial"/>
                <a:cs typeface="Arial"/>
              </a:rPr>
              <a:t>2010</a:t>
            </a:r>
            <a:endParaRPr lang="en-US" sz="1600" dirty="0">
              <a:latin typeface="Arial"/>
              <a:cs typeface="Arial"/>
            </a:endParaRP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2891" y="5879592"/>
            <a:ext cx="254000" cy="254000"/>
          </a:xfrm>
          <a:prstGeom prst="rect">
            <a:avLst/>
          </a:prstGeom>
        </p:spPr>
      </p:pic>
      <p:sp>
        <p:nvSpPr>
          <p:cNvPr id="24" name="TextBox 23"/>
          <p:cNvSpPr txBox="1"/>
          <p:nvPr/>
        </p:nvSpPr>
        <p:spPr>
          <a:xfrm>
            <a:off x="8062677" y="5852160"/>
            <a:ext cx="723900" cy="338554"/>
          </a:xfrm>
          <a:prstGeom prst="rect">
            <a:avLst/>
          </a:prstGeom>
          <a:noFill/>
        </p:spPr>
        <p:txBody>
          <a:bodyPr wrap="square" rtlCol="0">
            <a:spAutoFit/>
          </a:bodyPr>
          <a:lstStyle/>
          <a:p>
            <a:r>
              <a:rPr lang="en-US" sz="1600" dirty="0" smtClean="0">
                <a:latin typeface="Arial"/>
                <a:cs typeface="Arial"/>
              </a:rPr>
              <a:t>2011</a:t>
            </a:r>
            <a:endParaRPr lang="en-US" sz="1600" dirty="0">
              <a:latin typeface="Arial"/>
              <a:cs typeface="Arial"/>
            </a:endParaRPr>
          </a:p>
        </p:txBody>
      </p:sp>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8532" y="5879592"/>
            <a:ext cx="254000" cy="254000"/>
          </a:xfrm>
          <a:prstGeom prst="rect">
            <a:avLst/>
          </a:prstGeom>
        </p:spPr>
      </p:pic>
      <p:sp>
        <p:nvSpPr>
          <p:cNvPr id="26" name="TextBox 25"/>
          <p:cNvSpPr txBox="1"/>
          <p:nvPr/>
        </p:nvSpPr>
        <p:spPr>
          <a:xfrm>
            <a:off x="1819656" y="6203188"/>
            <a:ext cx="723900" cy="338554"/>
          </a:xfrm>
          <a:prstGeom prst="rect">
            <a:avLst/>
          </a:prstGeom>
          <a:noFill/>
        </p:spPr>
        <p:txBody>
          <a:bodyPr wrap="square" rtlCol="0">
            <a:spAutoFit/>
          </a:bodyPr>
          <a:lstStyle/>
          <a:p>
            <a:r>
              <a:rPr lang="en-US" sz="1600" dirty="0" smtClean="0">
                <a:latin typeface="Arial"/>
                <a:cs typeface="Arial"/>
              </a:rPr>
              <a:t>2012</a:t>
            </a:r>
            <a:endParaRPr lang="en-US" sz="1600" dirty="0">
              <a:latin typeface="Arial"/>
              <a:cs typeface="Arial"/>
            </a:endParaRPr>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8488" y="6258052"/>
            <a:ext cx="254000" cy="254000"/>
          </a:xfrm>
          <a:prstGeom prst="rect">
            <a:avLst/>
          </a:prstGeom>
        </p:spPr>
      </p:pic>
      <p:sp>
        <p:nvSpPr>
          <p:cNvPr id="28" name="TextBox 27"/>
          <p:cNvSpPr txBox="1"/>
          <p:nvPr/>
        </p:nvSpPr>
        <p:spPr>
          <a:xfrm>
            <a:off x="3099816" y="6203188"/>
            <a:ext cx="723900" cy="338554"/>
          </a:xfrm>
          <a:prstGeom prst="rect">
            <a:avLst/>
          </a:prstGeom>
          <a:noFill/>
        </p:spPr>
        <p:txBody>
          <a:bodyPr wrap="square" rtlCol="0">
            <a:spAutoFit/>
          </a:bodyPr>
          <a:lstStyle/>
          <a:p>
            <a:r>
              <a:rPr lang="en-US" sz="1600" dirty="0" smtClean="0">
                <a:latin typeface="Arial"/>
                <a:cs typeface="Arial"/>
              </a:rPr>
              <a:t>2013</a:t>
            </a:r>
            <a:endParaRPr lang="en-US" sz="1600" dirty="0">
              <a:latin typeface="Arial"/>
              <a:cs typeface="Arial"/>
            </a:endParaRPr>
          </a:p>
        </p:txBody>
      </p:sp>
      <p:pic>
        <p:nvPicPr>
          <p:cNvPr id="29" name="Picture 2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8648" y="6258052"/>
            <a:ext cx="254000" cy="2540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5026" y="4432300"/>
            <a:ext cx="737305" cy="965200"/>
          </a:xfrm>
          <a:prstGeom prst="rect">
            <a:avLst/>
          </a:prstGeom>
          <a:ln>
            <a:solidFill>
              <a:schemeClr val="bg1">
                <a:lumMod val="65000"/>
              </a:schemeClr>
            </a:solidFill>
          </a:ln>
        </p:spPr>
      </p:pic>
      <p:sp>
        <p:nvSpPr>
          <p:cNvPr id="30" name="TextBox 29"/>
          <p:cNvSpPr txBox="1"/>
          <p:nvPr/>
        </p:nvSpPr>
        <p:spPr>
          <a:xfrm>
            <a:off x="4334256" y="6203188"/>
            <a:ext cx="723900" cy="338554"/>
          </a:xfrm>
          <a:prstGeom prst="rect">
            <a:avLst/>
          </a:prstGeom>
          <a:noFill/>
        </p:spPr>
        <p:txBody>
          <a:bodyPr wrap="square" rtlCol="0">
            <a:spAutoFit/>
          </a:bodyPr>
          <a:lstStyle/>
          <a:p>
            <a:r>
              <a:rPr lang="en-US" sz="1600" dirty="0" smtClean="0">
                <a:latin typeface="Arial"/>
                <a:cs typeface="Arial"/>
              </a:rPr>
              <a:t>2014</a:t>
            </a:r>
            <a:endParaRPr lang="en-US" sz="1600" dirty="0">
              <a:latin typeface="Arial"/>
              <a:cs typeface="Arial"/>
            </a:endParaRPr>
          </a:p>
        </p:txBody>
      </p:sp>
      <p:sp>
        <p:nvSpPr>
          <p:cNvPr id="31" name="TextBox 30"/>
          <p:cNvSpPr txBox="1"/>
          <p:nvPr/>
        </p:nvSpPr>
        <p:spPr>
          <a:xfrm>
            <a:off x="5568696" y="6203188"/>
            <a:ext cx="723900" cy="338554"/>
          </a:xfrm>
          <a:prstGeom prst="rect">
            <a:avLst/>
          </a:prstGeom>
          <a:noFill/>
        </p:spPr>
        <p:txBody>
          <a:bodyPr wrap="square" rtlCol="0">
            <a:spAutoFit/>
          </a:bodyPr>
          <a:lstStyle/>
          <a:p>
            <a:r>
              <a:rPr lang="en-US" sz="1600" dirty="0" smtClean="0">
                <a:latin typeface="Arial"/>
                <a:cs typeface="Arial"/>
              </a:rPr>
              <a:t>2015</a:t>
            </a:r>
            <a:endParaRPr lang="en-US" sz="1600" dirty="0">
              <a:latin typeface="Arial"/>
              <a:cs typeface="Arial"/>
            </a:endParaRPr>
          </a:p>
        </p:txBody>
      </p:sp>
      <p:pic>
        <p:nvPicPr>
          <p:cNvPr id="10" name="Picture 9" descr="star_darkpurple.gi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33088" y="6258052"/>
            <a:ext cx="254000" cy="254000"/>
          </a:xfrm>
          <a:prstGeom prst="rect">
            <a:avLst/>
          </a:prstGeom>
        </p:spPr>
      </p:pic>
      <p:pic>
        <p:nvPicPr>
          <p:cNvPr id="11" name="Picture 10" descr="star_lightcyan.gi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67528" y="6258052"/>
            <a:ext cx="254000" cy="254000"/>
          </a:xfrm>
          <a:prstGeom prst="rect">
            <a:avLst/>
          </a:prstGeom>
        </p:spPr>
      </p:pic>
      <p:sp>
        <p:nvSpPr>
          <p:cNvPr id="34" name="TextBox 33"/>
          <p:cNvSpPr txBox="1"/>
          <p:nvPr/>
        </p:nvSpPr>
        <p:spPr>
          <a:xfrm>
            <a:off x="6912864" y="6224298"/>
            <a:ext cx="723900" cy="338554"/>
          </a:xfrm>
          <a:prstGeom prst="rect">
            <a:avLst/>
          </a:prstGeom>
          <a:noFill/>
        </p:spPr>
        <p:txBody>
          <a:bodyPr wrap="square" rtlCol="0">
            <a:spAutoFit/>
          </a:bodyPr>
          <a:lstStyle/>
          <a:p>
            <a:r>
              <a:rPr lang="en-US" sz="1600" dirty="0" smtClean="0">
                <a:latin typeface="Arial"/>
                <a:cs typeface="Arial"/>
              </a:rPr>
              <a:t>2016</a:t>
            </a:r>
            <a:endParaRPr lang="en-US" sz="1600" dirty="0">
              <a:latin typeface="Arial"/>
              <a:cs typeface="Arial"/>
            </a:endParaRPr>
          </a:p>
        </p:txBody>
      </p:sp>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93408" y="6279162"/>
            <a:ext cx="254000" cy="254000"/>
          </a:xfrm>
          <a:prstGeom prst="rect">
            <a:avLst/>
          </a:prstGeom>
        </p:spPr>
      </p:pic>
      <p:sp>
        <p:nvSpPr>
          <p:cNvPr id="2" name="TextBox 1"/>
          <p:cNvSpPr txBox="1"/>
          <p:nvPr/>
        </p:nvSpPr>
        <p:spPr>
          <a:xfrm>
            <a:off x="76200" y="203200"/>
            <a:ext cx="896620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2800" dirty="0"/>
              <a:t>GEP Members </a:t>
            </a:r>
            <a:r>
              <a:rPr lang="en-US" sz="2800" dirty="0" smtClean="0"/>
              <a:t>2017</a:t>
            </a:r>
            <a:endParaRPr lang="en-US" sz="2800" dirty="0"/>
          </a:p>
          <a:p>
            <a:pPr marL="0" marR="0" indent="0" algn="ctr" defTabSz="457200" rtl="0" fontAlgn="auto" latinLnBrk="0" hangingPunct="0">
              <a:lnSpc>
                <a:spcPct val="100000"/>
              </a:lnSpc>
              <a:spcBef>
                <a:spcPts val="0"/>
              </a:spcBef>
              <a:spcAft>
                <a:spcPts val="0"/>
              </a:spcAft>
              <a:buClrTx/>
              <a:buSzTx/>
              <a:buFontTx/>
              <a:buNone/>
              <a:tabLst/>
            </a:pPr>
            <a:endParaRPr kumimoji="0" lang="en-US" sz="400" b="0" i="0" u="none" strike="noStrike" cap="none" spc="0" normalizeH="0" baseline="0" dirty="0">
              <a:ln>
                <a:noFill/>
              </a:ln>
              <a:solidFill>
                <a:srgbClr val="000000"/>
              </a:solidFill>
              <a:effectLst/>
              <a:uFillTx/>
              <a:latin typeface="+mn-lt"/>
              <a:ea typeface="+mn-ea"/>
              <a:cs typeface="+mn-cs"/>
              <a:sym typeface="Calibri"/>
            </a:endParaRPr>
          </a:p>
        </p:txBody>
      </p:sp>
    </p:spTree>
    <p:extLst>
      <p:ext uri="{BB962C8B-B14F-4D97-AF65-F5344CB8AC3E}">
        <p14:creationId xmlns:p14="http://schemas.microsoft.com/office/powerpoint/2010/main" val="3790432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p:cNvSpPr>
          <p:nvPr>
            <p:ph type="title" idx="4294967295"/>
          </p:nvPr>
        </p:nvSpPr>
        <p:spPr>
          <a:xfrm>
            <a:off x="-1" y="0"/>
            <a:ext cx="9144002" cy="927100"/>
          </a:xfrm>
          <a:prstGeom prst="rect">
            <a:avLst/>
          </a:prstGeom>
          <a:extLst>
            <a:ext uri="{C572A759-6A51-4108-AA02-DFA0A04FC94B}">
              <ma14:wrappingTextBoxFlag xmlns:ma14="http://schemas.microsoft.com/office/mac/drawingml/2011/main" val="1"/>
            </a:ext>
          </a:extLst>
        </p:spPr>
        <p:txBody>
          <a:bodyPr>
            <a:normAutofit/>
          </a:bodyPr>
          <a:lstStyle/>
          <a:p>
            <a:pPr>
              <a:defRPr sz="2400">
                <a:solidFill>
                  <a:srgbClr val="000090"/>
                </a:solidFill>
                <a:latin typeface="Arial"/>
                <a:ea typeface="Arial"/>
                <a:cs typeface="Arial"/>
                <a:sym typeface="Arial"/>
              </a:defRPr>
            </a:pPr>
            <a:r>
              <a:t>The </a:t>
            </a:r>
            <a:r>
              <a:rPr i="1"/>
              <a:t>Drosophila melanogaster</a:t>
            </a:r>
            <a:r>
              <a:t> fourth chromosome (F element) is largely heterochromatic (packaged with HP1a) but has ~80 genes</a:t>
            </a:r>
          </a:p>
        </p:txBody>
      </p:sp>
      <p:pic>
        <p:nvPicPr>
          <p:cNvPr id="92" name="image.png"/>
          <p:cNvPicPr>
            <a:picLocks noChangeAspect="1"/>
          </p:cNvPicPr>
          <p:nvPr/>
        </p:nvPicPr>
        <p:blipFill>
          <a:blip r:embed="rId3">
            <a:extLst/>
          </a:blip>
          <a:stretch>
            <a:fillRect/>
          </a:stretch>
        </p:blipFill>
        <p:spPr>
          <a:xfrm>
            <a:off x="4598987" y="1084262"/>
            <a:ext cx="3376613" cy="5643563"/>
          </a:xfrm>
          <a:prstGeom prst="rect">
            <a:avLst/>
          </a:prstGeom>
          <a:ln w="12700">
            <a:miter lim="400000"/>
          </a:ln>
        </p:spPr>
      </p:pic>
      <p:pic>
        <p:nvPicPr>
          <p:cNvPr id="93" name="image.png"/>
          <p:cNvPicPr>
            <a:picLocks noChangeAspect="1"/>
          </p:cNvPicPr>
          <p:nvPr/>
        </p:nvPicPr>
        <p:blipFill>
          <a:blip r:embed="rId4">
            <a:extLst/>
          </a:blip>
          <a:stretch>
            <a:fillRect/>
          </a:stretch>
        </p:blipFill>
        <p:spPr>
          <a:xfrm>
            <a:off x="950912" y="1082675"/>
            <a:ext cx="3621088" cy="5635625"/>
          </a:xfrm>
          <a:prstGeom prst="rect">
            <a:avLst/>
          </a:prstGeom>
          <a:ln w="12700">
            <a:miter lim="400000"/>
          </a:ln>
        </p:spPr>
      </p:pic>
      <p:sp>
        <p:nvSpPr>
          <p:cNvPr id="94" name="Shape 94"/>
          <p:cNvSpPr/>
          <p:nvPr/>
        </p:nvSpPr>
        <p:spPr>
          <a:xfrm>
            <a:off x="1203324" y="4729162"/>
            <a:ext cx="287572"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latin typeface="Times"/>
                <a:ea typeface="Times"/>
                <a:cs typeface="Times"/>
                <a:sym typeface="Times"/>
              </a:defRPr>
            </a:lvl1pPr>
          </a:lstStyle>
          <a:p>
            <a:r>
              <a:t>C</a:t>
            </a:r>
          </a:p>
        </p:txBody>
      </p:sp>
      <p:sp>
        <p:nvSpPr>
          <p:cNvPr id="95" name="Shape 95"/>
          <p:cNvSpPr/>
          <p:nvPr/>
        </p:nvSpPr>
        <p:spPr>
          <a:xfrm>
            <a:off x="4848224" y="4830762"/>
            <a:ext cx="287572" cy="396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000" b="1">
                <a:solidFill>
                  <a:srgbClr val="FFFFFF"/>
                </a:solidFill>
                <a:latin typeface="Times"/>
                <a:ea typeface="Times"/>
                <a:cs typeface="Times"/>
                <a:sym typeface="Times"/>
              </a:defRPr>
            </a:lvl1pPr>
          </a:lstStyle>
          <a:p>
            <a:r>
              <a:t>C</a:t>
            </a:r>
          </a:p>
        </p:txBody>
      </p:sp>
      <p:sp>
        <p:nvSpPr>
          <p:cNvPr id="96" name="Shape 96"/>
          <p:cNvSpPr/>
          <p:nvPr/>
        </p:nvSpPr>
        <p:spPr>
          <a:xfrm>
            <a:off x="7239000" y="6019800"/>
            <a:ext cx="663575" cy="396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000" b="1">
                <a:solidFill>
                  <a:srgbClr val="FFFFFF"/>
                </a:solidFill>
                <a:latin typeface="Times"/>
                <a:ea typeface="Times"/>
                <a:cs typeface="Times"/>
                <a:sym typeface="Times"/>
              </a:defRPr>
            </a:lvl1pPr>
          </a:lstStyle>
          <a:p>
            <a:r>
              <a:t>HP1</a:t>
            </a:r>
          </a:p>
        </p:txBody>
      </p:sp>
      <p:sp>
        <p:nvSpPr>
          <p:cNvPr id="97" name="Shape 97"/>
          <p:cNvSpPr/>
          <p:nvPr/>
        </p:nvSpPr>
        <p:spPr>
          <a:xfrm>
            <a:off x="3689350" y="6096000"/>
            <a:ext cx="802640" cy="4470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200" b="1">
                <a:latin typeface="Times"/>
                <a:ea typeface="Times"/>
                <a:cs typeface="Times"/>
                <a:sym typeface="Times"/>
              </a:defRPr>
            </a:lvl1pPr>
          </a:lstStyle>
          <a:p>
            <a:r>
              <a:t>Phase</a:t>
            </a:r>
          </a:p>
        </p:txBody>
      </p:sp>
      <p:sp>
        <p:nvSpPr>
          <p:cNvPr id="98" name="Shape 98"/>
          <p:cNvSpPr/>
          <p:nvPr/>
        </p:nvSpPr>
        <p:spPr>
          <a:xfrm rot="16200000">
            <a:off x="6057645" y="3638471"/>
            <a:ext cx="4500896"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latin typeface="Arial"/>
                <a:ea typeface="Arial"/>
                <a:cs typeface="Arial"/>
                <a:sym typeface="Arial"/>
              </a:defRPr>
            </a:lvl1pPr>
          </a:lstStyle>
          <a:p>
            <a:r>
              <a:t>James et al, 1989, Europ J Cell Bio 50: 170</a:t>
            </a:r>
          </a:p>
        </p:txBody>
      </p:sp>
      <p:pic>
        <p:nvPicPr>
          <p:cNvPr id="99" name="image.png"/>
          <p:cNvPicPr>
            <a:picLocks noChangeAspect="1"/>
          </p:cNvPicPr>
          <p:nvPr/>
        </p:nvPicPr>
        <p:blipFill>
          <a:blip r:embed="rId5">
            <a:extLst/>
          </a:blip>
          <a:stretch>
            <a:fillRect/>
          </a:stretch>
        </p:blipFill>
        <p:spPr>
          <a:xfrm>
            <a:off x="2667000" y="1485900"/>
            <a:ext cx="1876425" cy="1638300"/>
          </a:xfrm>
          <a:prstGeom prst="rect">
            <a:avLst/>
          </a:prstGeom>
          <a:ln w="3175">
            <a:solidFill>
              <a:srgbClr val="000000"/>
            </a:solidFill>
          </a:ln>
        </p:spPr>
      </p:pic>
      <p:sp>
        <p:nvSpPr>
          <p:cNvPr id="2" name="TextBox 1"/>
          <p:cNvSpPr txBox="1"/>
          <p:nvPr/>
        </p:nvSpPr>
        <p:spPr>
          <a:xfrm>
            <a:off x="3485444" y="1422926"/>
            <a:ext cx="274461"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smtClean="0">
                <a:ln>
                  <a:noFill/>
                </a:ln>
                <a:solidFill>
                  <a:srgbClr val="000000"/>
                </a:solidFill>
                <a:effectLst/>
                <a:uFillTx/>
                <a:latin typeface="+mn-lt"/>
                <a:ea typeface="+mn-ea"/>
                <a:cs typeface="+mn-cs"/>
                <a:sym typeface="Calibri"/>
              </a:rPr>
              <a:t>F</a:t>
            </a:r>
            <a:endParaRPr kumimoji="0" lang="en-US" sz="1600" b="1" i="0" u="none" strike="noStrike" cap="none" spc="0" normalizeH="0" baseline="0" dirty="0">
              <a:ln>
                <a:noFill/>
              </a:ln>
              <a:solidFill>
                <a:srgbClr val="000000"/>
              </a:solidFill>
              <a:effectLst/>
              <a:uFillTx/>
              <a:latin typeface="+mn-lt"/>
              <a:ea typeface="+mn-ea"/>
              <a:cs typeface="+mn-cs"/>
              <a:sym typeface="Calibri"/>
            </a:endParaRPr>
          </a:p>
        </p:txBody>
      </p:sp>
      <p:sp>
        <p:nvSpPr>
          <p:cNvPr id="12" name="TextBox 11"/>
          <p:cNvSpPr txBox="1"/>
          <p:nvPr/>
        </p:nvSpPr>
        <p:spPr>
          <a:xfrm>
            <a:off x="4145840" y="2055100"/>
            <a:ext cx="274461"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b="1" dirty="0"/>
              <a:t>D</a:t>
            </a:r>
            <a:endParaRPr kumimoji="0" lang="en-US" sz="1600" b="1"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750"/>
            <a:ext cx="9144000" cy="1104900"/>
          </a:xfrm>
        </p:spPr>
        <p:txBody>
          <a:bodyPr>
            <a:normAutofit fontScale="90000"/>
          </a:bodyPr>
          <a:lstStyle/>
          <a:p>
            <a:pPr algn="l">
              <a:defRPr/>
            </a:pPr>
            <a:r>
              <a:rPr lang="en-US" sz="3600" i="1" dirty="0" smtClean="0">
                <a:solidFill>
                  <a:srgbClr val="000090"/>
                </a:solidFill>
                <a:latin typeface="Arial"/>
                <a:cs typeface="Arial"/>
              </a:rPr>
              <a:t>Drosophila</a:t>
            </a:r>
            <a:r>
              <a:rPr lang="en-US" sz="3600" dirty="0" smtClean="0">
                <a:solidFill>
                  <a:srgbClr val="000090"/>
                </a:solidFill>
                <a:latin typeface="Arial"/>
                <a:cs typeface="Arial"/>
              </a:rPr>
              <a:t> comparative genomics</a:t>
            </a:r>
            <a:r>
              <a:rPr lang="en-US" sz="4000" dirty="0" smtClean="0">
                <a:solidFill>
                  <a:srgbClr val="000090"/>
                </a:solidFill>
                <a:latin typeface="Arial"/>
                <a:cs typeface="Arial"/>
              </a:rPr>
              <a:t>:</a:t>
            </a:r>
            <a:br>
              <a:rPr lang="en-US" sz="4000" dirty="0" smtClean="0">
                <a:solidFill>
                  <a:srgbClr val="000090"/>
                </a:solidFill>
                <a:latin typeface="Arial"/>
                <a:cs typeface="Arial"/>
              </a:rPr>
            </a:br>
            <a:r>
              <a:rPr lang="en-US" sz="2700" dirty="0" smtClean="0">
                <a:solidFill>
                  <a:srgbClr val="000090"/>
                </a:solidFill>
                <a:latin typeface="Arial"/>
                <a:cs typeface="Arial"/>
              </a:rPr>
              <a:t>to understand the organization, evolution and </a:t>
            </a:r>
            <a:br>
              <a:rPr lang="en-US" sz="2700" dirty="0" smtClean="0">
                <a:solidFill>
                  <a:srgbClr val="000090"/>
                </a:solidFill>
                <a:latin typeface="Arial"/>
                <a:cs typeface="Arial"/>
              </a:rPr>
            </a:br>
            <a:r>
              <a:rPr lang="en-US" sz="2700" dirty="0" smtClean="0">
                <a:solidFill>
                  <a:srgbClr val="000090"/>
                </a:solidFill>
                <a:latin typeface="Arial"/>
                <a:cs typeface="Arial"/>
              </a:rPr>
              <a:t>gene function on the F element (dot chromosome) </a:t>
            </a:r>
            <a:endParaRPr lang="en-US" sz="2700" dirty="0">
              <a:solidFill>
                <a:srgbClr val="000090"/>
              </a:solidFill>
              <a:latin typeface="Arial"/>
              <a:cs typeface="Arial"/>
            </a:endParaRPr>
          </a:p>
        </p:txBody>
      </p:sp>
      <p:pic>
        <p:nvPicPr>
          <p:cNvPr id="14338" name="Picture 4" descr="tree_struct.png"/>
          <p:cNvPicPr>
            <a:picLocks noChangeAspect="1"/>
          </p:cNvPicPr>
          <p:nvPr/>
        </p:nvPicPr>
        <p:blipFill>
          <a:blip r:embed="rId3">
            <a:extLst>
              <a:ext uri="{28A0092B-C50C-407E-A947-70E740481C1C}">
                <a14:useLocalDpi xmlns:a14="http://schemas.microsoft.com/office/drawing/2010/main" val="0"/>
              </a:ext>
            </a:extLst>
          </a:blip>
          <a:srcRect r="6802"/>
          <a:stretch>
            <a:fillRect/>
          </a:stretch>
        </p:blipFill>
        <p:spPr bwMode="auto">
          <a:xfrm>
            <a:off x="355600" y="1212850"/>
            <a:ext cx="28702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5"/>
          <p:cNvSpPr txBox="1">
            <a:spLocks noChangeArrowheads="1"/>
          </p:cNvSpPr>
          <p:nvPr/>
        </p:nvSpPr>
        <p:spPr bwMode="auto">
          <a:xfrm>
            <a:off x="3211513" y="1308100"/>
            <a:ext cx="20367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melanogaster</a:t>
            </a:r>
          </a:p>
        </p:txBody>
      </p:sp>
      <p:sp>
        <p:nvSpPr>
          <p:cNvPr id="14340" name="TextBox 6"/>
          <p:cNvSpPr txBox="1">
            <a:spLocks noChangeArrowheads="1"/>
          </p:cNvSpPr>
          <p:nvPr/>
        </p:nvSpPr>
        <p:spPr bwMode="auto">
          <a:xfrm>
            <a:off x="3238500" y="1549400"/>
            <a:ext cx="2036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simulans</a:t>
            </a:r>
          </a:p>
        </p:txBody>
      </p:sp>
      <p:sp>
        <p:nvSpPr>
          <p:cNvPr id="14341" name="TextBox 7"/>
          <p:cNvSpPr txBox="1">
            <a:spLocks noChangeArrowheads="1"/>
          </p:cNvSpPr>
          <p:nvPr/>
        </p:nvSpPr>
        <p:spPr bwMode="auto">
          <a:xfrm>
            <a:off x="3238500" y="1765300"/>
            <a:ext cx="2036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sechellia</a:t>
            </a:r>
          </a:p>
        </p:txBody>
      </p:sp>
      <p:sp>
        <p:nvSpPr>
          <p:cNvPr id="14342" name="TextBox 8"/>
          <p:cNvSpPr txBox="1">
            <a:spLocks noChangeArrowheads="1"/>
          </p:cNvSpPr>
          <p:nvPr/>
        </p:nvSpPr>
        <p:spPr bwMode="auto">
          <a:xfrm>
            <a:off x="3238500" y="1979613"/>
            <a:ext cx="20367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yakuba</a:t>
            </a:r>
          </a:p>
        </p:txBody>
      </p:sp>
      <p:sp>
        <p:nvSpPr>
          <p:cNvPr id="14343" name="TextBox 10"/>
          <p:cNvSpPr txBox="1">
            <a:spLocks noChangeArrowheads="1"/>
          </p:cNvSpPr>
          <p:nvPr/>
        </p:nvSpPr>
        <p:spPr bwMode="auto">
          <a:xfrm>
            <a:off x="3238500" y="2411413"/>
            <a:ext cx="2036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i="1">
                <a:solidFill>
                  <a:srgbClr val="3366FF"/>
                </a:solidFill>
                <a:latin typeface="Calisto MT (body)" charset="0"/>
                <a:cs typeface="Calisto MT (body)" charset="0"/>
              </a:rPr>
              <a:t>D. ficusphila</a:t>
            </a:r>
          </a:p>
        </p:txBody>
      </p:sp>
      <p:sp>
        <p:nvSpPr>
          <p:cNvPr id="14344" name="TextBox 11"/>
          <p:cNvSpPr txBox="1">
            <a:spLocks noChangeArrowheads="1"/>
          </p:cNvSpPr>
          <p:nvPr/>
        </p:nvSpPr>
        <p:spPr bwMode="auto">
          <a:xfrm>
            <a:off x="3238500" y="2646363"/>
            <a:ext cx="2036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i="1">
                <a:solidFill>
                  <a:srgbClr val="3366FF"/>
                </a:solidFill>
                <a:latin typeface="Calisto MT (body)" charset="0"/>
                <a:cs typeface="Calisto MT (body)" charset="0"/>
              </a:rPr>
              <a:t>D. eugracilis</a:t>
            </a:r>
          </a:p>
        </p:txBody>
      </p:sp>
      <p:sp>
        <p:nvSpPr>
          <p:cNvPr id="14345" name="TextBox 12"/>
          <p:cNvSpPr txBox="1">
            <a:spLocks noChangeArrowheads="1"/>
          </p:cNvSpPr>
          <p:nvPr/>
        </p:nvSpPr>
        <p:spPr bwMode="auto">
          <a:xfrm>
            <a:off x="3238500" y="2882900"/>
            <a:ext cx="2036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i="1">
                <a:solidFill>
                  <a:srgbClr val="3366FF"/>
                </a:solidFill>
                <a:latin typeface="Calisto MT (body)" charset="0"/>
                <a:cs typeface="Calisto MT (body)" charset="0"/>
              </a:rPr>
              <a:t>D. biarmipes</a:t>
            </a:r>
          </a:p>
        </p:txBody>
      </p:sp>
      <p:sp>
        <p:nvSpPr>
          <p:cNvPr id="14346" name="TextBox 13"/>
          <p:cNvSpPr txBox="1">
            <a:spLocks noChangeArrowheads="1"/>
          </p:cNvSpPr>
          <p:nvPr/>
        </p:nvSpPr>
        <p:spPr bwMode="auto">
          <a:xfrm>
            <a:off x="3238500" y="3117850"/>
            <a:ext cx="20367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i="1">
                <a:solidFill>
                  <a:srgbClr val="3366FF"/>
                </a:solidFill>
                <a:latin typeface="Calisto MT (body)" charset="0"/>
                <a:cs typeface="Calisto MT (body)" charset="0"/>
              </a:rPr>
              <a:t>D. takahashii</a:t>
            </a:r>
          </a:p>
        </p:txBody>
      </p:sp>
      <p:sp>
        <p:nvSpPr>
          <p:cNvPr id="14347" name="TextBox 14"/>
          <p:cNvSpPr txBox="1">
            <a:spLocks noChangeArrowheads="1"/>
          </p:cNvSpPr>
          <p:nvPr/>
        </p:nvSpPr>
        <p:spPr bwMode="auto">
          <a:xfrm>
            <a:off x="3238500" y="3354388"/>
            <a:ext cx="2036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i="1">
                <a:solidFill>
                  <a:srgbClr val="3366FF"/>
                </a:solidFill>
                <a:latin typeface="Calisto MT (body)" charset="0"/>
                <a:cs typeface="Calisto MT (body)" charset="0"/>
              </a:rPr>
              <a:t>D. elegans</a:t>
            </a:r>
          </a:p>
        </p:txBody>
      </p:sp>
      <p:sp>
        <p:nvSpPr>
          <p:cNvPr id="14348" name="TextBox 15"/>
          <p:cNvSpPr txBox="1">
            <a:spLocks noChangeArrowheads="1"/>
          </p:cNvSpPr>
          <p:nvPr/>
        </p:nvSpPr>
        <p:spPr bwMode="auto">
          <a:xfrm>
            <a:off x="3238500" y="3590925"/>
            <a:ext cx="2036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i="1">
                <a:solidFill>
                  <a:srgbClr val="3366FF"/>
                </a:solidFill>
                <a:latin typeface="Calisto MT (body)" charset="0"/>
                <a:cs typeface="Calisto MT (body)" charset="0"/>
              </a:rPr>
              <a:t>D. rhopaloa</a:t>
            </a:r>
          </a:p>
        </p:txBody>
      </p:sp>
      <p:sp>
        <p:nvSpPr>
          <p:cNvPr id="14349" name="TextBox 16"/>
          <p:cNvSpPr txBox="1">
            <a:spLocks noChangeArrowheads="1"/>
          </p:cNvSpPr>
          <p:nvPr/>
        </p:nvSpPr>
        <p:spPr bwMode="auto">
          <a:xfrm>
            <a:off x="3238500" y="3825875"/>
            <a:ext cx="2036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i="1">
                <a:solidFill>
                  <a:srgbClr val="3366FF"/>
                </a:solidFill>
                <a:latin typeface="Calisto MT (body)" charset="0"/>
                <a:cs typeface="Calisto MT (body)" charset="0"/>
              </a:rPr>
              <a:t>D. kikkawai</a:t>
            </a:r>
          </a:p>
        </p:txBody>
      </p:sp>
      <p:sp>
        <p:nvSpPr>
          <p:cNvPr id="14350" name="TextBox 17"/>
          <p:cNvSpPr txBox="1">
            <a:spLocks noChangeArrowheads="1"/>
          </p:cNvSpPr>
          <p:nvPr/>
        </p:nvSpPr>
        <p:spPr bwMode="auto">
          <a:xfrm>
            <a:off x="3238500" y="4308475"/>
            <a:ext cx="2036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ananassae</a:t>
            </a:r>
          </a:p>
        </p:txBody>
      </p:sp>
      <p:sp>
        <p:nvSpPr>
          <p:cNvPr id="14351" name="TextBox 18"/>
          <p:cNvSpPr txBox="1">
            <a:spLocks noChangeArrowheads="1"/>
          </p:cNvSpPr>
          <p:nvPr/>
        </p:nvSpPr>
        <p:spPr bwMode="auto">
          <a:xfrm>
            <a:off x="3238500" y="4062413"/>
            <a:ext cx="2036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b="1" i="1">
                <a:solidFill>
                  <a:srgbClr val="3366FF"/>
                </a:solidFill>
                <a:latin typeface="Calisto MT (body)" charset="0"/>
                <a:cs typeface="Calisto MT (body)" charset="0"/>
              </a:rPr>
              <a:t>D. bipectinata</a:t>
            </a:r>
          </a:p>
        </p:txBody>
      </p:sp>
      <p:sp>
        <p:nvSpPr>
          <p:cNvPr id="14352" name="TextBox 19"/>
          <p:cNvSpPr txBox="1">
            <a:spLocks noChangeArrowheads="1"/>
          </p:cNvSpPr>
          <p:nvPr/>
        </p:nvSpPr>
        <p:spPr bwMode="auto">
          <a:xfrm>
            <a:off x="3238500" y="4557713"/>
            <a:ext cx="22145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pseudoobscura</a:t>
            </a:r>
          </a:p>
        </p:txBody>
      </p:sp>
      <p:sp>
        <p:nvSpPr>
          <p:cNvPr id="14353" name="TextBox 20"/>
          <p:cNvSpPr txBox="1">
            <a:spLocks noChangeArrowheads="1"/>
          </p:cNvSpPr>
          <p:nvPr/>
        </p:nvSpPr>
        <p:spPr bwMode="auto">
          <a:xfrm>
            <a:off x="3238500" y="4841875"/>
            <a:ext cx="20367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persimilis</a:t>
            </a:r>
          </a:p>
        </p:txBody>
      </p:sp>
      <p:sp>
        <p:nvSpPr>
          <p:cNvPr id="14354" name="TextBox 21"/>
          <p:cNvSpPr txBox="1">
            <a:spLocks noChangeArrowheads="1"/>
          </p:cNvSpPr>
          <p:nvPr/>
        </p:nvSpPr>
        <p:spPr bwMode="auto">
          <a:xfrm>
            <a:off x="3238500" y="5118100"/>
            <a:ext cx="2036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willistoni</a:t>
            </a:r>
          </a:p>
        </p:txBody>
      </p:sp>
      <p:sp>
        <p:nvSpPr>
          <p:cNvPr id="14355" name="TextBox 22"/>
          <p:cNvSpPr txBox="1">
            <a:spLocks noChangeArrowheads="1"/>
          </p:cNvSpPr>
          <p:nvPr/>
        </p:nvSpPr>
        <p:spPr bwMode="auto">
          <a:xfrm>
            <a:off x="3238500" y="5453063"/>
            <a:ext cx="2036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mojavensis</a:t>
            </a:r>
          </a:p>
        </p:txBody>
      </p:sp>
      <p:sp>
        <p:nvSpPr>
          <p:cNvPr id="14356" name="TextBox 23"/>
          <p:cNvSpPr txBox="1">
            <a:spLocks noChangeArrowheads="1"/>
          </p:cNvSpPr>
          <p:nvPr/>
        </p:nvSpPr>
        <p:spPr bwMode="auto">
          <a:xfrm>
            <a:off x="3238500" y="5740400"/>
            <a:ext cx="20367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virilis</a:t>
            </a:r>
          </a:p>
        </p:txBody>
      </p:sp>
      <p:sp>
        <p:nvSpPr>
          <p:cNvPr id="14357" name="TextBox 24"/>
          <p:cNvSpPr txBox="1">
            <a:spLocks noChangeArrowheads="1"/>
          </p:cNvSpPr>
          <p:nvPr/>
        </p:nvSpPr>
        <p:spPr bwMode="auto">
          <a:xfrm>
            <a:off x="3238500" y="6008688"/>
            <a:ext cx="2036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grimshawi</a:t>
            </a:r>
          </a:p>
        </p:txBody>
      </p:sp>
      <p:sp>
        <p:nvSpPr>
          <p:cNvPr id="34" name="Rectangle 33"/>
          <p:cNvSpPr/>
          <p:nvPr/>
        </p:nvSpPr>
        <p:spPr>
          <a:xfrm>
            <a:off x="2803525" y="1427163"/>
            <a:ext cx="412750" cy="192087"/>
          </a:xfrm>
          <a:prstGeom prst="rect">
            <a:avLst/>
          </a:prstGeom>
          <a:solidFill>
            <a:srgbClr val="FF0000"/>
          </a:solidFill>
          <a:ln w="12700" cmpd="sng">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35" name="Rectangle 34"/>
          <p:cNvSpPr/>
          <p:nvPr/>
        </p:nvSpPr>
        <p:spPr>
          <a:xfrm>
            <a:off x="2803525" y="2276475"/>
            <a:ext cx="412750" cy="192088"/>
          </a:xfrm>
          <a:prstGeom prst="rect">
            <a:avLst/>
          </a:prstGeom>
          <a:solidFill>
            <a:srgbClr val="FF6600"/>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sp>
        <p:nvSpPr>
          <p:cNvPr id="36" name="Rectangle 35"/>
          <p:cNvSpPr/>
          <p:nvPr/>
        </p:nvSpPr>
        <p:spPr>
          <a:xfrm>
            <a:off x="2817636" y="2933700"/>
            <a:ext cx="412750" cy="192088"/>
          </a:xfrm>
          <a:prstGeom prst="rect">
            <a:avLst/>
          </a:prstGeom>
          <a:solidFill>
            <a:srgbClr val="008000"/>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sp>
        <p:nvSpPr>
          <p:cNvPr id="37" name="Rectangle 36"/>
          <p:cNvSpPr/>
          <p:nvPr/>
        </p:nvSpPr>
        <p:spPr>
          <a:xfrm>
            <a:off x="2803525" y="3424238"/>
            <a:ext cx="412750" cy="192087"/>
          </a:xfrm>
          <a:prstGeom prst="rect">
            <a:avLst/>
          </a:prstGeom>
          <a:solidFill>
            <a:srgbClr val="008000"/>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sp>
        <p:nvSpPr>
          <p:cNvPr id="38" name="Rectangle 37"/>
          <p:cNvSpPr/>
          <p:nvPr/>
        </p:nvSpPr>
        <p:spPr>
          <a:xfrm>
            <a:off x="5381625" y="1960563"/>
            <a:ext cx="3516313" cy="4117975"/>
          </a:xfrm>
          <a:prstGeom prst="rect">
            <a:avLst/>
          </a:prstGeom>
          <a:solidFill>
            <a:schemeClr val="bg1">
              <a:lumMod val="85000"/>
              <a:lumOff val="15000"/>
            </a:schemeClr>
          </a:solid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atin typeface="Calisto MT (body)"/>
              <a:cs typeface="Calisto MT (body)"/>
            </a:endParaRPr>
          </a:p>
        </p:txBody>
      </p:sp>
      <p:sp>
        <p:nvSpPr>
          <p:cNvPr id="39" name="Rectangle 38"/>
          <p:cNvSpPr/>
          <p:nvPr/>
        </p:nvSpPr>
        <p:spPr>
          <a:xfrm>
            <a:off x="5483225" y="1879600"/>
            <a:ext cx="581025" cy="269875"/>
          </a:xfrm>
          <a:prstGeom prst="rect">
            <a:avLst/>
          </a:prstGeom>
          <a:solidFill>
            <a:srgbClr val="FF0000"/>
          </a:solidFill>
          <a:ln w="12700" cmpd="sng">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14364" name="TextBox 53"/>
          <p:cNvSpPr txBox="1">
            <a:spLocks noChangeArrowheads="1"/>
          </p:cNvSpPr>
          <p:nvPr/>
        </p:nvSpPr>
        <p:spPr bwMode="auto">
          <a:xfrm>
            <a:off x="6072188" y="1787525"/>
            <a:ext cx="144780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2000">
                <a:latin typeface="Calisto MT (body)" charset="0"/>
                <a:cs typeface="Calisto MT (body)" charset="0"/>
              </a:rPr>
              <a:t>Reference</a:t>
            </a:r>
          </a:p>
        </p:txBody>
      </p:sp>
      <p:sp>
        <p:nvSpPr>
          <p:cNvPr id="41" name="Rectangle 40"/>
          <p:cNvSpPr/>
          <p:nvPr/>
        </p:nvSpPr>
        <p:spPr>
          <a:xfrm>
            <a:off x="2803525" y="5805488"/>
            <a:ext cx="412750" cy="192087"/>
          </a:xfrm>
          <a:prstGeom prst="rect">
            <a:avLst/>
          </a:prstGeom>
          <a:solidFill>
            <a:srgbClr val="660066"/>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42" name="Rectangle 41"/>
          <p:cNvSpPr/>
          <p:nvPr/>
        </p:nvSpPr>
        <p:spPr>
          <a:xfrm>
            <a:off x="5483225" y="2457450"/>
            <a:ext cx="581025" cy="271463"/>
          </a:xfrm>
          <a:prstGeom prst="rect">
            <a:avLst/>
          </a:prstGeom>
          <a:solidFill>
            <a:srgbClr val="660066"/>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14367" name="TextBox 56"/>
          <p:cNvSpPr txBox="1">
            <a:spLocks noChangeArrowheads="1"/>
          </p:cNvSpPr>
          <p:nvPr/>
        </p:nvSpPr>
        <p:spPr bwMode="auto">
          <a:xfrm>
            <a:off x="6072188" y="2362200"/>
            <a:ext cx="2803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800">
                <a:latin typeface="Calisto MT (body)" charset="0"/>
                <a:cs typeface="Calisto MT (body)" charset="0"/>
              </a:rPr>
              <a:t>Prior publication</a:t>
            </a:r>
          </a:p>
        </p:txBody>
      </p:sp>
      <p:sp>
        <p:nvSpPr>
          <p:cNvPr id="44" name="Rectangle 43"/>
          <p:cNvSpPr/>
          <p:nvPr/>
        </p:nvSpPr>
        <p:spPr>
          <a:xfrm>
            <a:off x="5483225" y="4071938"/>
            <a:ext cx="581025" cy="271462"/>
          </a:xfrm>
          <a:prstGeom prst="rect">
            <a:avLst/>
          </a:prstGeom>
          <a:solidFill>
            <a:srgbClr val="008000"/>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14369" name="TextBox 58"/>
          <p:cNvSpPr txBox="1">
            <a:spLocks noChangeArrowheads="1"/>
          </p:cNvSpPr>
          <p:nvPr/>
        </p:nvSpPr>
        <p:spPr bwMode="auto">
          <a:xfrm>
            <a:off x="6072188" y="3767138"/>
            <a:ext cx="30718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800" dirty="0">
                <a:latin typeface="Calisto MT (body)" charset="0"/>
                <a:cs typeface="Calisto MT (body)" charset="0"/>
              </a:rPr>
              <a:t>Ongoing annotation –</a:t>
            </a:r>
          </a:p>
          <a:p>
            <a:r>
              <a:rPr lang="en-US" sz="1800" dirty="0">
                <a:latin typeface="Calisto MT (body)" charset="0"/>
                <a:cs typeface="Calisto MT (body)" charset="0"/>
              </a:rPr>
              <a:t>10-15 </a:t>
            </a:r>
            <a:r>
              <a:rPr lang="en-US" sz="1800" dirty="0" err="1">
                <a:latin typeface="Calisto MT (body)" charset="0"/>
                <a:cs typeface="Calisto MT (body)" charset="0"/>
              </a:rPr>
              <a:t>MillionYr</a:t>
            </a:r>
            <a:r>
              <a:rPr lang="en-US" sz="1800" dirty="0">
                <a:latin typeface="Calisto MT (body)" charset="0"/>
                <a:cs typeface="Calisto MT (body)" charset="0"/>
              </a:rPr>
              <a:t> diverged;</a:t>
            </a:r>
          </a:p>
          <a:p>
            <a:r>
              <a:rPr lang="en-US" sz="1800" dirty="0" smtClean="0">
                <a:latin typeface="Calisto MT (body)" charset="0"/>
                <a:cs typeface="Calisto MT (body)" charset="0"/>
              </a:rPr>
              <a:t>sweet </a:t>
            </a:r>
            <a:r>
              <a:rPr lang="en-US" sz="1800" dirty="0">
                <a:latin typeface="Calisto MT (body)" charset="0"/>
                <a:cs typeface="Calisto MT (body)" charset="0"/>
              </a:rPr>
              <a:t>spot for motif finding</a:t>
            </a:r>
          </a:p>
        </p:txBody>
      </p:sp>
      <p:sp>
        <p:nvSpPr>
          <p:cNvPr id="46" name="Rectangle 45"/>
          <p:cNvSpPr/>
          <p:nvPr/>
        </p:nvSpPr>
        <p:spPr>
          <a:xfrm>
            <a:off x="2803525" y="5541963"/>
            <a:ext cx="412750" cy="192087"/>
          </a:xfrm>
          <a:prstGeom prst="rect">
            <a:avLst/>
          </a:prstGeom>
          <a:solidFill>
            <a:srgbClr val="FF6600"/>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47" name="Rectangle 46"/>
          <p:cNvSpPr/>
          <p:nvPr/>
        </p:nvSpPr>
        <p:spPr>
          <a:xfrm>
            <a:off x="2803525" y="6102350"/>
            <a:ext cx="412750" cy="192088"/>
          </a:xfrm>
          <a:prstGeom prst="rect">
            <a:avLst/>
          </a:prstGeom>
          <a:solidFill>
            <a:srgbClr val="FF6600"/>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48" name="Rectangle 47"/>
          <p:cNvSpPr/>
          <p:nvPr/>
        </p:nvSpPr>
        <p:spPr>
          <a:xfrm>
            <a:off x="5483225" y="3074988"/>
            <a:ext cx="581025" cy="271462"/>
          </a:xfrm>
          <a:prstGeom prst="rect">
            <a:avLst/>
          </a:prstGeom>
          <a:solidFill>
            <a:srgbClr val="FF6600"/>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14373" name="TextBox 62"/>
          <p:cNvSpPr txBox="1">
            <a:spLocks noChangeArrowheads="1"/>
          </p:cNvSpPr>
          <p:nvPr/>
        </p:nvSpPr>
        <p:spPr bwMode="auto">
          <a:xfrm>
            <a:off x="6064250" y="2849563"/>
            <a:ext cx="28289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800">
                <a:latin typeface="Calisto MT (body)" charset="0"/>
                <a:cs typeface="Calisto MT (body)" charset="0"/>
              </a:rPr>
              <a:t>Species compared to</a:t>
            </a:r>
          </a:p>
          <a:p>
            <a:r>
              <a:rPr lang="en-US" sz="1800">
                <a:latin typeface="Calisto MT (body)" charset="0"/>
                <a:cs typeface="Calisto MT (body)" charset="0"/>
              </a:rPr>
              <a:t>analyze 40 MillionYr </a:t>
            </a:r>
          </a:p>
          <a:p>
            <a:r>
              <a:rPr lang="en-US" sz="1800">
                <a:latin typeface="Calisto MT (body)" charset="0"/>
                <a:cs typeface="Calisto MT (body)" charset="0"/>
              </a:rPr>
              <a:t>evolution</a:t>
            </a:r>
          </a:p>
        </p:txBody>
      </p:sp>
      <p:sp>
        <p:nvSpPr>
          <p:cNvPr id="14374" name="TextBox 40"/>
          <p:cNvSpPr txBox="1">
            <a:spLocks noChangeArrowheads="1"/>
          </p:cNvSpPr>
          <p:nvPr/>
        </p:nvSpPr>
        <p:spPr bwMode="auto">
          <a:xfrm>
            <a:off x="5453063" y="5006975"/>
            <a:ext cx="3422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2000" b="1">
                <a:solidFill>
                  <a:srgbClr val="3366FF"/>
                </a:solidFill>
                <a:latin typeface="Calisto MT (body)" charset="0"/>
                <a:cs typeface="Calisto MT (body)" charset="0"/>
              </a:rPr>
              <a:t>New species sequenced by modENCODE</a:t>
            </a:r>
          </a:p>
        </p:txBody>
      </p:sp>
      <p:sp>
        <p:nvSpPr>
          <p:cNvPr id="14375" name="TextBox 50"/>
          <p:cNvSpPr txBox="1">
            <a:spLocks noChangeArrowheads="1"/>
          </p:cNvSpPr>
          <p:nvPr/>
        </p:nvSpPr>
        <p:spPr bwMode="auto">
          <a:xfrm>
            <a:off x="279400" y="6446838"/>
            <a:ext cx="8026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a:latin typeface="Calisto MT (body)" charset="0"/>
                <a:cs typeface="Calisto MT (body)" charset="0"/>
              </a:rPr>
              <a:t>Phylogenetic tree produced by Thom Kaufman as part of the modENCODE project  	</a:t>
            </a:r>
          </a:p>
        </p:txBody>
      </p:sp>
      <p:sp>
        <p:nvSpPr>
          <p:cNvPr id="14376" name="TextBox 8"/>
          <p:cNvSpPr txBox="1">
            <a:spLocks noChangeArrowheads="1"/>
          </p:cNvSpPr>
          <p:nvPr/>
        </p:nvSpPr>
        <p:spPr bwMode="auto">
          <a:xfrm>
            <a:off x="3222625" y="2195513"/>
            <a:ext cx="20367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0"/>
              </a:spcBef>
              <a:spcAft>
                <a:spcPct val="0"/>
              </a:spcAft>
              <a:defRPr sz="1200">
                <a:solidFill>
                  <a:schemeClr val="tx1"/>
                </a:solidFill>
                <a:latin typeface="Arial" charset="0"/>
                <a:ea typeface="ＭＳ Ｐゴシック" charset="0"/>
              </a:defRPr>
            </a:lvl6pPr>
            <a:lvl7pPr marL="2971800" indent="-228600" eaLnBrk="0" fontAlgn="base" hangingPunct="0">
              <a:spcBef>
                <a:spcPct val="0"/>
              </a:spcBef>
              <a:spcAft>
                <a:spcPct val="0"/>
              </a:spcAft>
              <a:defRPr sz="1200">
                <a:solidFill>
                  <a:schemeClr val="tx1"/>
                </a:solidFill>
                <a:latin typeface="Arial" charset="0"/>
                <a:ea typeface="ＭＳ Ｐゴシック" charset="0"/>
              </a:defRPr>
            </a:lvl7pPr>
            <a:lvl8pPr marL="3429000" indent="-228600" eaLnBrk="0" fontAlgn="base" hangingPunct="0">
              <a:spcBef>
                <a:spcPct val="0"/>
              </a:spcBef>
              <a:spcAft>
                <a:spcPct val="0"/>
              </a:spcAft>
              <a:defRPr sz="1200">
                <a:solidFill>
                  <a:schemeClr val="tx1"/>
                </a:solidFill>
                <a:latin typeface="Arial" charset="0"/>
                <a:ea typeface="ＭＳ Ｐゴシック" charset="0"/>
              </a:defRPr>
            </a:lvl8pPr>
            <a:lvl9pPr marL="3886200" indent="-228600" eaLnBrk="0" fontAlgn="base" hangingPunct="0">
              <a:spcBef>
                <a:spcPct val="0"/>
              </a:spcBef>
              <a:spcAft>
                <a:spcPct val="0"/>
              </a:spcAft>
              <a:defRPr sz="1200">
                <a:solidFill>
                  <a:schemeClr val="tx1"/>
                </a:solidFill>
                <a:latin typeface="Arial" charset="0"/>
                <a:ea typeface="ＭＳ Ｐゴシック" charset="0"/>
              </a:defRPr>
            </a:lvl9pPr>
          </a:lstStyle>
          <a:p>
            <a:r>
              <a:rPr lang="en-US" sz="1600" i="1">
                <a:latin typeface="Calisto MT (body)" charset="0"/>
                <a:cs typeface="Calisto MT (body)" charset="0"/>
              </a:rPr>
              <a:t>D. erecta</a:t>
            </a:r>
          </a:p>
        </p:txBody>
      </p:sp>
      <p:sp>
        <p:nvSpPr>
          <p:cNvPr id="56" name="Rectangle 55"/>
          <p:cNvSpPr/>
          <p:nvPr/>
        </p:nvSpPr>
        <p:spPr>
          <a:xfrm>
            <a:off x="2828925" y="2506839"/>
            <a:ext cx="412750" cy="192088"/>
          </a:xfrm>
          <a:prstGeom prst="rect">
            <a:avLst/>
          </a:prstGeom>
          <a:solidFill>
            <a:srgbClr val="008000"/>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pic>
        <p:nvPicPr>
          <p:cNvPr id="14378" name="Picture 5"/>
          <p:cNvPicPr>
            <a:picLocks noChangeAspect="1" noChangeArrowheads="1"/>
          </p:cNvPicPr>
          <p:nvPr/>
        </p:nvPicPr>
        <p:blipFill>
          <a:blip r:embed="rId4">
            <a:extLst>
              <a:ext uri="{28A0092B-C50C-407E-A947-70E740481C1C}">
                <a14:useLocalDpi xmlns:a14="http://schemas.microsoft.com/office/drawing/2010/main" val="0"/>
              </a:ext>
            </a:extLst>
          </a:blip>
          <a:srcRect l="-75" t="1830" r="1633" b="1828"/>
          <a:stretch>
            <a:fillRect/>
          </a:stretch>
        </p:blipFill>
        <p:spPr bwMode="auto">
          <a:xfrm rot="10800000">
            <a:off x="7242175" y="149225"/>
            <a:ext cx="18542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48"/>
          <p:cNvSpPr/>
          <p:nvPr/>
        </p:nvSpPr>
        <p:spPr>
          <a:xfrm>
            <a:off x="2743200" y="4343400"/>
            <a:ext cx="457200" cy="228600"/>
          </a:xfrm>
          <a:prstGeom prst="rect">
            <a:avLst/>
          </a:prstGeom>
          <a:solidFill>
            <a:srgbClr val="660066"/>
          </a:solid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latin typeface="Calisto MT (body)"/>
              <a:cs typeface="Calisto MT (body)"/>
            </a:endParaRPr>
          </a:p>
        </p:txBody>
      </p:sp>
      <p:sp>
        <p:nvSpPr>
          <p:cNvPr id="45" name="Rectangle 44"/>
          <p:cNvSpPr/>
          <p:nvPr/>
        </p:nvSpPr>
        <p:spPr>
          <a:xfrm>
            <a:off x="2826104" y="2715683"/>
            <a:ext cx="412750" cy="192088"/>
          </a:xfrm>
          <a:prstGeom prst="rect">
            <a:avLst/>
          </a:prstGeom>
          <a:solidFill>
            <a:srgbClr val="008000"/>
          </a:soli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600">
              <a:solidFill>
                <a:srgbClr val="3366FF"/>
              </a:solidFill>
              <a:latin typeface="Calisto MT (body)"/>
              <a:cs typeface="Calisto MT (body)"/>
            </a:endParaRPr>
          </a:p>
        </p:txBody>
      </p:sp>
    </p:spTree>
    <p:extLst>
      <p:ext uri="{BB962C8B-B14F-4D97-AF65-F5344CB8AC3E}">
        <p14:creationId xmlns:p14="http://schemas.microsoft.com/office/powerpoint/2010/main" val="4987559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p:cNvSpPr>
          <p:nvPr>
            <p:ph type="sldNum" sz="quarter" idx="4294967295"/>
          </p:nvPr>
        </p:nvSpPr>
        <p:spPr>
          <a:xfrm>
            <a:off x="8493759" y="6378892"/>
            <a:ext cx="193041" cy="320041"/>
          </a:xfrm>
          <a:prstGeom prst="rect">
            <a:avLst/>
          </a:prstGeom>
          <a:extLst>
            <a:ext uri="{C572A759-6A51-4108-AA02-DFA0A04FC94B}">
              <ma14:wrappingTextBoxFlag xmlns:ma14="http://schemas.microsoft.com/office/mac/drawingml/2011/main" val="1"/>
            </a:ext>
          </a:extLst>
        </p:spPr>
        <p:txBody>
          <a:bodyPr/>
          <a:lstStyle>
            <a:lvl1pPr>
              <a:defRPr sz="1400">
                <a:solidFill>
                  <a:srgbClr val="000000"/>
                </a:solidFill>
                <a:latin typeface="Times"/>
                <a:ea typeface="Times"/>
                <a:cs typeface="Times"/>
                <a:sym typeface="Times"/>
              </a:defRPr>
            </a:lvl1pPr>
          </a:lstStyle>
          <a:p>
            <a:fld id="{86CB4B4D-7CA3-9044-876B-883B54F8677D}" type="slidenum">
              <a:t>7</a:t>
            </a:fld>
            <a:endParaRPr/>
          </a:p>
        </p:txBody>
      </p:sp>
      <p:sp>
        <p:nvSpPr>
          <p:cNvPr id="152" name="Shape 152"/>
          <p:cNvSpPr/>
          <p:nvPr/>
        </p:nvSpPr>
        <p:spPr>
          <a:xfrm>
            <a:off x="-1" y="246847"/>
            <a:ext cx="9144002" cy="954107"/>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defRPr sz="2800">
                <a:solidFill>
                  <a:srgbClr val="000090"/>
                </a:solidFill>
                <a:latin typeface="Arial"/>
                <a:ea typeface="Arial"/>
                <a:cs typeface="Arial"/>
                <a:sym typeface="Arial"/>
              </a:defRPr>
            </a:pPr>
            <a:r>
              <a:rPr lang="en-US" dirty="0" smtClean="0"/>
              <a:t>              </a:t>
            </a:r>
            <a:r>
              <a:rPr dirty="0" smtClean="0"/>
              <a:t>Strategy</a:t>
            </a:r>
            <a:r>
              <a:rPr dirty="0"/>
              <a:t>: divide and conquer!              </a:t>
            </a:r>
          </a:p>
          <a:p>
            <a:pPr algn="ctr">
              <a:defRPr sz="2800">
                <a:solidFill>
                  <a:srgbClr val="000090"/>
                </a:solidFill>
                <a:latin typeface="Arial"/>
                <a:ea typeface="Arial"/>
                <a:cs typeface="Arial"/>
                <a:sym typeface="Arial"/>
              </a:defRPr>
            </a:pPr>
            <a:r>
              <a:rPr dirty="0"/>
              <a:t>The </a:t>
            </a:r>
            <a:r>
              <a:rPr i="1" dirty="0"/>
              <a:t>D. mojavensis </a:t>
            </a:r>
            <a:r>
              <a:rPr dirty="0"/>
              <a:t>dot chromosome</a:t>
            </a:r>
          </a:p>
        </p:txBody>
      </p:sp>
      <p:sp>
        <p:nvSpPr>
          <p:cNvPr id="153" name="Shape 153"/>
          <p:cNvSpPr/>
          <p:nvPr/>
        </p:nvSpPr>
        <p:spPr>
          <a:xfrm>
            <a:off x="1755775" y="1320800"/>
            <a:ext cx="6816725" cy="1687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nSpc>
                <a:spcPct val="90000"/>
              </a:lnSpc>
              <a:spcBef>
                <a:spcPts val="400"/>
              </a:spcBef>
              <a:buSzPct val="100000"/>
              <a:buChar char="•"/>
              <a:defRPr sz="2000">
                <a:latin typeface="Arial"/>
                <a:ea typeface="Arial"/>
                <a:cs typeface="Arial"/>
                <a:sym typeface="Arial"/>
              </a:defRPr>
            </a:pPr>
            <a:r>
              <a:rPr dirty="0"/>
              <a:t>Students finished 68 projects </a:t>
            </a:r>
          </a:p>
          <a:p>
            <a:pPr marL="342900" indent="-342900">
              <a:lnSpc>
                <a:spcPct val="90000"/>
              </a:lnSpc>
              <a:spcBef>
                <a:spcPts val="400"/>
              </a:spcBef>
              <a:buSzPct val="100000"/>
              <a:buChar char="•"/>
              <a:defRPr sz="2000">
                <a:latin typeface="Arial"/>
                <a:ea typeface="Arial"/>
                <a:cs typeface="Arial"/>
                <a:sym typeface="Arial"/>
              </a:defRPr>
            </a:pPr>
            <a:r>
              <a:rPr dirty="0"/>
              <a:t>covered 1.7 Mb closing 26/28 gaps </a:t>
            </a:r>
          </a:p>
          <a:p>
            <a:pPr marL="342900" indent="-342900">
              <a:lnSpc>
                <a:spcPct val="90000"/>
              </a:lnSpc>
              <a:spcBef>
                <a:spcPts val="400"/>
              </a:spcBef>
              <a:buSzPct val="100000"/>
              <a:buChar char="•"/>
              <a:defRPr sz="2000">
                <a:latin typeface="Arial"/>
                <a:ea typeface="Arial"/>
                <a:cs typeface="Arial"/>
                <a:sym typeface="Arial"/>
              </a:defRPr>
            </a:pPr>
            <a:r>
              <a:rPr dirty="0"/>
              <a:t>added ~15,000 bp and improved ~5000 </a:t>
            </a:r>
            <a:r>
              <a:rPr dirty="0" smtClean="0"/>
              <a:t>bp</a:t>
            </a:r>
            <a:endParaRPr lang="en-US" dirty="0" smtClean="0"/>
          </a:p>
          <a:p>
            <a:pPr marL="342900" indent="-342900">
              <a:lnSpc>
                <a:spcPct val="90000"/>
              </a:lnSpc>
              <a:spcBef>
                <a:spcPts val="400"/>
              </a:spcBef>
              <a:buSzPct val="100000"/>
              <a:buChar char="•"/>
              <a:defRPr sz="2000">
                <a:latin typeface="Arial"/>
                <a:ea typeface="Arial"/>
                <a:cs typeface="Arial"/>
                <a:sym typeface="Arial"/>
              </a:defRPr>
            </a:pPr>
            <a:r>
              <a:rPr lang="en-US" dirty="0"/>
              <a:t>a</a:t>
            </a:r>
            <a:r>
              <a:rPr lang="en-US" dirty="0" smtClean="0"/>
              <a:t>nnotated all potential genes.</a:t>
            </a:r>
            <a:endParaRPr dirty="0"/>
          </a:p>
          <a:p>
            <a:pPr marL="342900" indent="-342900">
              <a:lnSpc>
                <a:spcPct val="90000"/>
              </a:lnSpc>
              <a:spcBef>
                <a:spcPts val="400"/>
              </a:spcBef>
              <a:buSzPct val="100000"/>
              <a:buChar char="•"/>
              <a:defRPr sz="2000">
                <a:latin typeface="Arial"/>
                <a:ea typeface="Arial"/>
                <a:cs typeface="Arial"/>
                <a:sym typeface="Arial"/>
              </a:defRPr>
            </a:pPr>
            <a:endParaRPr dirty="0"/>
          </a:p>
        </p:txBody>
      </p:sp>
      <p:pic>
        <p:nvPicPr>
          <p:cNvPr id="154" name="dmoj_dot_fosmids.png" descr="dmoj_dot_fosmids"/>
          <p:cNvPicPr>
            <a:picLocks noChangeAspect="1"/>
          </p:cNvPicPr>
          <p:nvPr/>
        </p:nvPicPr>
        <p:blipFill>
          <a:blip r:embed="rId2">
            <a:extLst/>
          </a:blip>
          <a:srcRect l="11499"/>
          <a:stretch>
            <a:fillRect/>
          </a:stretch>
        </p:blipFill>
        <p:spPr>
          <a:xfrm>
            <a:off x="228600" y="2819400"/>
            <a:ext cx="8588375" cy="1371600"/>
          </a:xfrm>
          <a:prstGeom prst="rect">
            <a:avLst/>
          </a:prstGeom>
          <a:ln w="12700">
            <a:miter lim="400000"/>
          </a:ln>
        </p:spPr>
      </p:pic>
      <p:sp>
        <p:nvSpPr>
          <p:cNvPr id="155" name="Shape 155"/>
          <p:cNvSpPr/>
          <p:nvPr/>
        </p:nvSpPr>
        <p:spPr>
          <a:xfrm>
            <a:off x="381000" y="4343400"/>
            <a:ext cx="461963" cy="76200"/>
          </a:xfrm>
          <a:prstGeom prst="rect">
            <a:avLst/>
          </a:prstGeom>
          <a:solidFill>
            <a:srgbClr val="0000FF"/>
          </a:solidFill>
          <a:ln>
            <a:solidFill>
              <a:srgbClr val="000000"/>
            </a:solidFill>
          </a:ln>
        </p:spPr>
        <p:txBody>
          <a:bodyPr lIns="45719" rIns="45719" anchor="ctr"/>
          <a:lstStyle/>
          <a:p>
            <a:pPr>
              <a:defRPr sz="1800"/>
            </a:pPr>
            <a:endParaRPr/>
          </a:p>
        </p:txBody>
      </p:sp>
      <p:sp>
        <p:nvSpPr>
          <p:cNvPr id="156" name="Shape 156"/>
          <p:cNvSpPr/>
          <p:nvPr/>
        </p:nvSpPr>
        <p:spPr>
          <a:xfrm>
            <a:off x="1138237" y="4648200"/>
            <a:ext cx="461963" cy="152400"/>
          </a:xfrm>
          <a:prstGeom prst="rect">
            <a:avLst/>
          </a:prstGeom>
          <a:solidFill>
            <a:srgbClr val="FF0000"/>
          </a:solidFill>
          <a:ln>
            <a:solidFill>
              <a:srgbClr val="000000"/>
            </a:solidFill>
          </a:ln>
        </p:spPr>
        <p:txBody>
          <a:bodyPr lIns="45719" rIns="45719" anchor="ctr"/>
          <a:lstStyle/>
          <a:p>
            <a:pPr>
              <a:defRPr sz="1800"/>
            </a:pPr>
            <a:endParaRPr/>
          </a:p>
        </p:txBody>
      </p:sp>
      <p:sp>
        <p:nvSpPr>
          <p:cNvPr id="157" name="Shape 157"/>
          <p:cNvSpPr/>
          <p:nvPr/>
        </p:nvSpPr>
        <p:spPr>
          <a:xfrm>
            <a:off x="381000" y="4648200"/>
            <a:ext cx="461963" cy="152400"/>
          </a:xfrm>
          <a:prstGeom prst="rect">
            <a:avLst/>
          </a:prstGeom>
          <a:solidFill>
            <a:srgbClr val="339966"/>
          </a:solidFill>
          <a:ln>
            <a:solidFill>
              <a:srgbClr val="000000"/>
            </a:solidFill>
          </a:ln>
        </p:spPr>
        <p:txBody>
          <a:bodyPr lIns="45719" rIns="45719" anchor="ctr"/>
          <a:lstStyle/>
          <a:p>
            <a:pPr>
              <a:defRPr sz="1800"/>
            </a:pPr>
            <a:endParaRPr/>
          </a:p>
        </p:txBody>
      </p:sp>
      <p:sp>
        <p:nvSpPr>
          <p:cNvPr id="158" name="Shape 158"/>
          <p:cNvSpPr/>
          <p:nvPr/>
        </p:nvSpPr>
        <p:spPr>
          <a:xfrm>
            <a:off x="838200" y="4191000"/>
            <a:ext cx="7772400"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900"/>
              </a:spcBef>
              <a:defRPr sz="1600">
                <a:latin typeface="Arial"/>
                <a:ea typeface="Arial"/>
                <a:cs typeface="Arial"/>
                <a:sym typeface="Arial"/>
              </a:defRPr>
            </a:lvl1pPr>
          </a:lstStyle>
          <a:p>
            <a:r>
              <a:t>Fosmid sequence matches consensus sequence</a:t>
            </a:r>
          </a:p>
        </p:txBody>
      </p:sp>
      <p:sp>
        <p:nvSpPr>
          <p:cNvPr id="159" name="Shape 159"/>
          <p:cNvSpPr/>
          <p:nvPr/>
        </p:nvSpPr>
        <p:spPr>
          <a:xfrm>
            <a:off x="1905000" y="4572000"/>
            <a:ext cx="8229600" cy="3133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Arial"/>
                <a:ea typeface="Arial"/>
                <a:cs typeface="Arial"/>
                <a:sym typeface="Arial"/>
              </a:defRPr>
            </a:lvl1pPr>
          </a:lstStyle>
          <a:p>
            <a:r>
              <a:t>Putative polymorphisms</a:t>
            </a:r>
          </a:p>
        </p:txBody>
      </p:sp>
      <p:sp>
        <p:nvSpPr>
          <p:cNvPr id="160" name="Shape 160"/>
          <p:cNvSpPr/>
          <p:nvPr/>
        </p:nvSpPr>
        <p:spPr>
          <a:xfrm>
            <a:off x="-1" y="5311775"/>
            <a:ext cx="9144002" cy="9594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2000">
                <a:solidFill>
                  <a:srgbClr val="000090"/>
                </a:solidFill>
                <a:latin typeface="Arial"/>
                <a:ea typeface="Arial"/>
                <a:cs typeface="Arial"/>
                <a:sym typeface="Arial"/>
              </a:defRPr>
            </a:pPr>
            <a:r>
              <a:t>Finished sequences </a:t>
            </a:r>
            <a:r>
              <a:rPr>
                <a:solidFill>
                  <a:srgbClr val="000000"/>
                </a:solidFill>
              </a:rPr>
              <a:t>are made publicly available; </a:t>
            </a:r>
          </a:p>
          <a:p>
            <a:pPr algn="ctr">
              <a:defRPr sz="2000">
                <a:solidFill>
                  <a:srgbClr val="000090"/>
                </a:solidFill>
                <a:latin typeface="Arial"/>
                <a:ea typeface="Arial"/>
                <a:cs typeface="Arial"/>
                <a:sym typeface="Arial"/>
              </a:defRPr>
            </a:pPr>
            <a:r>
              <a:t>annotations</a:t>
            </a:r>
            <a:r>
              <a:rPr>
                <a:solidFill>
                  <a:srgbClr val="000000"/>
                </a:solidFill>
              </a:rPr>
              <a:t> are linked to FlyBase.</a:t>
            </a:r>
          </a:p>
        </p:txBody>
      </p:sp>
    </p:spTree>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33"/>
          <p:cNvSpPr>
            <a:spLocks noChangeArrowheads="1"/>
          </p:cNvSpPr>
          <p:nvPr/>
        </p:nvSpPr>
        <p:spPr bwMode="auto">
          <a:xfrm>
            <a:off x="5372100" y="2362200"/>
            <a:ext cx="3644900" cy="4406900"/>
          </a:xfrm>
          <a:prstGeom prst="roundRect">
            <a:avLst>
              <a:gd name="adj" fmla="val 16667"/>
            </a:avLst>
          </a:prstGeom>
          <a:solidFill>
            <a:srgbClr val="7F7F7F"/>
          </a:solidFill>
          <a:ln w="9525">
            <a:solidFill>
              <a:schemeClr val="tx1"/>
            </a:solidFill>
            <a:round/>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26" name="AutoShape 32"/>
          <p:cNvSpPr>
            <a:spLocks noChangeArrowheads="1"/>
          </p:cNvSpPr>
          <p:nvPr/>
        </p:nvSpPr>
        <p:spPr bwMode="auto">
          <a:xfrm>
            <a:off x="152400" y="2438400"/>
            <a:ext cx="3810000" cy="2133600"/>
          </a:xfrm>
          <a:prstGeom prst="roundRect">
            <a:avLst>
              <a:gd name="adj" fmla="val 16667"/>
            </a:avLst>
          </a:prstGeom>
          <a:solidFill>
            <a:srgbClr val="7F7F7F"/>
          </a:solidFill>
          <a:ln w="9525">
            <a:solidFill>
              <a:schemeClr val="tx1"/>
            </a:solidFill>
            <a:round/>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27" name="Text Box 3"/>
          <p:cNvSpPr txBox="1">
            <a:spLocks noChangeArrowheads="1"/>
          </p:cNvSpPr>
          <p:nvPr/>
        </p:nvSpPr>
        <p:spPr bwMode="auto">
          <a:xfrm>
            <a:off x="-33866" y="237071"/>
            <a:ext cx="3733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0"/>
              </a:spcBef>
              <a:spcAft>
                <a:spcPct val="0"/>
              </a:spcAft>
            </a:pPr>
            <a:r>
              <a:rPr lang="en-US" sz="3200" dirty="0">
                <a:solidFill>
                  <a:srgbClr val="000090"/>
                </a:solidFill>
                <a:latin typeface="Arial" charset="0"/>
              </a:rPr>
              <a:t>The Genomics Workflow</a:t>
            </a:r>
          </a:p>
        </p:txBody>
      </p:sp>
      <p:sp>
        <p:nvSpPr>
          <p:cNvPr id="26628" name="Text Box 4"/>
          <p:cNvSpPr txBox="1">
            <a:spLocks noChangeArrowheads="1"/>
          </p:cNvSpPr>
          <p:nvPr/>
        </p:nvSpPr>
        <p:spPr bwMode="auto">
          <a:xfrm>
            <a:off x="3810000" y="457200"/>
            <a:ext cx="2362200" cy="646113"/>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Public </a:t>
            </a:r>
            <a:r>
              <a:rPr lang="ja-JP" altLang="en-US" sz="1800">
                <a:solidFill>
                  <a:prstClr val="black"/>
                </a:solidFill>
                <a:latin typeface="Arial" charset="0"/>
              </a:rPr>
              <a:t>“</a:t>
            </a:r>
            <a:r>
              <a:rPr lang="en-US" altLang="ja-JP" sz="1800">
                <a:solidFill>
                  <a:prstClr val="black"/>
                </a:solidFill>
                <a:latin typeface="Arial" charset="0"/>
              </a:rPr>
              <a:t>draft</a:t>
            </a:r>
            <a:r>
              <a:rPr lang="ja-JP" altLang="en-US" sz="1800">
                <a:solidFill>
                  <a:prstClr val="black"/>
                </a:solidFill>
                <a:latin typeface="Arial" charset="0"/>
              </a:rPr>
              <a:t>”</a:t>
            </a:r>
            <a:r>
              <a:rPr lang="en-US" altLang="ja-JP" sz="1800">
                <a:solidFill>
                  <a:prstClr val="black"/>
                </a:solidFill>
                <a:latin typeface="Arial" charset="0"/>
              </a:rPr>
              <a:t> genomes</a:t>
            </a:r>
            <a:endParaRPr lang="en-US" sz="1800">
              <a:solidFill>
                <a:prstClr val="black"/>
              </a:solidFill>
              <a:latin typeface="Arial" charset="0"/>
            </a:endParaRPr>
          </a:p>
        </p:txBody>
      </p:sp>
      <p:sp>
        <p:nvSpPr>
          <p:cNvPr id="26629" name="AutoShape 6"/>
          <p:cNvSpPr>
            <a:spLocks noChangeArrowheads="1"/>
          </p:cNvSpPr>
          <p:nvPr/>
        </p:nvSpPr>
        <p:spPr bwMode="auto">
          <a:xfrm>
            <a:off x="4343400" y="1143000"/>
            <a:ext cx="381000" cy="457200"/>
          </a:xfrm>
          <a:prstGeom prst="downArrow">
            <a:avLst>
              <a:gd name="adj1" fmla="val 50000"/>
              <a:gd name="adj2" fmla="val 30000"/>
            </a:avLst>
          </a:prstGeom>
          <a:solidFill>
            <a:srgbClr val="00408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30" name="Text Box 7"/>
          <p:cNvSpPr txBox="1">
            <a:spLocks noChangeArrowheads="1"/>
          </p:cNvSpPr>
          <p:nvPr/>
        </p:nvSpPr>
        <p:spPr bwMode="auto">
          <a:xfrm>
            <a:off x="2209800" y="1676400"/>
            <a:ext cx="4800600" cy="646113"/>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Divide into overlapping student projects(~40kb)</a:t>
            </a:r>
          </a:p>
        </p:txBody>
      </p:sp>
      <p:sp>
        <p:nvSpPr>
          <p:cNvPr id="26631" name="Text Box 12"/>
          <p:cNvSpPr txBox="1">
            <a:spLocks noChangeArrowheads="1"/>
          </p:cNvSpPr>
          <p:nvPr/>
        </p:nvSpPr>
        <p:spPr bwMode="auto">
          <a:xfrm>
            <a:off x="228600" y="2590800"/>
            <a:ext cx="3657600" cy="646113"/>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Sequence and assembly improvement</a:t>
            </a:r>
          </a:p>
        </p:txBody>
      </p:sp>
      <p:sp>
        <p:nvSpPr>
          <p:cNvPr id="26632" name="Text Box 14"/>
          <p:cNvSpPr txBox="1">
            <a:spLocks noChangeArrowheads="1"/>
          </p:cNvSpPr>
          <p:nvPr/>
        </p:nvSpPr>
        <p:spPr bwMode="auto">
          <a:xfrm>
            <a:off x="228600" y="3759200"/>
            <a:ext cx="3657600" cy="660400"/>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Collect projects, compare and verify final consensus sequence</a:t>
            </a:r>
          </a:p>
        </p:txBody>
      </p:sp>
      <p:sp>
        <p:nvSpPr>
          <p:cNvPr id="26633" name="Text Box 15"/>
          <p:cNvSpPr txBox="1">
            <a:spLocks noChangeArrowheads="1"/>
          </p:cNvSpPr>
          <p:nvPr/>
        </p:nvSpPr>
        <p:spPr bwMode="auto">
          <a:xfrm>
            <a:off x="5562600" y="2590800"/>
            <a:ext cx="3276600" cy="646113"/>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Evidence-based gene annotation</a:t>
            </a:r>
          </a:p>
        </p:txBody>
      </p:sp>
      <p:sp>
        <p:nvSpPr>
          <p:cNvPr id="26634" name="Text Box 16"/>
          <p:cNvSpPr txBox="1">
            <a:spLocks noChangeArrowheads="1"/>
          </p:cNvSpPr>
          <p:nvPr/>
        </p:nvSpPr>
        <p:spPr bwMode="auto">
          <a:xfrm>
            <a:off x="5562600" y="3683000"/>
            <a:ext cx="3276600" cy="660400"/>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Collect projects, compare and confirm annotations</a:t>
            </a:r>
          </a:p>
        </p:txBody>
      </p:sp>
      <p:sp>
        <p:nvSpPr>
          <p:cNvPr id="26635" name="Text Box 17"/>
          <p:cNvSpPr txBox="1">
            <a:spLocks noChangeArrowheads="1"/>
          </p:cNvSpPr>
          <p:nvPr/>
        </p:nvSpPr>
        <p:spPr bwMode="auto">
          <a:xfrm>
            <a:off x="5562600" y="4902200"/>
            <a:ext cx="3276600" cy="660400"/>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Reassemble into high quality annotated sequence</a:t>
            </a:r>
          </a:p>
        </p:txBody>
      </p:sp>
      <p:sp>
        <p:nvSpPr>
          <p:cNvPr id="26636" name="Text Box 19"/>
          <p:cNvSpPr txBox="1">
            <a:spLocks noChangeArrowheads="1"/>
          </p:cNvSpPr>
          <p:nvPr/>
        </p:nvSpPr>
        <p:spPr bwMode="auto">
          <a:xfrm>
            <a:off x="5562600" y="6167438"/>
            <a:ext cx="3276600" cy="385762"/>
          </a:xfrm>
          <a:prstGeom prst="rect">
            <a:avLst/>
          </a:prstGeom>
          <a:solidFill>
            <a:srgbClr val="E6E6E6"/>
          </a:solidFill>
          <a:ln w="19050">
            <a:solidFill>
              <a:schemeClr val="tx1"/>
            </a:solidFill>
            <a:miter lim="800000"/>
            <a:headEnd/>
            <a:tailEnd/>
          </a:ln>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50000"/>
              </a:spcBef>
              <a:spcAft>
                <a:spcPct val="0"/>
              </a:spcAft>
            </a:pPr>
            <a:r>
              <a:rPr lang="en-US" sz="1800">
                <a:solidFill>
                  <a:prstClr val="black"/>
                </a:solidFill>
                <a:latin typeface="Arial" charset="0"/>
              </a:rPr>
              <a:t>Analyze and publish results</a:t>
            </a:r>
          </a:p>
        </p:txBody>
      </p:sp>
      <p:sp>
        <p:nvSpPr>
          <p:cNvPr id="26637" name="AutoShape 20"/>
          <p:cNvSpPr>
            <a:spLocks noChangeArrowheads="1"/>
          </p:cNvSpPr>
          <p:nvPr/>
        </p:nvSpPr>
        <p:spPr bwMode="auto">
          <a:xfrm>
            <a:off x="1828800" y="3276600"/>
            <a:ext cx="381000" cy="457200"/>
          </a:xfrm>
          <a:prstGeom prst="downArrow">
            <a:avLst>
              <a:gd name="adj1" fmla="val 50000"/>
              <a:gd name="adj2" fmla="val 30000"/>
            </a:avLst>
          </a:prstGeom>
          <a:solidFill>
            <a:srgbClr val="800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38" name="AutoShape 21"/>
          <p:cNvSpPr>
            <a:spLocks noChangeArrowheads="1"/>
          </p:cNvSpPr>
          <p:nvPr/>
        </p:nvSpPr>
        <p:spPr bwMode="auto">
          <a:xfrm rot="2700000">
            <a:off x="2857500" y="2095500"/>
            <a:ext cx="381000" cy="457200"/>
          </a:xfrm>
          <a:prstGeom prst="downArrow">
            <a:avLst>
              <a:gd name="adj1" fmla="val 50000"/>
              <a:gd name="adj2" fmla="val 30000"/>
            </a:avLst>
          </a:prstGeom>
          <a:solidFill>
            <a:srgbClr val="800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39" name="AutoShape 22"/>
          <p:cNvSpPr>
            <a:spLocks noChangeArrowheads="1"/>
          </p:cNvSpPr>
          <p:nvPr/>
        </p:nvSpPr>
        <p:spPr bwMode="auto">
          <a:xfrm rot="-2100000">
            <a:off x="5880100" y="2095500"/>
            <a:ext cx="381000" cy="457200"/>
          </a:xfrm>
          <a:prstGeom prst="downArrow">
            <a:avLst>
              <a:gd name="adj1" fmla="val 50000"/>
              <a:gd name="adj2" fmla="val 30000"/>
            </a:avLst>
          </a:prstGeom>
          <a:solidFill>
            <a:srgbClr val="008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40" name="AutoShape 24"/>
          <p:cNvSpPr>
            <a:spLocks noChangeArrowheads="1"/>
          </p:cNvSpPr>
          <p:nvPr/>
        </p:nvSpPr>
        <p:spPr bwMode="auto">
          <a:xfrm>
            <a:off x="6934200" y="3200400"/>
            <a:ext cx="381000" cy="457200"/>
          </a:xfrm>
          <a:prstGeom prst="downArrow">
            <a:avLst>
              <a:gd name="adj1" fmla="val 50000"/>
              <a:gd name="adj2" fmla="val 30000"/>
            </a:avLst>
          </a:prstGeom>
          <a:solidFill>
            <a:srgbClr val="008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41" name="AutoShape 25"/>
          <p:cNvSpPr>
            <a:spLocks noChangeArrowheads="1"/>
          </p:cNvSpPr>
          <p:nvPr/>
        </p:nvSpPr>
        <p:spPr bwMode="auto">
          <a:xfrm>
            <a:off x="6934200" y="4419600"/>
            <a:ext cx="381000" cy="457200"/>
          </a:xfrm>
          <a:prstGeom prst="downArrow">
            <a:avLst>
              <a:gd name="adj1" fmla="val 50000"/>
              <a:gd name="adj2" fmla="val 30000"/>
            </a:avLst>
          </a:prstGeom>
          <a:solidFill>
            <a:srgbClr val="008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42" name="AutoShape 26"/>
          <p:cNvSpPr>
            <a:spLocks noChangeArrowheads="1"/>
          </p:cNvSpPr>
          <p:nvPr/>
        </p:nvSpPr>
        <p:spPr bwMode="auto">
          <a:xfrm>
            <a:off x="6934200" y="5638800"/>
            <a:ext cx="381000" cy="457200"/>
          </a:xfrm>
          <a:prstGeom prst="downArrow">
            <a:avLst>
              <a:gd name="adj1" fmla="val 50000"/>
              <a:gd name="adj2" fmla="val 30000"/>
            </a:avLst>
          </a:prstGeom>
          <a:solidFill>
            <a:srgbClr val="008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grpSp>
        <p:nvGrpSpPr>
          <p:cNvPr id="26643" name="Group 31"/>
          <p:cNvGrpSpPr>
            <a:grpSpLocks/>
          </p:cNvGrpSpPr>
          <p:nvPr/>
        </p:nvGrpSpPr>
        <p:grpSpPr bwMode="auto">
          <a:xfrm>
            <a:off x="3816350" y="3221038"/>
            <a:ext cx="1828800" cy="582612"/>
            <a:chOff x="2404" y="2029"/>
            <a:chExt cx="1152" cy="367"/>
          </a:xfrm>
        </p:grpSpPr>
        <p:sp>
          <p:nvSpPr>
            <p:cNvPr id="26648" name="AutoShape 27"/>
            <p:cNvSpPr>
              <a:spLocks noChangeArrowheads="1"/>
            </p:cNvSpPr>
            <p:nvPr/>
          </p:nvSpPr>
          <p:spPr bwMode="auto">
            <a:xfrm rot="-7500000">
              <a:off x="2860" y="1573"/>
              <a:ext cx="240" cy="1152"/>
            </a:xfrm>
            <a:prstGeom prst="downArrow">
              <a:avLst>
                <a:gd name="adj1" fmla="val 50000"/>
                <a:gd name="adj2" fmla="val 120000"/>
              </a:avLst>
            </a:prstGeom>
            <a:solidFill>
              <a:srgbClr val="008040"/>
            </a:solidFill>
            <a:ln w="9525">
              <a:solidFill>
                <a:schemeClr val="tx1"/>
              </a:solidFill>
              <a:miter lim="800000"/>
              <a:headEnd/>
              <a:tailEnd/>
            </a:ln>
          </p:spPr>
          <p:txBody>
            <a:bodyPr wrap="none" anchor="ctr"/>
            <a:lstStyle/>
            <a:p>
              <a:pP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sp>
          <p:nvSpPr>
            <p:cNvPr id="26649" name="Rectangle 29"/>
            <p:cNvSpPr>
              <a:spLocks noChangeArrowheads="1"/>
            </p:cNvSpPr>
            <p:nvPr/>
          </p:nvSpPr>
          <p:spPr bwMode="auto">
            <a:xfrm rot="-7500000">
              <a:off x="2658" y="2082"/>
              <a:ext cx="120" cy="507"/>
            </a:xfrm>
            <a:prstGeom prst="rect">
              <a:avLst/>
            </a:prstGeom>
            <a:solidFill>
              <a:srgbClr val="800040"/>
            </a:solidFill>
            <a:ln w="9525">
              <a:solidFill>
                <a:schemeClr val="tx1"/>
              </a:solidFill>
              <a:miter lim="800000"/>
              <a:headEnd/>
              <a:tailEnd/>
            </a:ln>
          </p:spPr>
          <p:txBody>
            <a:bodyPr vert="eaVert" wrap="none" anchor="ctr"/>
            <a:lstStyle/>
            <a:p>
              <a:pPr algn="ctr" fontAlgn="base">
                <a:spcBef>
                  <a:spcPct val="0"/>
                </a:spcBef>
                <a:spcAft>
                  <a:spcPct val="0"/>
                </a:spcAft>
              </a:pPr>
              <a:endParaRPr lang="en-US" sz="400">
                <a:solidFill>
                  <a:prstClr val="black"/>
                </a:solidFill>
                <a:latin typeface="Calibri" charset="0"/>
                <a:ea typeface="ＭＳ Ｐゴシック" charset="0"/>
                <a:cs typeface="ＭＳ Ｐゴシック" charset="0"/>
              </a:endParaRPr>
            </a:p>
          </p:txBody>
        </p:sp>
      </p:grpSp>
      <p:sp>
        <p:nvSpPr>
          <p:cNvPr id="26644" name="Text Box 34"/>
          <p:cNvSpPr txBox="1">
            <a:spLocks noChangeArrowheads="1"/>
          </p:cNvSpPr>
          <p:nvPr/>
        </p:nvSpPr>
        <p:spPr bwMode="auto">
          <a:xfrm>
            <a:off x="0" y="4648200"/>
            <a:ext cx="4191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0"/>
              </a:spcBef>
              <a:spcAft>
                <a:spcPct val="0"/>
              </a:spcAft>
            </a:pPr>
            <a:r>
              <a:rPr lang="en-US" sz="2000">
                <a:solidFill>
                  <a:srgbClr val="800040"/>
                </a:solidFill>
                <a:latin typeface="Arial" charset="0"/>
              </a:rPr>
              <a:t>Sequence Improvement </a:t>
            </a:r>
          </a:p>
        </p:txBody>
      </p:sp>
      <p:sp>
        <p:nvSpPr>
          <p:cNvPr id="26645" name="Text Box 35"/>
          <p:cNvSpPr txBox="1">
            <a:spLocks noChangeArrowheads="1"/>
          </p:cNvSpPr>
          <p:nvPr/>
        </p:nvSpPr>
        <p:spPr bwMode="auto">
          <a:xfrm>
            <a:off x="6934200" y="1919288"/>
            <a:ext cx="213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algn="ctr" eaLnBrk="1" fontAlgn="base" hangingPunct="1">
              <a:spcBef>
                <a:spcPct val="0"/>
              </a:spcBef>
              <a:spcAft>
                <a:spcPct val="0"/>
              </a:spcAft>
            </a:pPr>
            <a:r>
              <a:rPr lang="en-US" sz="2000" dirty="0">
                <a:solidFill>
                  <a:srgbClr val="008000"/>
                </a:solidFill>
                <a:latin typeface="Arial" charset="0"/>
              </a:rPr>
              <a:t>Annotation</a:t>
            </a:r>
          </a:p>
        </p:txBody>
      </p:sp>
      <p:sp>
        <p:nvSpPr>
          <p:cNvPr id="26646" name="TextBox 24"/>
          <p:cNvSpPr txBox="1">
            <a:spLocks noChangeArrowheads="1"/>
          </p:cNvSpPr>
          <p:nvPr/>
        </p:nvSpPr>
        <p:spPr bwMode="auto">
          <a:xfrm>
            <a:off x="6583363" y="514350"/>
            <a:ext cx="2408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eaLnBrk="1" fontAlgn="base" hangingPunct="1">
              <a:spcBef>
                <a:spcPct val="0"/>
              </a:spcBef>
              <a:spcAft>
                <a:spcPct val="0"/>
              </a:spcAft>
            </a:pPr>
            <a:r>
              <a:rPr lang="en-US" sz="2000" dirty="0">
                <a:solidFill>
                  <a:srgbClr val="000090"/>
                </a:solidFill>
                <a:latin typeface="Arial" charset="0"/>
              </a:rPr>
              <a:t>http://</a:t>
            </a:r>
            <a:r>
              <a:rPr lang="en-US" sz="2000" dirty="0" err="1">
                <a:solidFill>
                  <a:srgbClr val="000090"/>
                </a:solidFill>
                <a:latin typeface="Arial" charset="0"/>
              </a:rPr>
              <a:t>gep.wustl.edu</a:t>
            </a:r>
            <a:endParaRPr lang="en-US" sz="2000" dirty="0">
              <a:solidFill>
                <a:srgbClr val="000090"/>
              </a:solidFill>
              <a:latin typeface="Arial" charset="0"/>
            </a:endParaRPr>
          </a:p>
        </p:txBody>
      </p:sp>
      <p:sp>
        <p:nvSpPr>
          <p:cNvPr id="26647" name="TextBox 25"/>
          <p:cNvSpPr txBox="1">
            <a:spLocks noChangeArrowheads="1"/>
          </p:cNvSpPr>
          <p:nvPr/>
        </p:nvSpPr>
        <p:spPr bwMode="auto">
          <a:xfrm>
            <a:off x="63500" y="5308600"/>
            <a:ext cx="51466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00">
                <a:solidFill>
                  <a:schemeClr val="tx1"/>
                </a:solidFill>
                <a:latin typeface="Calibri" charset="0"/>
                <a:ea typeface="ＭＳ Ｐゴシック" charset="0"/>
                <a:cs typeface="ＭＳ Ｐゴシック" charset="0"/>
              </a:defRPr>
            </a:lvl1pPr>
            <a:lvl2pPr marL="742950" indent="-285750" eaLnBrk="0" hangingPunct="0">
              <a:defRPr sz="400">
                <a:solidFill>
                  <a:schemeClr val="tx1"/>
                </a:solidFill>
                <a:latin typeface="Calibri" charset="0"/>
                <a:ea typeface="ＭＳ Ｐゴシック" charset="0"/>
              </a:defRPr>
            </a:lvl2pPr>
            <a:lvl3pPr marL="1143000" indent="-228600" eaLnBrk="0" hangingPunct="0">
              <a:defRPr sz="400">
                <a:solidFill>
                  <a:schemeClr val="tx1"/>
                </a:solidFill>
                <a:latin typeface="Calibri" charset="0"/>
                <a:ea typeface="ＭＳ Ｐゴシック" charset="0"/>
              </a:defRPr>
            </a:lvl3pPr>
            <a:lvl4pPr marL="1600200" indent="-228600" eaLnBrk="0" hangingPunct="0">
              <a:defRPr sz="400">
                <a:solidFill>
                  <a:schemeClr val="tx1"/>
                </a:solidFill>
                <a:latin typeface="Calibri" charset="0"/>
                <a:ea typeface="ＭＳ Ｐゴシック" charset="0"/>
              </a:defRPr>
            </a:lvl4pPr>
            <a:lvl5pPr marL="2057400" indent="-228600" eaLnBrk="0" hangingPunct="0">
              <a:defRPr sz="400">
                <a:solidFill>
                  <a:schemeClr val="tx1"/>
                </a:solidFill>
                <a:latin typeface="Calibri" charset="0"/>
                <a:ea typeface="ＭＳ Ｐゴシック" charset="0"/>
              </a:defRPr>
            </a:lvl5pPr>
            <a:lvl6pPr marL="2514600" indent="-228600" eaLnBrk="0" fontAlgn="base" hangingPunct="0">
              <a:spcBef>
                <a:spcPct val="0"/>
              </a:spcBef>
              <a:spcAft>
                <a:spcPct val="0"/>
              </a:spcAft>
              <a:defRPr sz="400">
                <a:solidFill>
                  <a:schemeClr val="tx1"/>
                </a:solidFill>
                <a:latin typeface="Calibri" charset="0"/>
                <a:ea typeface="ＭＳ Ｐゴシック" charset="0"/>
              </a:defRPr>
            </a:lvl6pPr>
            <a:lvl7pPr marL="2971800" indent="-228600" eaLnBrk="0" fontAlgn="base" hangingPunct="0">
              <a:spcBef>
                <a:spcPct val="0"/>
              </a:spcBef>
              <a:spcAft>
                <a:spcPct val="0"/>
              </a:spcAft>
              <a:defRPr sz="400">
                <a:solidFill>
                  <a:schemeClr val="tx1"/>
                </a:solidFill>
                <a:latin typeface="Calibri" charset="0"/>
                <a:ea typeface="ＭＳ Ｐゴシック" charset="0"/>
              </a:defRPr>
            </a:lvl7pPr>
            <a:lvl8pPr marL="3429000" indent="-228600" eaLnBrk="0" fontAlgn="base" hangingPunct="0">
              <a:spcBef>
                <a:spcPct val="0"/>
              </a:spcBef>
              <a:spcAft>
                <a:spcPct val="0"/>
              </a:spcAft>
              <a:defRPr sz="400">
                <a:solidFill>
                  <a:schemeClr val="tx1"/>
                </a:solidFill>
                <a:latin typeface="Calibri" charset="0"/>
                <a:ea typeface="ＭＳ Ｐゴシック" charset="0"/>
              </a:defRPr>
            </a:lvl8pPr>
            <a:lvl9pPr marL="3886200" indent="-228600" eaLnBrk="0" fontAlgn="base" hangingPunct="0">
              <a:spcBef>
                <a:spcPct val="0"/>
              </a:spcBef>
              <a:spcAft>
                <a:spcPct val="0"/>
              </a:spcAft>
              <a:defRPr sz="400">
                <a:solidFill>
                  <a:schemeClr val="tx1"/>
                </a:solidFill>
                <a:latin typeface="Calibri" charset="0"/>
                <a:ea typeface="ＭＳ Ｐゴシック" charset="0"/>
              </a:defRPr>
            </a:lvl9pPr>
          </a:lstStyle>
          <a:p>
            <a:pPr eaLnBrk="1" fontAlgn="base" hangingPunct="1">
              <a:spcBef>
                <a:spcPct val="0"/>
              </a:spcBef>
              <a:spcAft>
                <a:spcPct val="0"/>
              </a:spcAft>
            </a:pPr>
            <a:r>
              <a:rPr lang="en-US" sz="2000" dirty="0">
                <a:solidFill>
                  <a:srgbClr val="000090"/>
                </a:solidFill>
                <a:latin typeface="Arial" charset="0"/>
                <a:cs typeface="Arial" charset="0"/>
              </a:rPr>
              <a:t>Students learn to use a UCSC genome</a:t>
            </a:r>
          </a:p>
          <a:p>
            <a:pPr eaLnBrk="1" fontAlgn="base" hangingPunct="1">
              <a:spcBef>
                <a:spcPct val="0"/>
              </a:spcBef>
              <a:spcAft>
                <a:spcPct val="0"/>
              </a:spcAft>
            </a:pPr>
            <a:r>
              <a:rPr lang="en-US" sz="2000" dirty="0">
                <a:solidFill>
                  <a:srgbClr val="000090"/>
                </a:solidFill>
                <a:latin typeface="Arial" charset="0"/>
                <a:cs typeface="Arial" charset="0"/>
              </a:rPr>
              <a:t>browser, BLAST, </a:t>
            </a:r>
            <a:r>
              <a:rPr lang="en-US" sz="2000" dirty="0" err="1">
                <a:solidFill>
                  <a:srgbClr val="000090"/>
                </a:solidFill>
                <a:latin typeface="Arial" charset="0"/>
                <a:cs typeface="Arial" charset="0"/>
              </a:rPr>
              <a:t>FlyBase,Clustal</a:t>
            </a:r>
            <a:r>
              <a:rPr lang="en-US" sz="2000" dirty="0">
                <a:solidFill>
                  <a:srgbClr val="000090"/>
                </a:solidFill>
                <a:latin typeface="Arial" charset="0"/>
                <a:cs typeface="Arial" charset="0"/>
              </a:rPr>
              <a:t>, others.</a:t>
            </a:r>
          </a:p>
          <a:p>
            <a:pPr eaLnBrk="1" fontAlgn="base" hangingPunct="1">
              <a:spcBef>
                <a:spcPct val="0"/>
              </a:spcBef>
              <a:spcAft>
                <a:spcPct val="0"/>
              </a:spcAft>
            </a:pPr>
            <a:r>
              <a:rPr lang="en-US" sz="2000" dirty="0">
                <a:solidFill>
                  <a:srgbClr val="000090"/>
                </a:solidFill>
                <a:latin typeface="Arial" charset="0"/>
                <a:cs typeface="Arial" charset="0"/>
              </a:rPr>
              <a:t>Students present findings at local meetings;</a:t>
            </a:r>
          </a:p>
          <a:p>
            <a:pPr eaLnBrk="1" fontAlgn="base" hangingPunct="1">
              <a:spcBef>
                <a:spcPct val="0"/>
              </a:spcBef>
              <a:spcAft>
                <a:spcPct val="0"/>
              </a:spcAft>
            </a:pPr>
            <a:r>
              <a:rPr lang="en-US" sz="2000" dirty="0">
                <a:solidFill>
                  <a:srgbClr val="000090"/>
                </a:solidFill>
                <a:latin typeface="Arial" charset="0"/>
                <a:cs typeface="Arial" charset="0"/>
              </a:rPr>
              <a:t>GEP publishes as group. </a:t>
            </a:r>
          </a:p>
          <a:p>
            <a:pPr eaLnBrk="1" fontAlgn="base" hangingPunct="1">
              <a:spcBef>
                <a:spcPct val="0"/>
              </a:spcBef>
              <a:spcAft>
                <a:spcPct val="0"/>
              </a:spcAft>
            </a:pPr>
            <a:endParaRPr lang="en-US" sz="2000" dirty="0">
              <a:solidFill>
                <a:srgbClr val="0000FF"/>
              </a:solidFill>
              <a:latin typeface="Arial" charset="0"/>
              <a:cs typeface="Arial" charset="0"/>
            </a:endParaRPr>
          </a:p>
        </p:txBody>
      </p:sp>
    </p:spTree>
    <p:extLst>
      <p:ext uri="{BB962C8B-B14F-4D97-AF65-F5344CB8AC3E}">
        <p14:creationId xmlns:p14="http://schemas.microsoft.com/office/powerpoint/2010/main" val="69511697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Screen Shot 2012-06-12 at 11.png" descr="Screen Shot 2012-06-12 at 11.33.14 AM.png"/>
          <p:cNvPicPr>
            <a:picLocks noChangeAspect="1"/>
          </p:cNvPicPr>
          <p:nvPr/>
        </p:nvPicPr>
        <p:blipFill>
          <a:blip r:embed="rId3">
            <a:extLst/>
          </a:blip>
          <a:stretch>
            <a:fillRect/>
          </a:stretch>
        </p:blipFill>
        <p:spPr>
          <a:xfrm>
            <a:off x="1830387" y="1381125"/>
            <a:ext cx="7167563" cy="5148263"/>
          </a:xfrm>
          <a:prstGeom prst="rect">
            <a:avLst/>
          </a:prstGeom>
          <a:ln w="12700">
            <a:miter lim="400000"/>
          </a:ln>
        </p:spPr>
      </p:pic>
      <p:sp>
        <p:nvSpPr>
          <p:cNvPr id="163" name="Shape 163"/>
          <p:cNvSpPr/>
          <p:nvPr/>
        </p:nvSpPr>
        <p:spPr>
          <a:xfrm>
            <a:off x="-1" y="79375"/>
            <a:ext cx="9144002" cy="1157623"/>
          </a:xfrm>
          <a:prstGeom prst="rect">
            <a:avLst/>
          </a:prstGeom>
          <a:ln w="12700">
            <a:miter lim="400000"/>
          </a:ln>
          <a:extLst>
            <a:ext uri="{C572A759-6A51-4108-AA02-DFA0A04FC94B}">
              <ma14:wrappingTextBoxFlag xmlns:ma14="http://schemas.microsoft.com/office/mac/drawingml/2011/main" val="1"/>
            </a:ext>
          </a:extLst>
        </p:spPr>
        <p:txBody>
          <a:bodyPr lIns="50396" tIns="50396" rIns="50396" bIns="50396">
            <a:spAutoFit/>
          </a:bodyPr>
          <a:lstStyle/>
          <a:p>
            <a:pPr algn="ctr">
              <a:defRPr sz="2400">
                <a:solidFill>
                  <a:srgbClr val="000090"/>
                </a:solidFill>
                <a:latin typeface="Arial"/>
                <a:ea typeface="Arial"/>
                <a:cs typeface="Arial"/>
                <a:sym typeface="Arial"/>
              </a:defRPr>
            </a:pPr>
            <a:r>
              <a:t>Annotation challenge: Create gene models from evidence: sequence similarity, computational predictions, RNA-Seq, etc. </a:t>
            </a:r>
          </a:p>
          <a:p>
            <a:pPr algn="ctr">
              <a:defRPr sz="2400">
                <a:solidFill>
                  <a:srgbClr val="000090"/>
                </a:solidFill>
                <a:latin typeface="Arial"/>
                <a:ea typeface="Arial"/>
                <a:cs typeface="Arial"/>
                <a:sym typeface="Arial"/>
              </a:defRPr>
            </a:pPr>
            <a:r>
              <a:t>(local UCSC Browser)</a:t>
            </a:r>
          </a:p>
        </p:txBody>
      </p:sp>
      <p:sp>
        <p:nvSpPr>
          <p:cNvPr id="164" name="Shape 164"/>
          <p:cNvSpPr/>
          <p:nvPr/>
        </p:nvSpPr>
        <p:spPr>
          <a:xfrm>
            <a:off x="1485900" y="1323975"/>
            <a:ext cx="234951" cy="5588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339"/>
                  <a:pt x="10800" y="757"/>
                </a:cubicBezTo>
                <a:lnTo>
                  <a:pt x="10800" y="10043"/>
                </a:lnTo>
                <a:cubicBezTo>
                  <a:pt x="10800" y="10461"/>
                  <a:pt x="5965" y="10800"/>
                  <a:pt x="0" y="10800"/>
                </a:cubicBezTo>
                <a:cubicBezTo>
                  <a:pt x="5965" y="10800"/>
                  <a:pt x="10800" y="11139"/>
                  <a:pt x="10800" y="11557"/>
                </a:cubicBezTo>
                <a:lnTo>
                  <a:pt x="10800" y="20843"/>
                </a:lnTo>
                <a:cubicBezTo>
                  <a:pt x="10800" y="21261"/>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65" name="Shape 165"/>
          <p:cNvSpPr/>
          <p:nvPr/>
        </p:nvSpPr>
        <p:spPr>
          <a:xfrm>
            <a:off x="120650" y="1127125"/>
            <a:ext cx="1365250" cy="4420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Improved Sequence</a:t>
            </a:r>
          </a:p>
        </p:txBody>
      </p:sp>
      <p:sp>
        <p:nvSpPr>
          <p:cNvPr id="166" name="Shape 166"/>
          <p:cNvSpPr/>
          <p:nvPr/>
        </p:nvSpPr>
        <p:spPr>
          <a:xfrm>
            <a:off x="1485900" y="1971675"/>
            <a:ext cx="234951" cy="4111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461"/>
                  <a:pt x="10800" y="1029"/>
                </a:cubicBezTo>
                <a:lnTo>
                  <a:pt x="10800" y="9771"/>
                </a:lnTo>
                <a:cubicBezTo>
                  <a:pt x="10800" y="10339"/>
                  <a:pt x="5965" y="10800"/>
                  <a:pt x="0" y="10800"/>
                </a:cubicBezTo>
                <a:cubicBezTo>
                  <a:pt x="5965" y="10800"/>
                  <a:pt x="10800" y="11261"/>
                  <a:pt x="10800" y="11829"/>
                </a:cubicBezTo>
                <a:lnTo>
                  <a:pt x="10800" y="20571"/>
                </a:lnTo>
                <a:cubicBezTo>
                  <a:pt x="10800" y="21139"/>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67" name="Shape 167"/>
          <p:cNvSpPr/>
          <p:nvPr/>
        </p:nvSpPr>
        <p:spPr>
          <a:xfrm>
            <a:off x="120650" y="1809750"/>
            <a:ext cx="1365250" cy="4420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Sequence Homology</a:t>
            </a:r>
          </a:p>
        </p:txBody>
      </p:sp>
      <p:sp>
        <p:nvSpPr>
          <p:cNvPr id="168" name="Shape 168"/>
          <p:cNvSpPr/>
          <p:nvPr/>
        </p:nvSpPr>
        <p:spPr>
          <a:xfrm>
            <a:off x="1485900" y="2432050"/>
            <a:ext cx="234951" cy="13303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142"/>
                  <a:pt x="10800" y="318"/>
                </a:cubicBezTo>
                <a:lnTo>
                  <a:pt x="10800" y="10482"/>
                </a:lnTo>
                <a:cubicBezTo>
                  <a:pt x="10800" y="10658"/>
                  <a:pt x="5965" y="10800"/>
                  <a:pt x="0" y="10800"/>
                </a:cubicBezTo>
                <a:cubicBezTo>
                  <a:pt x="5965" y="10800"/>
                  <a:pt x="10800" y="10942"/>
                  <a:pt x="10800" y="11118"/>
                </a:cubicBezTo>
                <a:lnTo>
                  <a:pt x="10800" y="21282"/>
                </a:lnTo>
                <a:cubicBezTo>
                  <a:pt x="10800" y="21458"/>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69" name="Shape 169"/>
          <p:cNvSpPr/>
          <p:nvPr/>
        </p:nvSpPr>
        <p:spPr>
          <a:xfrm>
            <a:off x="120650" y="2820987"/>
            <a:ext cx="1365250"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Gene Predictions</a:t>
            </a:r>
          </a:p>
        </p:txBody>
      </p:sp>
      <p:sp>
        <p:nvSpPr>
          <p:cNvPr id="170" name="Shape 170"/>
          <p:cNvSpPr/>
          <p:nvPr/>
        </p:nvSpPr>
        <p:spPr>
          <a:xfrm>
            <a:off x="1485900" y="3822700"/>
            <a:ext cx="234951" cy="13287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142"/>
                  <a:pt x="10800" y="318"/>
                </a:cubicBezTo>
                <a:lnTo>
                  <a:pt x="10800" y="10482"/>
                </a:lnTo>
                <a:cubicBezTo>
                  <a:pt x="10800" y="10658"/>
                  <a:pt x="5965" y="10800"/>
                  <a:pt x="0" y="10800"/>
                </a:cubicBezTo>
                <a:cubicBezTo>
                  <a:pt x="5965" y="10800"/>
                  <a:pt x="10800" y="10942"/>
                  <a:pt x="10800" y="11118"/>
                </a:cubicBezTo>
                <a:lnTo>
                  <a:pt x="10800" y="21282"/>
                </a:lnTo>
                <a:cubicBezTo>
                  <a:pt x="10800" y="21458"/>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71" name="Shape 171"/>
          <p:cNvSpPr/>
          <p:nvPr/>
        </p:nvSpPr>
        <p:spPr>
          <a:xfrm>
            <a:off x="120650" y="4090987"/>
            <a:ext cx="1365250" cy="4420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RNA-Seq, TopHat, Cufflinks</a:t>
            </a:r>
          </a:p>
        </p:txBody>
      </p:sp>
      <p:sp>
        <p:nvSpPr>
          <p:cNvPr id="172" name="Shape 172"/>
          <p:cNvSpPr/>
          <p:nvPr/>
        </p:nvSpPr>
        <p:spPr>
          <a:xfrm>
            <a:off x="1485900" y="5303837"/>
            <a:ext cx="234951" cy="1225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5635" y="0"/>
                  <a:pt x="10800" y="154"/>
                  <a:pt x="10800" y="345"/>
                </a:cubicBezTo>
                <a:lnTo>
                  <a:pt x="10800" y="10455"/>
                </a:lnTo>
                <a:cubicBezTo>
                  <a:pt x="10800" y="10646"/>
                  <a:pt x="5965" y="10800"/>
                  <a:pt x="0" y="10800"/>
                </a:cubicBezTo>
                <a:cubicBezTo>
                  <a:pt x="5965" y="10800"/>
                  <a:pt x="10800" y="10954"/>
                  <a:pt x="10800" y="11145"/>
                </a:cubicBezTo>
                <a:lnTo>
                  <a:pt x="10800" y="21255"/>
                </a:lnTo>
                <a:cubicBezTo>
                  <a:pt x="10800" y="21446"/>
                  <a:pt x="15635" y="21600"/>
                  <a:pt x="21600" y="21600"/>
                </a:cubicBezTo>
              </a:path>
            </a:pathLst>
          </a:custGeom>
          <a:ln w="38100">
            <a:solidFill>
              <a:srgbClr val="000000"/>
            </a:solidFill>
          </a:ln>
          <a:effectLst>
            <a:outerShdw blurRad="38100" dist="20000" dir="5400000" rotWithShape="0">
              <a:srgbClr val="808080">
                <a:alpha val="37998"/>
              </a:srgbClr>
            </a:outerShdw>
          </a:effectLst>
        </p:spPr>
        <p:txBody>
          <a:bodyPr lIns="45719" rIns="45719" anchor="ctr"/>
          <a:lstStyle/>
          <a:p>
            <a:pPr algn="ctr">
              <a:defRPr sz="1800"/>
            </a:pPr>
            <a:endParaRPr/>
          </a:p>
        </p:txBody>
      </p:sp>
      <p:sp>
        <p:nvSpPr>
          <p:cNvPr id="173" name="Shape 173"/>
          <p:cNvSpPr/>
          <p:nvPr/>
        </p:nvSpPr>
        <p:spPr>
          <a:xfrm>
            <a:off x="120650" y="5718175"/>
            <a:ext cx="1365250"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1200">
                <a:latin typeface="Arial"/>
                <a:ea typeface="Arial"/>
                <a:cs typeface="Arial"/>
                <a:sym typeface="Arial"/>
              </a:defRPr>
            </a:lvl1pPr>
          </a:lstStyle>
          <a:p>
            <a:r>
              <a:t>Repeats</a:t>
            </a:r>
          </a:p>
        </p:txBody>
      </p:sp>
    </p:spTree>
  </p:cSld>
  <p:clrMapOvr>
    <a:masterClrMapping/>
  </p:clrMapOvr>
  <p:transition xmlns:p14="http://schemas.microsoft.com/office/powerpoint/2010/mai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4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212</TotalTime>
  <Words>1784</Words>
  <Application>Microsoft Macintosh PowerPoint</Application>
  <PresentationFormat>On-screen Show (4:3)</PresentationFormat>
  <Paragraphs>312</Paragraphs>
  <Slides>34</Slides>
  <Notes>13</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   Welcome to the G-OnRamp Beta Testers Workshop</vt:lpstr>
      <vt:lpstr>Workshop Participants</vt:lpstr>
      <vt:lpstr>PowerPoint Presentation</vt:lpstr>
      <vt:lpstr>PowerPoint Presentation</vt:lpstr>
      <vt:lpstr>The Drosophila melanogaster fourth chromosome (F element) is largely heterochromatic (packaged with HP1a) but has ~80 genes</vt:lpstr>
      <vt:lpstr>Drosophila comparative genomics: to understand the organization, evolution and  gene function on the F element (dot chromosome) </vt:lpstr>
      <vt:lpstr>PowerPoint Presentation</vt:lpstr>
      <vt:lpstr>PowerPoint Presentation</vt:lpstr>
      <vt:lpstr>PowerPoint Presentation</vt:lpstr>
      <vt:lpstr>Pooling student data allows us to analyze patterns  of evolution of different chromosome domains</vt:lpstr>
      <vt:lpstr>PowerPoint Presentation</vt:lpstr>
      <vt:lpstr>PowerPoint Presentation</vt:lpstr>
      <vt:lpstr>Selected student quotes….. </vt:lpstr>
      <vt:lpstr>PowerPoint Presentation</vt:lpstr>
      <vt:lpstr>PowerPoint Presentation</vt:lpstr>
      <vt:lpstr>GEP / Galaxy Project:  G-OnRamp</vt:lpstr>
      <vt:lpstr>The Galaxy Project http://galaxyproject.org</vt:lpstr>
      <vt:lpstr>Galaxy Project:  Fundamental Questions</vt:lpstr>
      <vt:lpstr>PowerPoint Presentation</vt:lpstr>
      <vt:lpstr>PowerPoint Presentation</vt:lpstr>
      <vt:lpstr>Galaxy Demo</vt:lpstr>
      <vt:lpstr>Galaxy Usage</vt:lpstr>
      <vt:lpstr>PowerPoint Presentation</vt:lpstr>
      <vt:lpstr>Galaxy Main usage  (https://usegalaxy.org)</vt:lpstr>
      <vt:lpstr>Galaxy Main usage  (https://usegalaxy.org)</vt:lpstr>
      <vt:lpstr>Proteomics Metabolomics Drug Discovery Cosmology Image Analysis     Climate Change       Flow Cytometry   Natural Language</vt:lpstr>
      <vt:lpstr>Galaxy as a General Analysis Platform</vt:lpstr>
      <vt:lpstr>Galaxy brings together key communities</vt:lpstr>
      <vt:lpstr>G-OnRamp Galaxy Workflow</vt:lpstr>
      <vt:lpstr>Executing the Workflow creates the browser</vt:lpstr>
      <vt:lpstr>Executing the Workflow creates the browser</vt:lpstr>
      <vt:lpstr>Important Galaxy links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Welcome to the           G-OnRamp Beta Testers Workshop</dc:title>
  <cp:lastModifiedBy>SCR Elgin</cp:lastModifiedBy>
  <cp:revision>44</cp:revision>
  <dcterms:modified xsi:type="dcterms:W3CDTF">2017-06-14T03:20:51Z</dcterms:modified>
</cp:coreProperties>
</file>