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344" r:id="rId5"/>
    <p:sldId id="260" r:id="rId6"/>
    <p:sldId id="345" r:id="rId7"/>
    <p:sldId id="346" r:id="rId8"/>
    <p:sldId id="290" r:id="rId9"/>
    <p:sldId id="263" r:id="rId10"/>
    <p:sldId id="264" r:id="rId11"/>
    <p:sldId id="265" r:id="rId12"/>
    <p:sldId id="266" r:id="rId13"/>
    <p:sldId id="347" r:id="rId14"/>
    <p:sldId id="348" r:id="rId15"/>
    <p:sldId id="269" r:id="rId16"/>
    <p:sldId id="270" r:id="rId17"/>
    <p:sldId id="354" r:id="rId18"/>
    <p:sldId id="338" r:id="rId19"/>
    <p:sldId id="362" r:id="rId20"/>
    <p:sldId id="363" r:id="rId21"/>
    <p:sldId id="271" r:id="rId22"/>
    <p:sldId id="272" r:id="rId23"/>
    <p:sldId id="273" r:id="rId24"/>
    <p:sldId id="274" r:id="rId25"/>
    <p:sldId id="358" r:id="rId26"/>
    <p:sldId id="276" r:id="rId27"/>
    <p:sldId id="359" r:id="rId28"/>
    <p:sldId id="360" r:id="rId29"/>
    <p:sldId id="282" r:id="rId30"/>
    <p:sldId id="281" r:id="rId31"/>
    <p:sldId id="283" r:id="rId32"/>
    <p:sldId id="355" r:id="rId33"/>
    <p:sldId id="356" r:id="rId34"/>
    <p:sldId id="284" r:id="rId35"/>
    <p:sldId id="277" r:id="rId36"/>
    <p:sldId id="294" r:id="rId37"/>
    <p:sldId id="295" r:id="rId38"/>
    <p:sldId id="298" r:id="rId39"/>
    <p:sldId id="296" r:id="rId40"/>
    <p:sldId id="297" r:id="rId41"/>
    <p:sldId id="285" r:id="rId42"/>
    <p:sldId id="299" r:id="rId43"/>
    <p:sldId id="300" r:id="rId44"/>
    <p:sldId id="301" r:id="rId45"/>
    <p:sldId id="302" r:id="rId46"/>
    <p:sldId id="303" r:id="rId47"/>
    <p:sldId id="304" r:id="rId48"/>
    <p:sldId id="305" r:id="rId49"/>
    <p:sldId id="306" r:id="rId50"/>
    <p:sldId id="307" r:id="rId51"/>
    <p:sldId id="287" r:id="rId52"/>
    <p:sldId id="288" r:id="rId53"/>
    <p:sldId id="368" r:id="rId54"/>
    <p:sldId id="364" r:id="rId55"/>
    <p:sldId id="365" r:id="rId56"/>
    <p:sldId id="366" r:id="rId57"/>
    <p:sldId id="367"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2378B42E-034D-2D42-9D77-8F9CB5994C19}">
          <p14:sldIdLst>
            <p14:sldId id="256"/>
            <p14:sldId id="257"/>
            <p14:sldId id="258"/>
            <p14:sldId id="344"/>
            <p14:sldId id="260"/>
            <p14:sldId id="345"/>
            <p14:sldId id="346"/>
            <p14:sldId id="290"/>
            <p14:sldId id="263"/>
            <p14:sldId id="264"/>
            <p14:sldId id="265"/>
            <p14:sldId id="266"/>
            <p14:sldId id="347"/>
            <p14:sldId id="348"/>
            <p14:sldId id="269"/>
            <p14:sldId id="270"/>
            <p14:sldId id="354"/>
            <p14:sldId id="338"/>
          </p14:sldIdLst>
        </p14:section>
        <p14:section name="Galaxy Intro" id="{7174C0A5-DFE7-714F-955E-C6C88B2516C6}">
          <p14:sldIdLst>
            <p14:sldId id="362"/>
            <p14:sldId id="363"/>
            <p14:sldId id="271"/>
            <p14:sldId id="272"/>
            <p14:sldId id="273"/>
            <p14:sldId id="274"/>
            <p14:sldId id="358"/>
            <p14:sldId id="276"/>
            <p14:sldId id="359"/>
            <p14:sldId id="360"/>
            <p14:sldId id="282"/>
            <p14:sldId id="281"/>
            <p14:sldId id="283"/>
            <p14:sldId id="355"/>
            <p14:sldId id="356"/>
            <p14:sldId id="284"/>
            <p14:sldId id="277"/>
            <p14:sldId id="294"/>
            <p14:sldId id="295"/>
            <p14:sldId id="298"/>
            <p14:sldId id="296"/>
            <p14:sldId id="297"/>
            <p14:sldId id="285"/>
            <p14:sldId id="299"/>
            <p14:sldId id="300"/>
            <p14:sldId id="301"/>
            <p14:sldId id="302"/>
            <p14:sldId id="303"/>
            <p14:sldId id="304"/>
            <p14:sldId id="305"/>
            <p14:sldId id="306"/>
            <p14:sldId id="307"/>
            <p14:sldId id="287"/>
            <p14:sldId id="288"/>
          </p14:sldIdLst>
        </p14:section>
        <p14:section name="G-OnRamp" id="{2C3BABE7-BEB1-7945-892C-7B345972E394}">
          <p14:sldIdLst>
            <p14:sldId id="368"/>
            <p14:sldId id="364"/>
            <p14:sldId id="365"/>
            <p14:sldId id="366"/>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68"/>
    <p:restoredTop sz="92911" autoAdjust="0"/>
  </p:normalViewPr>
  <p:slideViewPr>
    <p:cSldViewPr snapToGrid="0" snapToObjects="1">
      <p:cViewPr varScale="1">
        <p:scale>
          <a:sx n="106" d="100"/>
          <a:sy n="106" d="100"/>
        </p:scale>
        <p:origin x="376" y="184"/>
      </p:cViewPr>
      <p:guideLst>
        <p:guide orient="horz" pos="2160"/>
        <p:guide pos="2880"/>
      </p:guideLst>
    </p:cSldViewPr>
  </p:slideViewPr>
  <p:notesTextViewPr>
    <p:cViewPr>
      <p:scale>
        <a:sx n="1" d="1"/>
        <a:sy n="1" d="1"/>
      </p:scale>
      <p:origin x="0" y="0"/>
    </p:cViewPr>
  </p:notesTextViewPr>
  <p:sorterViewPr>
    <p:cViewPr>
      <p:scale>
        <a:sx n="66" d="100"/>
        <a:sy n="66" d="100"/>
      </p:scale>
      <p:origin x="0" y="8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rd5671/Box%20Sync/Teaching%20Stuff/Materials%20from%20the%20GEP/Manuscripts/Formative%20failure%20paper%202018/Formative%20Failure%20Faculty%20survey/GEP_Faculty_Survey_Coding_Analysis_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Positive</c:v>
          </c:tx>
          <c:spPr>
            <a:solidFill>
              <a:schemeClr val="accent1"/>
            </a:solidFill>
            <a:ln>
              <a:noFill/>
            </a:ln>
            <a:effectLst/>
          </c:spPr>
          <c:invertIfNegative val="0"/>
          <c:cat>
            <c:strRef>
              <c:f>'Learning&amp;Behavior Bar Graph'!$A$4:$A$5</c:f>
              <c:strCache>
                <c:ptCount val="2"/>
                <c:pt idx="0">
                  <c:v>Course Setback: Effect on Student Learning</c:v>
                </c:pt>
                <c:pt idx="1">
                  <c:v>Student Setback: Effect on Student Learning</c:v>
                </c:pt>
              </c:strCache>
            </c:strRef>
          </c:cat>
          <c:val>
            <c:numRef>
              <c:f>'Learning&amp;Behavior Bar Graph'!$E$4:$E$5</c:f>
              <c:numCache>
                <c:formatCode>General</c:formatCode>
                <c:ptCount val="2"/>
                <c:pt idx="0">
                  <c:v>59.627329192546583</c:v>
                </c:pt>
                <c:pt idx="1">
                  <c:v>83.582089552238756</c:v>
                </c:pt>
              </c:numCache>
            </c:numRef>
          </c:val>
          <c:extLst>
            <c:ext xmlns:c16="http://schemas.microsoft.com/office/drawing/2014/chart" uri="{C3380CC4-5D6E-409C-BE32-E72D297353CC}">
              <c16:uniqueId val="{00000000-4D22-914C-A4CA-F79D86017C54}"/>
            </c:ext>
          </c:extLst>
        </c:ser>
        <c:ser>
          <c:idx val="1"/>
          <c:order val="1"/>
          <c:tx>
            <c:v>Negative</c:v>
          </c:tx>
          <c:spPr>
            <a:solidFill>
              <a:schemeClr val="accent2"/>
            </a:solidFill>
            <a:ln>
              <a:noFill/>
            </a:ln>
            <a:effectLst/>
          </c:spPr>
          <c:invertIfNegative val="0"/>
          <c:cat>
            <c:strRef>
              <c:f>'Learning&amp;Behavior Bar Graph'!$A$4:$A$5</c:f>
              <c:strCache>
                <c:ptCount val="2"/>
                <c:pt idx="0">
                  <c:v>Course Setback: Effect on Student Learning</c:v>
                </c:pt>
                <c:pt idx="1">
                  <c:v>Student Setback: Effect on Student Learning</c:v>
                </c:pt>
              </c:strCache>
            </c:strRef>
          </c:cat>
          <c:val>
            <c:numRef>
              <c:f>'Learning&amp;Behavior Bar Graph'!$F$4:$F$5</c:f>
              <c:numCache>
                <c:formatCode>General</c:formatCode>
                <c:ptCount val="2"/>
                <c:pt idx="0">
                  <c:v>26.708074534161479</c:v>
                </c:pt>
                <c:pt idx="1">
                  <c:v>11.19402985074627</c:v>
                </c:pt>
              </c:numCache>
            </c:numRef>
          </c:val>
          <c:extLst>
            <c:ext xmlns:c16="http://schemas.microsoft.com/office/drawing/2014/chart" uri="{C3380CC4-5D6E-409C-BE32-E72D297353CC}">
              <c16:uniqueId val="{00000001-4D22-914C-A4CA-F79D86017C54}"/>
            </c:ext>
          </c:extLst>
        </c:ser>
        <c:ser>
          <c:idx val="2"/>
          <c:order val="2"/>
          <c:tx>
            <c:v>No effect</c:v>
          </c:tx>
          <c:spPr>
            <a:solidFill>
              <a:schemeClr val="accent3"/>
            </a:solidFill>
            <a:ln>
              <a:noFill/>
            </a:ln>
            <a:effectLst/>
          </c:spPr>
          <c:invertIfNegative val="0"/>
          <c:cat>
            <c:strRef>
              <c:f>'Learning&amp;Behavior Bar Graph'!$A$4:$A$5</c:f>
              <c:strCache>
                <c:ptCount val="2"/>
                <c:pt idx="0">
                  <c:v>Course Setback: Effect on Student Learning</c:v>
                </c:pt>
                <c:pt idx="1">
                  <c:v>Student Setback: Effect on Student Learning</c:v>
                </c:pt>
              </c:strCache>
            </c:strRef>
          </c:cat>
          <c:val>
            <c:numRef>
              <c:f>'Learning&amp;Behavior Bar Graph'!$G$4:$G$5</c:f>
              <c:numCache>
                <c:formatCode>General</c:formatCode>
                <c:ptCount val="2"/>
                <c:pt idx="0">
                  <c:v>13.664596273291931</c:v>
                </c:pt>
                <c:pt idx="1">
                  <c:v>5.2238805970149249</c:v>
                </c:pt>
              </c:numCache>
            </c:numRef>
          </c:val>
          <c:extLst>
            <c:ext xmlns:c16="http://schemas.microsoft.com/office/drawing/2014/chart" uri="{C3380CC4-5D6E-409C-BE32-E72D297353CC}">
              <c16:uniqueId val="{00000002-4D22-914C-A4CA-F79D86017C54}"/>
            </c:ext>
          </c:extLst>
        </c:ser>
        <c:dLbls>
          <c:showLegendKey val="0"/>
          <c:showVal val="0"/>
          <c:showCatName val="0"/>
          <c:showSerName val="0"/>
          <c:showPercent val="0"/>
          <c:showBubbleSize val="0"/>
        </c:dLbls>
        <c:gapWidth val="182"/>
        <c:axId val="2129706752"/>
        <c:axId val="2131732288"/>
      </c:barChart>
      <c:catAx>
        <c:axId val="212970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1732288"/>
        <c:crosses val="autoZero"/>
        <c:auto val="1"/>
        <c:lblAlgn val="ctr"/>
        <c:lblOffset val="100"/>
        <c:noMultiLvlLbl val="0"/>
      </c:catAx>
      <c:valAx>
        <c:axId val="213173228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a:t>
                </a:r>
                <a:r>
                  <a:rPr lang="en-US" sz="1600" baseline="0"/>
                  <a:t> of References</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970675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6958629"/>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usegalaxy.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b="1" u="sng"/>
            </a:pPr>
            <a:r>
              <a:t>Instructor:</a:t>
            </a:r>
            <a:r>
              <a:rPr b="0" u="none"/>
              <a:t> Professor Sarah CR Elgin </a:t>
            </a:r>
          </a:p>
          <a:p>
            <a:pPr>
              <a:defRPr b="1" u="sng"/>
            </a:pPr>
            <a:r>
              <a:t>Slide:</a:t>
            </a:r>
          </a:p>
          <a:p>
            <a:pPr>
              <a:defRPr b="1" u="sng"/>
            </a:pPr>
            <a:r>
              <a:t>Sources:</a:t>
            </a:r>
          </a:p>
          <a:p>
            <a:pPr>
              <a:defRPr b="1" u="sng"/>
            </a:pPr>
            <a:endParaRPr/>
          </a:p>
          <a:p>
            <a:pPr>
              <a:defRPr b="1" u="sng"/>
            </a:pPr>
            <a:r>
              <a:t>Notes:</a:t>
            </a:r>
          </a:p>
        </p:txBody>
      </p:sp>
    </p:spTree>
    <p:extLst>
      <p:ext uri="{BB962C8B-B14F-4D97-AF65-F5344CB8AC3E}">
        <p14:creationId xmlns:p14="http://schemas.microsoft.com/office/powerpoint/2010/main" val="51055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hangingPunct="1"/>
            <a:fld id="{6D3B5F2C-E1C8-8C4F-88F4-9B9E71572851}" type="slidenum">
              <a:rPr lang="en-US" sz="1200">
                <a:solidFill>
                  <a:prstClr val="black"/>
                </a:solidFill>
                <a:latin typeface="Times" charset="0"/>
              </a:rPr>
              <a:pPr eaLnBrk="1" hangingPunct="1"/>
              <a:t>13</a:t>
            </a:fld>
            <a:endParaRPr lang="en-US" sz="1200">
              <a:solidFill>
                <a:prstClr val="black"/>
              </a:solidFill>
              <a:latin typeface="Times" charset="0"/>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80% of the comments were positive, 20% were not</a:t>
            </a:r>
          </a:p>
          <a:p>
            <a:pPr eaLnBrk="1" hangingPunct="1"/>
            <a:r>
              <a:rPr lang="en-US">
                <a:latin typeface="Calibri" charset="0"/>
              </a:rPr>
              <a:t>Initial frustration that were convinced by their own success</a:t>
            </a:r>
          </a:p>
        </p:txBody>
      </p:sp>
    </p:spTree>
    <p:extLst>
      <p:ext uri="{BB962C8B-B14F-4D97-AF65-F5344CB8AC3E}">
        <p14:creationId xmlns:p14="http://schemas.microsoft.com/office/powerpoint/2010/main" val="238049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Scaling is one of the big issues;</a:t>
            </a:r>
          </a:p>
          <a:p>
            <a:endParaRPr lang="en-US" altLang="en-US"/>
          </a:p>
          <a:p>
            <a:r>
              <a:rPr lang="en-US" altLang="en-US"/>
              <a:t>Ongoing debate if we can some yes some no</a:t>
            </a:r>
          </a:p>
          <a:p>
            <a:r>
              <a:rPr lang="en-US" altLang="en-US"/>
              <a:t>Could use online </a:t>
            </a:r>
          </a:p>
          <a:p>
            <a:endParaRPr lang="en-US" altLang="en-US"/>
          </a:p>
          <a:p>
            <a:r>
              <a:rPr lang="en-US" altLang="en-US"/>
              <a:t>Ways that could help include </a:t>
            </a:r>
          </a:p>
          <a:p>
            <a:endParaRPr lang="en-US" altLang="en-US"/>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128"/>
              </a:defRPr>
            </a:lvl1pPr>
            <a:lvl2pPr marL="742950" indent="-285750">
              <a:defRPr sz="1200">
                <a:solidFill>
                  <a:schemeClr val="tx1"/>
                </a:solidFill>
                <a:latin typeface="Arial" charset="0"/>
                <a:ea typeface="ＭＳ Ｐゴシック" charset="-128"/>
              </a:defRPr>
            </a:lvl2pPr>
            <a:lvl3pPr marL="1143000" indent="-228600">
              <a:defRPr sz="1200">
                <a:solidFill>
                  <a:schemeClr val="tx1"/>
                </a:solidFill>
                <a:latin typeface="Arial" charset="0"/>
                <a:ea typeface="ＭＳ Ｐゴシック" charset="-128"/>
              </a:defRPr>
            </a:lvl3pPr>
            <a:lvl4pPr marL="1600200" indent="-228600">
              <a:defRPr sz="1200">
                <a:solidFill>
                  <a:schemeClr val="tx1"/>
                </a:solidFill>
                <a:latin typeface="Arial" charset="0"/>
                <a:ea typeface="ＭＳ Ｐゴシック" charset="-128"/>
              </a:defRPr>
            </a:lvl4pPr>
            <a:lvl5pPr marL="2057400" indent="-22860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fld id="{DF228300-A614-154C-9710-540A255A639B}" type="slidenum">
              <a:rPr lang="en-US" altLang="en-US">
                <a:latin typeface="Times" charset="0"/>
              </a:rPr>
              <a:pPr/>
              <a:t>14</a:t>
            </a:fld>
            <a:endParaRPr lang="en-US" altLang="en-US">
              <a:latin typeface="Times" charset="0"/>
            </a:endParaRPr>
          </a:p>
        </p:txBody>
      </p:sp>
    </p:spTree>
    <p:extLst>
      <p:ext uri="{BB962C8B-B14F-4D97-AF65-F5344CB8AC3E}">
        <p14:creationId xmlns:p14="http://schemas.microsoft.com/office/powerpoint/2010/main" val="116553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B7F45-4E85-CD4A-ACD9-991AFFD68C97}" type="slidenum">
              <a:rPr lang="en-US" smtClean="0"/>
              <a:t>17</a:t>
            </a:fld>
            <a:endParaRPr lang="en-US"/>
          </a:p>
        </p:txBody>
      </p:sp>
    </p:spTree>
    <p:extLst>
      <p:ext uri="{BB962C8B-B14F-4D97-AF65-F5344CB8AC3E}">
        <p14:creationId xmlns:p14="http://schemas.microsoft.com/office/powerpoint/2010/main" val="134292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 is one</a:t>
            </a:r>
            <a:r>
              <a:rPr lang="en-US" baseline="0" dirty="0"/>
              <a:t> of the big issues</a:t>
            </a:r>
            <a:r>
              <a:rPr lang="en-US" dirty="0"/>
              <a:t>;</a:t>
            </a:r>
          </a:p>
          <a:p>
            <a:endParaRPr lang="en-US" dirty="0"/>
          </a:p>
          <a:p>
            <a:r>
              <a:rPr lang="en-US" dirty="0"/>
              <a:t>Ongoing debate if we can</a:t>
            </a:r>
            <a:r>
              <a:rPr lang="en-US" baseline="0" dirty="0"/>
              <a:t> some yes some no</a:t>
            </a:r>
          </a:p>
          <a:p>
            <a:r>
              <a:rPr lang="en-US" baseline="0" dirty="0"/>
              <a:t>Could use online </a:t>
            </a:r>
          </a:p>
          <a:p>
            <a:endParaRPr lang="en-US" baseline="0" dirty="0"/>
          </a:p>
          <a:p>
            <a:r>
              <a:rPr lang="en-US" baseline="0" dirty="0"/>
              <a:t>Ways that could help include </a:t>
            </a:r>
            <a:endParaRPr lang="en-US" dirty="0"/>
          </a:p>
          <a:p>
            <a:endParaRPr lang="en-US" dirty="0"/>
          </a:p>
        </p:txBody>
      </p:sp>
      <p:sp>
        <p:nvSpPr>
          <p:cNvPr id="4" name="Slide Number Placeholder 3"/>
          <p:cNvSpPr>
            <a:spLocks noGrp="1"/>
          </p:cNvSpPr>
          <p:nvPr>
            <p:ph type="sldNum" sz="quarter" idx="10"/>
          </p:nvPr>
        </p:nvSpPr>
        <p:spPr/>
        <p:txBody>
          <a:bodyPr/>
          <a:lstStyle/>
          <a:p>
            <a:fld id="{D7AB7F45-4E85-CD4A-ACD9-991AFFD68C97}" type="slidenum">
              <a:rPr lang="en-US" smtClean="0"/>
              <a:t>18</a:t>
            </a:fld>
            <a:endParaRPr lang="en-US"/>
          </a:p>
        </p:txBody>
      </p:sp>
    </p:spTree>
    <p:extLst>
      <p:ext uri="{BB962C8B-B14F-4D97-AF65-F5344CB8AC3E}">
        <p14:creationId xmlns:p14="http://schemas.microsoft.com/office/powerpoint/2010/main" val="420756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spcBef>
                <a:spcPts val="0"/>
              </a:spcBef>
              <a:defRPr sz="1600">
                <a:latin typeface="Lucida Grande"/>
                <a:ea typeface="Lucida Grande"/>
                <a:cs typeface="Lucida Grande"/>
                <a:sym typeface="Lucida Grande"/>
              </a:defRPr>
            </a:pPr>
            <a:r>
              <a:t>Bioinformatics research generates lots of useful little tools.</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But, no incentive to make them robust, accessible to others, etc.</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Can we make this easy enough that the incentive of tools being available in an integrated form outweighs and difficulty</a:t>
            </a:r>
          </a:p>
        </p:txBody>
      </p:sp>
    </p:spTree>
    <p:extLst>
      <p:ext uri="{BB962C8B-B14F-4D97-AF65-F5344CB8AC3E}">
        <p14:creationId xmlns:p14="http://schemas.microsoft.com/office/powerpoint/2010/main" val="10180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r>
              <a:t>All of the screen shots we've seen are from </a:t>
            </a:r>
            <a:r>
              <a:rPr u="sng">
                <a:solidFill>
                  <a:srgbClr val="0563C1"/>
                </a:solidFill>
                <a:uFill>
                  <a:solidFill>
                    <a:srgbClr val="0563C1"/>
                  </a:solidFill>
                </a:uFill>
                <a:hlinkClick r:id="rId3"/>
              </a:rPr>
              <a:t>usegalaxy.org</a:t>
            </a:r>
            <a:r>
              <a:t>, the galaxy project's public Galaxy server.</a:t>
            </a:r>
          </a:p>
        </p:txBody>
      </p:sp>
    </p:spTree>
    <p:extLst>
      <p:ext uri="{BB962C8B-B14F-4D97-AF65-F5344CB8AC3E}">
        <p14:creationId xmlns:p14="http://schemas.microsoft.com/office/powerpoint/2010/main" val="8924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lvl1pPr defTabSz="584200">
              <a:defRPr sz="2200">
                <a:latin typeface="Lucida Grande"/>
                <a:ea typeface="Lucida Grande"/>
                <a:cs typeface="Lucida Grande"/>
                <a:sym typeface="Lucida Grande"/>
              </a:defRPr>
            </a:lvl1pPr>
          </a:lstStyle>
          <a:p>
            <a:r>
              <a:t>In fact Galaxy is used in all sorts of domains, some of them having nothing to do with life sciences.</a:t>
            </a:r>
          </a:p>
        </p:txBody>
      </p:sp>
    </p:spTree>
    <p:extLst>
      <p:ext uri="{BB962C8B-B14F-4D97-AF65-F5344CB8AC3E}">
        <p14:creationId xmlns:p14="http://schemas.microsoft.com/office/powerpoint/2010/main" val="285941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63757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Duplicate from</a:t>
            </a:r>
            <a:r>
              <a:rPr lang="en-US" baseline="0" dirty="0"/>
              <a:t> Overview of Galaxy presentation</a:t>
            </a:r>
            <a:endParaRPr lang="en-US" dirty="0"/>
          </a:p>
        </p:txBody>
      </p:sp>
    </p:spTree>
    <p:extLst>
      <p:ext uri="{BB962C8B-B14F-4D97-AF65-F5344CB8AC3E}">
        <p14:creationId xmlns:p14="http://schemas.microsoft.com/office/powerpoint/2010/main" val="1594603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TODO</a:t>
            </a:r>
          </a:p>
        </p:txBody>
      </p:sp>
    </p:spTree>
    <p:extLst>
      <p:ext uri="{BB962C8B-B14F-4D97-AF65-F5344CB8AC3E}">
        <p14:creationId xmlns:p14="http://schemas.microsoft.com/office/powerpoint/2010/main" val="80641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r>
              <a:t>Started over 10 years ago, We realized from teaching a genoimcs researched based course some of the benefits of a research experience of this type</a:t>
            </a:r>
          </a:p>
          <a:p>
            <a:r>
              <a:t>1. cost; 2. Safety; 3. data availabitly; 4. Acsessibilty (many web based tools)</a:t>
            </a:r>
            <a:endParaRPr b="1" u="sng"/>
          </a:p>
          <a:p>
            <a:pPr>
              <a:defRPr b="1" u="sng"/>
            </a:pPr>
            <a:endParaRPr b="1" u="sng"/>
          </a:p>
          <a:p>
            <a:pPr>
              <a:defRPr b="1" u="sng"/>
            </a:pPr>
            <a:r>
              <a:t>Instructor:</a:t>
            </a:r>
            <a:r>
              <a:rPr b="0" u="none"/>
              <a:t> Professor Sarah CR Elgin </a:t>
            </a:r>
          </a:p>
          <a:p>
            <a:pPr>
              <a:defRPr b="1" u="sng"/>
            </a:pPr>
            <a:r>
              <a:t>Slide:  Faculty join by coming to a 1-week workshop at Wash U to learn software tools and approach.</a:t>
            </a:r>
          </a:p>
          <a:p>
            <a:pPr>
              <a:defRPr b="1" u="sng"/>
            </a:pPr>
            <a:r>
              <a:t>Sources:</a:t>
            </a:r>
          </a:p>
          <a:p>
            <a:pPr>
              <a:defRPr b="1" u="sng"/>
            </a:pPr>
            <a:endParaRPr/>
          </a:p>
          <a:p>
            <a:pPr>
              <a:defRPr b="1" u="sng"/>
            </a:pPr>
            <a:r>
              <a:t>Talk specifically about each advantage and each goal –in particular the “no lab safety so lends peer instructio”</a:t>
            </a:r>
          </a:p>
          <a:p>
            <a:pPr>
              <a:defRPr b="1" u="sng"/>
            </a:pPr>
            <a:endParaRPr/>
          </a:p>
          <a:p>
            <a:pPr>
              <a:defRPr b="1" u="sng"/>
            </a:pPr>
            <a:r>
              <a:t>Notes:</a:t>
            </a:r>
          </a:p>
        </p:txBody>
      </p:sp>
    </p:spTree>
    <p:extLst>
      <p:ext uri="{BB962C8B-B14F-4D97-AF65-F5344CB8AC3E}">
        <p14:creationId xmlns:p14="http://schemas.microsoft.com/office/powerpoint/2010/main" val="166331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lvl1pPr>
              <a:defRPr sz="1100">
                <a:latin typeface="Helvetica Neue"/>
                <a:ea typeface="Helvetica Neue"/>
                <a:cs typeface="Helvetica Neue"/>
                <a:sym typeface="Helvetica Neue"/>
              </a:defRPr>
            </a:lvl1pPr>
          </a:lstStyle>
          <a:p>
            <a:r>
              <a:t>Some animation to overlay the sub workflows?</a:t>
            </a:r>
          </a:p>
        </p:txBody>
      </p:sp>
    </p:spTree>
    <p:extLst>
      <p:ext uri="{BB962C8B-B14F-4D97-AF65-F5344CB8AC3E}">
        <p14:creationId xmlns:p14="http://schemas.microsoft.com/office/powerpoint/2010/main" val="79666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t>To look for proteins preferentially associated with heterochromatin, we prepared monoclonal antibodies against proteins that bind tightly in the nucleus, and screened by using the antibodies for immunofluorescent staining of the polytene chromosomes. Heterochromatin Protein I (HP1) is preferentially associated with the chromocenter, small fourth chromosome, telomeres, and a few sites in the chromosome arms.</a:t>
            </a:r>
          </a:p>
        </p:txBody>
      </p:sp>
    </p:spTree>
    <p:extLst>
      <p:ext uri="{BB962C8B-B14F-4D97-AF65-F5344CB8AC3E}">
        <p14:creationId xmlns:p14="http://schemas.microsoft.com/office/powerpoint/2010/main" val="161889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Anticipate</a:t>
            </a:r>
            <a:r>
              <a:rPr lang="en-US" baseline="0" dirty="0"/>
              <a:t> that we will work on the remaining projects from the D. elegans F element and new projects from the D element this Fall.</a:t>
            </a:r>
          </a:p>
          <a:p>
            <a:r>
              <a:rPr lang="en-US" baseline="0" dirty="0"/>
              <a:t>Plan to have TSS only projects for </a:t>
            </a:r>
            <a:r>
              <a:rPr lang="en-US" i="1" baseline="0" dirty="0"/>
              <a:t>D. biarmipes</a:t>
            </a:r>
            <a:endParaRPr lang="en-US" baseline="0" dirty="0"/>
          </a:p>
        </p:txBody>
      </p:sp>
      <p:sp>
        <p:nvSpPr>
          <p:cNvPr id="4" name="Slide Number Placeholder 3"/>
          <p:cNvSpPr>
            <a:spLocks noGrp="1"/>
          </p:cNvSpPr>
          <p:nvPr>
            <p:ph type="sldNum" sz="quarter" idx="10"/>
          </p:nvPr>
        </p:nvSpPr>
        <p:spPr/>
        <p:txBody>
          <a:bodyPr/>
          <a:lstStyle/>
          <a:p>
            <a:fld id="{92F3ADA3-0448-CB46-BD98-E238EF9CCA60}" type="slidenum">
              <a:rPr lang="en-US" smtClean="0"/>
              <a:t>6</a:t>
            </a:fld>
            <a:endParaRPr lang="en-US"/>
          </a:p>
        </p:txBody>
      </p:sp>
    </p:spTree>
    <p:extLst>
      <p:ext uri="{BB962C8B-B14F-4D97-AF65-F5344CB8AC3E}">
        <p14:creationId xmlns:p14="http://schemas.microsoft.com/office/powerpoint/2010/main" val="256160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hangingPunct="1"/>
            <a:fld id="{4D96CBEF-9E4E-9E40-911A-6FD04B7BF2B9}" type="slidenum">
              <a:rPr lang="en-US" sz="1200">
                <a:solidFill>
                  <a:prstClr val="black"/>
                </a:solidFill>
                <a:latin typeface="Times" charset="0"/>
              </a:rPr>
              <a:pPr eaLnBrk="1" hangingPunct="1"/>
              <a:t>8</a:t>
            </a:fld>
            <a:endParaRPr lang="en-US" sz="1200">
              <a:solidFill>
                <a:prstClr val="black"/>
              </a:solidFill>
              <a:latin typeface="Times"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40220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Browser allows us to map various evidence tracks against the improved genome sequence for a given species.</a:t>
            </a:r>
          </a:p>
        </p:txBody>
      </p:sp>
    </p:spTree>
    <p:extLst>
      <p:ext uri="{BB962C8B-B14F-4D97-AF65-F5344CB8AC3E}">
        <p14:creationId xmlns:p14="http://schemas.microsoft.com/office/powerpoint/2010/main" val="130488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Simplify? Or figure two from paper? Or the hot spot</a:t>
            </a:r>
          </a:p>
        </p:txBody>
      </p:sp>
    </p:spTree>
    <p:extLst>
      <p:ext uri="{BB962C8B-B14F-4D97-AF65-F5344CB8AC3E}">
        <p14:creationId xmlns:p14="http://schemas.microsoft.com/office/powerpoint/2010/main" val="105198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Metric for measuring how much the students did learn through knowledge quizzes</a:t>
            </a:r>
          </a:p>
        </p:txBody>
      </p:sp>
    </p:spTree>
    <p:extLst>
      <p:ext uri="{BB962C8B-B14F-4D97-AF65-F5344CB8AC3E}">
        <p14:creationId xmlns:p14="http://schemas.microsoft.com/office/powerpoint/2010/main" val="41134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Sample size: WU ~45, SURE 09 1200, soph lab 90, all GEP 350.  Conclude that 1 semester is enough, 10 hr not enough.  Instructors goal – use annotation to teach gene structure, any understanding of research is bonus!</a:t>
            </a:r>
          </a:p>
        </p:txBody>
      </p:sp>
    </p:spTree>
    <p:extLst>
      <p:ext uri="{BB962C8B-B14F-4D97-AF65-F5344CB8AC3E}">
        <p14:creationId xmlns:p14="http://schemas.microsoft.com/office/powerpoint/2010/main" val="76690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91540" y="182880"/>
            <a:ext cx="7360920" cy="1714501"/>
          </a:xfrm>
          <a:prstGeom prst="rect">
            <a:avLst/>
          </a:prstGeom>
          <a:extLst>
            <a:ext uri="{C572A759-6A51-4108-AA02-DFA0A04FC94B}">
              <ma14:wrappingTextBoxFlag xmlns="" xmlns:ma14="http://schemas.microsoft.com/office/mac/drawingml/2011/main" val="1"/>
            </a:ext>
          </a:extLst>
        </p:spPr>
        <p:txBody>
          <a:bodyPr lIns="34290" tIns="34290" rIns="34290" bIns="34290">
            <a:normAutofit/>
          </a:bodyPr>
          <a:lstStyle>
            <a:lvl1pPr defTabSz="411480">
              <a:defRPr sz="4200" b="1">
                <a:solidFill>
                  <a:schemeClr val="tx1"/>
                </a:solidFill>
                <a:latin typeface="Open Sans"/>
                <a:ea typeface="Open Sans"/>
                <a:cs typeface="Open Sans"/>
                <a:sym typeface="Open Sans"/>
              </a:defRPr>
            </a:lvl1pPr>
          </a:lstStyle>
          <a:p>
            <a:r>
              <a:rPr dirty="0"/>
              <a:t>Title Text</a:t>
            </a:r>
          </a:p>
        </p:txBody>
      </p:sp>
      <p:sp>
        <p:nvSpPr>
          <p:cNvPr id="19" name="Shape 19"/>
          <p:cNvSpPr>
            <a:spLocks noGrp="1"/>
          </p:cNvSpPr>
          <p:nvPr>
            <p:ph type="body" idx="1"/>
          </p:nvPr>
        </p:nvSpPr>
        <p:spPr>
          <a:xfrm>
            <a:off x="891540" y="1943100"/>
            <a:ext cx="7360920" cy="4023360"/>
          </a:xfrm>
          <a:prstGeom prst="rect">
            <a:avLst/>
          </a:prstGeom>
          <a:extLst>
            <a:ext uri="{C572A759-6A51-4108-AA02-DFA0A04FC94B}">
              <ma14:wrappingTextBoxFlag xmlns="" xmlns:ma14="http://schemas.microsoft.com/office/mac/drawingml/2011/main" val="1"/>
            </a:ext>
          </a:extLst>
        </p:spPr>
        <p:txBody>
          <a:bodyPr lIns="0" tIns="0" rIns="0" bIns="0" anchor="ctr"/>
          <a:lstStyle>
            <a:lvl1pPr marL="0" indent="0" defTabSz="411480">
              <a:spcBef>
                <a:spcPts val="1600"/>
              </a:spcBef>
              <a:buSzPct val="25000"/>
              <a:buFontTx/>
              <a:buChar char="•"/>
              <a:defRPr>
                <a:solidFill>
                  <a:schemeClr val="tx1"/>
                </a:solidFill>
                <a:latin typeface="Open Sans"/>
                <a:ea typeface="Open Sans"/>
                <a:cs typeface="Open Sans"/>
                <a:sym typeface="Open Sans"/>
              </a:defRPr>
            </a:lvl1pPr>
            <a:lvl2pPr marL="1023937" indent="-388937" defTabSz="411480">
              <a:spcBef>
                <a:spcPts val="0"/>
              </a:spcBef>
              <a:buSzPct val="40000"/>
              <a:buFontTx/>
              <a:buChar char="✦"/>
              <a:defRPr sz="2800">
                <a:solidFill>
                  <a:schemeClr val="tx1"/>
                </a:solidFill>
                <a:latin typeface="Open Sans"/>
                <a:ea typeface="Open Sans"/>
                <a:cs typeface="Open Sans"/>
                <a:sym typeface="Open Sans"/>
              </a:defRPr>
            </a:lvl2pPr>
            <a:lvl3pPr marL="1328737" indent="-388937" defTabSz="411480">
              <a:spcBef>
                <a:spcPts val="1600"/>
              </a:spcBef>
              <a:buSzPct val="50000"/>
              <a:buFontTx/>
              <a:buChar char="‣"/>
              <a:defRPr sz="2800">
                <a:solidFill>
                  <a:schemeClr val="tx1"/>
                </a:solidFill>
                <a:latin typeface="Open Sans"/>
                <a:ea typeface="Open Sans"/>
                <a:cs typeface="Open Sans"/>
                <a:sym typeface="Open Sans"/>
              </a:defRPr>
            </a:lvl3pPr>
            <a:lvl4pPr marL="1684337" indent="-388937" defTabSz="411480">
              <a:spcBef>
                <a:spcPts val="1600"/>
              </a:spcBef>
              <a:buSzPct val="171000"/>
              <a:buFontTx/>
              <a:buChar char="•"/>
              <a:defRPr sz="2800">
                <a:solidFill>
                  <a:schemeClr val="tx1"/>
                </a:solidFill>
                <a:latin typeface="Open Sans"/>
                <a:ea typeface="Open Sans"/>
                <a:cs typeface="Open Sans"/>
                <a:sym typeface="Open Sans"/>
              </a:defRPr>
            </a:lvl4pPr>
            <a:lvl5pPr marL="2027237" indent="-388937" defTabSz="411480">
              <a:spcBef>
                <a:spcPts val="1600"/>
              </a:spcBef>
              <a:buSzPct val="171000"/>
              <a:buFontTx/>
              <a:buChar char="•"/>
              <a:defRPr sz="2800">
                <a:solidFill>
                  <a:schemeClr val="tx1"/>
                </a:solidFill>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hape 20"/>
          <p:cNvSpPr>
            <a:spLocks noGrp="1"/>
          </p:cNvSpPr>
          <p:nvPr>
            <p:ph type="sldNum" sz="quarter" idx="2"/>
          </p:nvPr>
        </p:nvSpPr>
        <p:spPr>
          <a:xfrm>
            <a:off x="4447463" y="6537959"/>
            <a:ext cx="237644" cy="215901"/>
          </a:xfrm>
          <a:prstGeom prst="rect">
            <a:avLst/>
          </a:prstGeom>
        </p:spPr>
        <p:txBody>
          <a:bodyPr lIns="34290" tIns="34290" rIns="34290" bIns="34290" anchor="t"/>
          <a:lstStyle>
            <a:lvl1pPr algn="ctr" defTabSz="411480">
              <a:defRPr>
                <a:solidFill>
                  <a:srgbClr val="FFFFFF"/>
                </a:solidFill>
                <a:latin typeface="Myriad Pro"/>
                <a:ea typeface="Myriad Pro"/>
                <a:cs typeface="Myriad Pro"/>
                <a:sym typeface="Myriad Pro"/>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chemeClr val="bg1"/>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388620" y="182880"/>
            <a:ext cx="8343900" cy="640081"/>
          </a:xfrm>
          <a:prstGeom prst="rect">
            <a:avLst/>
          </a:prstGeom>
          <a:extLst>
            <a:ext uri="{C572A759-6A51-4108-AA02-DFA0A04FC94B}">
              <ma14:wrappingTextBoxFlag xmlns="" xmlns:ma14="http://schemas.microsoft.com/office/mac/drawingml/2011/main" val="1"/>
            </a:ext>
          </a:extLst>
        </p:spPr>
        <p:txBody>
          <a:bodyPr lIns="0" tIns="0" rIns="0" bIns="0"/>
          <a:lstStyle>
            <a:lvl1pPr defTabSz="411480">
              <a:defRPr sz="3000">
                <a:solidFill>
                  <a:schemeClr val="tx1"/>
                </a:solidFill>
                <a:latin typeface="Myriad Pro Semibold"/>
                <a:ea typeface="Myriad Pro Semibold"/>
                <a:cs typeface="Myriad Pro Semibold"/>
                <a:sym typeface="Myriad Pro Semibold"/>
              </a:defRPr>
            </a:lvl1pPr>
          </a:lstStyle>
          <a:p>
            <a:r>
              <a:rPr dirty="0"/>
              <a:t>Title Text</a:t>
            </a:r>
          </a:p>
        </p:txBody>
      </p:sp>
      <p:sp>
        <p:nvSpPr>
          <p:cNvPr id="28" name="Shape 28"/>
          <p:cNvSpPr>
            <a:spLocks noGrp="1"/>
          </p:cNvSpPr>
          <p:nvPr>
            <p:ph type="body" idx="1"/>
          </p:nvPr>
        </p:nvSpPr>
        <p:spPr>
          <a:xfrm>
            <a:off x="1085850" y="1291590"/>
            <a:ext cx="6983730" cy="4732020"/>
          </a:xfrm>
          <a:prstGeom prst="rect">
            <a:avLst/>
          </a:prstGeom>
          <a:extLst>
            <a:ext uri="{C572A759-6A51-4108-AA02-DFA0A04FC94B}">
              <ma14:wrappingTextBoxFlag xmlns="" xmlns:ma14="http://schemas.microsoft.com/office/mac/drawingml/2011/main" val="1"/>
            </a:ext>
          </a:extLst>
        </p:spPr>
        <p:txBody>
          <a:bodyPr anchor="ctr"/>
          <a:lstStyle>
            <a:lvl1pPr marL="5586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1pPr>
            <a:lvl2pPr marL="9015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2pPr>
            <a:lvl3pPr marL="1244415" indent="-304615" defTabSz="411480">
              <a:lnSpc>
                <a:spcPct val="120000"/>
              </a:lnSpc>
              <a:spcBef>
                <a:spcPts val="1800"/>
              </a:spcBef>
              <a:buSzPct val="200000"/>
              <a:buFontTx/>
              <a:defRPr sz="2200">
                <a:solidFill>
                  <a:schemeClr val="tx1"/>
                </a:solidFill>
                <a:latin typeface="Myriad Pro"/>
                <a:ea typeface="Myriad Pro"/>
                <a:cs typeface="Myriad Pro"/>
                <a:sym typeface="Myriad Pro"/>
              </a:defRPr>
            </a:lvl3pPr>
            <a:lvl4pPr marL="16000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4pPr>
            <a:lvl5pPr marL="19429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832849" y="148590"/>
            <a:ext cx="208281" cy="208281"/>
          </a:xfrm>
          <a:prstGeom prst="rect">
            <a:avLst/>
          </a:prstGeom>
        </p:spPr>
        <p:txBody>
          <a:bodyPr lIns="34290" tIns="34290" rIns="34290" bIns="34290" anchor="t"/>
          <a:lstStyle>
            <a:lvl1pPr defTabSz="411480">
              <a:defRPr sz="10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p:bg>
      <p:bgPr>
        <a:solidFill>
          <a:schemeClr val="bg1"/>
        </a:solidFill>
        <a:effectLst/>
      </p:bgPr>
    </p:bg>
    <p:spTree>
      <p:nvGrpSpPr>
        <p:cNvPr id="1" name=""/>
        <p:cNvGrpSpPr/>
        <p:nvPr/>
      </p:nvGrpSpPr>
      <p:grpSpPr>
        <a:xfrm>
          <a:off x="0" y="0"/>
          <a:ext cx="0" cy="0"/>
          <a:chOff x="0" y="0"/>
          <a:chExt cx="0" cy="0"/>
        </a:xfrm>
      </p:grpSpPr>
      <p:sp>
        <p:nvSpPr>
          <p:cNvPr id="36" name="Shape 36"/>
          <p:cNvSpPr>
            <a:spLocks noGrp="1"/>
          </p:cNvSpPr>
          <p:nvPr>
            <p:ph type="sldNum" sz="quarter" idx="2"/>
          </p:nvPr>
        </p:nvSpPr>
        <p:spPr>
          <a:xfrm>
            <a:off x="8845549" y="182880"/>
            <a:ext cx="195581" cy="195581"/>
          </a:xfrm>
          <a:prstGeom prst="rect">
            <a:avLst/>
          </a:prstGeom>
        </p:spPr>
        <p:txBody>
          <a:bodyPr lIns="34290" tIns="34290" rIns="34290" bIns="34290" anchor="t"/>
          <a:lstStyle>
            <a:lvl1pPr defTabSz="411480">
              <a:defRPr sz="9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393866" y="1825625"/>
            <a:ext cx="8121483" cy="4351338"/>
          </a:xfrm>
        </p:spPr>
        <p:txBody>
          <a:bodyPr/>
          <a:lstStyle>
            <a:lvl1pPr marL="231775" indent="-122238">
              <a:buClr>
                <a:schemeClr val="bg1"/>
              </a:buClr>
              <a:buFont typeface="Arial" charset="0"/>
              <a:buChar char="•"/>
              <a:tabLst/>
              <a:defRPr/>
            </a:lvl1pPr>
            <a:lvl2pPr marL="523875" indent="-219075">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6/5/18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1477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6/5/18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01257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BEEDE7-AADE-374D-A4A7-A858DA6B253F}" type="datetimeFigureOut">
              <a:rPr lang="en-US" smtClean="0"/>
              <a:t>6/5/18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B0C5149-D031-EE46-A6C0-EB130CEC50FE}" type="slidenum">
              <a:rPr lang="en-US" smtClean="0"/>
              <a:t>‹#›</a:t>
            </a:fld>
            <a:endParaRPr lang="en-US"/>
          </a:p>
        </p:txBody>
      </p:sp>
    </p:spTree>
    <p:extLst>
      <p:ext uri="{BB962C8B-B14F-4D97-AF65-F5344CB8AC3E}">
        <p14:creationId xmlns:p14="http://schemas.microsoft.com/office/powerpoint/2010/main" val="417641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lvl1pPr>
              <a:defRPr>
                <a:latin typeface="Calibri Light"/>
                <a:ea typeface="Calibri Light"/>
                <a:cs typeface="Calibri Light"/>
                <a:sym typeface="Calibri Light"/>
              </a:defRPr>
            </a:lvl1pPr>
          </a:lstStyle>
          <a:p>
            <a:r>
              <a:t>Title Text</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71832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gonramp.org/"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hyperlink" Target="http://usegalaxy.org/" TargetMode="Externa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hyperlink" Target="http://bit.ly/gxystats" TargetMode="External"/><Relationship Id="rId2" Type="http://schemas.openxmlformats.org/officeDocument/2006/relationships/hyperlink" Target="http://usegalaxy.org" TargetMode="External"/><Relationship Id="rId1" Type="http://schemas.openxmlformats.org/officeDocument/2006/relationships/slideLayout" Target="../slideLayouts/slideLayout2.xml"/><Relationship Id="rId4" Type="http://schemas.openxmlformats.org/officeDocument/2006/relationships/hyperlink" Target="http://bit.ly/gxyserve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iki.galaxyproject.org/Cloud" TargetMode="External"/><Relationship Id="rId7" Type="http://schemas.openxmlformats.org/officeDocument/2006/relationships/image" Target="../media/image79.png"/><Relationship Id="rId2" Type="http://schemas.openxmlformats.org/officeDocument/2006/relationships/hyperlink" Target="http://usegalaxy.org/cloud" TargetMode="Externa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hyperlink" Target="http://usegalaxy.org/cloud" TargetMode="External"/><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usegalaxy.org/" TargetMode="External"/><Relationship Id="rId2" Type="http://schemas.openxmlformats.org/officeDocument/2006/relationships/hyperlink" Target="https://galaxyproject.org/" TargetMode="External"/><Relationship Id="rId1" Type="http://schemas.openxmlformats.org/officeDocument/2006/relationships/slideLayout" Target="../slideLayouts/slideLayout2.xml"/><Relationship Id="rId6" Type="http://schemas.openxmlformats.org/officeDocument/2006/relationships/hyperlink" Target="https://launch.usegalaxy.org/launch" TargetMode="External"/><Relationship Id="rId5" Type="http://schemas.openxmlformats.org/officeDocument/2006/relationships/hyperlink" Target="https://getgalaxy.org/" TargetMode="External"/><Relationship Id="rId4" Type="http://schemas.openxmlformats.org/officeDocument/2006/relationships/hyperlink" Target="https://galaxyproject.org/lear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s://galaxyproject.org/mailing-lists/"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vimeo.com/galaxyproject"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8" Type="http://schemas.openxmlformats.org/officeDocument/2006/relationships/image" Target="../media/image97.tif"/><Relationship Id="rId13" Type="http://schemas.openxmlformats.org/officeDocument/2006/relationships/image" Target="../media/image102.jpe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jpeg"/><Relationship Id="rId2" Type="http://schemas.openxmlformats.org/officeDocument/2006/relationships/image" Target="../media/image91.png"/><Relationship Id="rId16" Type="http://schemas.openxmlformats.org/officeDocument/2006/relationships/image" Target="../media/image105.tif"/><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jpeg"/><Relationship Id="rId4" Type="http://schemas.openxmlformats.org/officeDocument/2006/relationships/image" Target="../media/image93.tif"/><Relationship Id="rId9" Type="http://schemas.openxmlformats.org/officeDocument/2006/relationships/image" Target="../media/image98.png"/><Relationship Id="rId1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idx="4294967295"/>
          </p:nvPr>
        </p:nvSpPr>
        <p:spPr>
          <a:xfrm>
            <a:off x="1447800" y="838200"/>
            <a:ext cx="6324600" cy="2057400"/>
          </a:xfrm>
          <a:prstGeom prst="rect">
            <a:avLst/>
          </a:prstGeom>
          <a:extLst>
            <a:ext uri="{C572A759-6A51-4108-AA02-DFA0A04FC94B}">
              <ma14:wrappingTextBoxFlag xmlns="" xmlns:ma14="http://schemas.microsoft.com/office/mac/drawingml/2011/main" val="1"/>
            </a:ext>
          </a:extLst>
        </p:spPr>
        <p:txBody>
          <a:bodyPr>
            <a:normAutofit/>
          </a:bodyPr>
          <a:lstStyle/>
          <a:p>
            <a:pPr defTabSz="361188">
              <a:defRPr sz="3476">
                <a:latin typeface="Arial"/>
                <a:ea typeface="Arial"/>
                <a:cs typeface="Arial"/>
                <a:sym typeface="Arial"/>
              </a:defRPr>
            </a:pPr>
            <a:r>
              <a:rPr dirty="0"/>
              <a:t>  </a:t>
            </a:r>
            <a:br>
              <a:rPr dirty="0"/>
            </a:br>
            <a:r>
              <a:rPr dirty="0"/>
              <a:t>Welcome to the </a:t>
            </a:r>
            <a:br>
              <a:rPr lang="en-US" dirty="0"/>
            </a:br>
            <a:r>
              <a:rPr dirty="0"/>
              <a:t>G-</a:t>
            </a:r>
            <a:r>
              <a:rPr dirty="0" err="1"/>
              <a:t>OnRamp</a:t>
            </a:r>
            <a:r>
              <a:rPr dirty="0"/>
              <a:t>  Workshop</a:t>
            </a:r>
          </a:p>
        </p:txBody>
      </p:sp>
      <p:sp>
        <p:nvSpPr>
          <p:cNvPr id="46" name="Shape 46"/>
          <p:cNvSpPr>
            <a:spLocks noGrp="1"/>
          </p:cNvSpPr>
          <p:nvPr>
            <p:ph type="body" sz="half" idx="4294967295"/>
          </p:nvPr>
        </p:nvSpPr>
        <p:spPr>
          <a:xfrm>
            <a:off x="-1" y="4724400"/>
            <a:ext cx="9144002" cy="1905000"/>
          </a:xfrm>
          <a:prstGeom prst="rect">
            <a:avLst/>
          </a:prstGeom>
          <a:extLst>
            <a:ext uri="{C572A759-6A51-4108-AA02-DFA0A04FC94B}">
              <ma14:wrappingTextBoxFlag xmlns="" xmlns:ma14="http://schemas.microsoft.com/office/mac/drawingml/2011/main" val="1"/>
            </a:ext>
          </a:extLst>
        </p:spPr>
        <p:txBody>
          <a:bodyPr>
            <a:normAutofit fontScale="47500" lnSpcReduction="20000"/>
          </a:bodyPr>
          <a:lstStyle/>
          <a:p>
            <a:pPr marL="0" indent="0" algn="ctr" defTabSz="320039">
              <a:spcBef>
                <a:spcPts val="300"/>
              </a:spcBef>
              <a:buSzTx/>
              <a:buNone/>
              <a:defRPr sz="1260">
                <a:solidFill>
                  <a:srgbClr val="898989"/>
                </a:solidFill>
                <a:latin typeface="Arial"/>
                <a:ea typeface="Arial"/>
                <a:cs typeface="Arial"/>
                <a:sym typeface="Arial"/>
              </a:defRPr>
            </a:pPr>
            <a:r>
              <a:rPr dirty="0"/>
              <a:t> </a:t>
            </a:r>
            <a:r>
              <a:rPr sz="3400" dirty="0">
                <a:solidFill>
                  <a:schemeClr val="tx1"/>
                </a:solidFill>
              </a:rPr>
              <a:t>Ju</a:t>
            </a:r>
            <a:r>
              <a:rPr lang="en-US" sz="3400" dirty="0">
                <a:solidFill>
                  <a:schemeClr val="tx1"/>
                </a:solidFill>
              </a:rPr>
              <a:t>ne 12 – 15, 1018</a:t>
            </a:r>
            <a:r>
              <a:rPr sz="3400" dirty="0">
                <a:solidFill>
                  <a:schemeClr val="tx1"/>
                </a:solidFill>
              </a:rPr>
              <a:t>         SCR Elgin</a:t>
            </a:r>
            <a:r>
              <a:rPr lang="en-US" sz="3400" dirty="0">
                <a:solidFill>
                  <a:schemeClr val="tx1"/>
                </a:solidFill>
              </a:rPr>
              <a:t>, J Goecks</a:t>
            </a:r>
            <a:endParaRPr sz="3400" dirty="0">
              <a:solidFill>
                <a:schemeClr val="tx1"/>
              </a:solidFill>
            </a:endParaRPr>
          </a:p>
          <a:p>
            <a:pPr marL="0" indent="0" algn="ctr" defTabSz="320039">
              <a:spcBef>
                <a:spcPts val="500"/>
              </a:spcBef>
              <a:buSzTx/>
              <a:buNone/>
              <a:defRPr sz="1260">
                <a:solidFill>
                  <a:srgbClr val="898989"/>
                </a:solidFill>
                <a:latin typeface="Arial"/>
                <a:ea typeface="Arial"/>
                <a:cs typeface="Arial"/>
                <a:sym typeface="Arial"/>
              </a:defRPr>
            </a:pP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Funded by the NIH BD2K Program</a:t>
            </a: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With continuing</a:t>
            </a:r>
            <a:r>
              <a:rPr lang="en-US" sz="3400" dirty="0">
                <a:solidFill>
                  <a:schemeClr val="tx1"/>
                </a:solidFill>
              </a:rPr>
              <a:t> GEP</a:t>
            </a:r>
            <a:r>
              <a:rPr sz="3400" dirty="0">
                <a:solidFill>
                  <a:schemeClr val="tx1"/>
                </a:solidFill>
              </a:rPr>
              <a:t> support from</a:t>
            </a:r>
            <a:r>
              <a:rPr lang="en-US" sz="3400" dirty="0">
                <a:solidFill>
                  <a:schemeClr val="tx1"/>
                </a:solidFill>
              </a:rPr>
              <a:t> NSF.</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Washington University in St Louis and</a:t>
            </a:r>
            <a:r>
              <a:rPr lang="en-US" sz="3400" dirty="0">
                <a:solidFill>
                  <a:schemeClr val="tx1"/>
                </a:solidFill>
              </a:rPr>
              <a:t> Oregon Health and Science University</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Copyright 201</a:t>
            </a:r>
            <a:r>
              <a:rPr lang="en-US" sz="3400" dirty="0">
                <a:solidFill>
                  <a:schemeClr val="tx1"/>
                </a:solidFill>
              </a:rPr>
              <a:t>8</a:t>
            </a:r>
            <a:r>
              <a:rPr sz="3400" dirty="0">
                <a:solidFill>
                  <a:schemeClr val="tx1"/>
                </a:solidFill>
              </a:rPr>
              <a:t> Washington University</a:t>
            </a:r>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200"/>
              </a:spcBef>
              <a:buSzTx/>
              <a:buNone/>
              <a:defRPr sz="1120" b="1">
                <a:solidFill>
                  <a:srgbClr val="898989"/>
                </a:solidFill>
                <a:latin typeface="Arial"/>
                <a:ea typeface="Arial"/>
                <a:cs typeface="Arial"/>
                <a:sym typeface="Arial"/>
              </a:defRPr>
            </a:pPr>
            <a:r>
              <a:rPr dirty="0"/>
              <a:t> </a:t>
            </a:r>
          </a:p>
        </p:txBody>
      </p:sp>
      <p:sp>
        <p:nvSpPr>
          <p:cNvPr id="47" name="Shape 47"/>
          <p:cNvSpPr/>
          <p:nvPr/>
        </p:nvSpPr>
        <p:spPr>
          <a:xfrm>
            <a:off x="1130300" y="825500"/>
            <a:ext cx="6896100" cy="2743200"/>
          </a:xfrm>
          <a:prstGeom prst="rect">
            <a:avLst/>
          </a:prstGeom>
          <a:ln w="38100">
            <a:solidFill>
              <a:srgbClr val="000090"/>
            </a:solidFill>
          </a:ln>
        </p:spPr>
        <p:txBody>
          <a:bodyPr lIns="45719" rIns="45719" anchor="ctr"/>
          <a:lstStyle/>
          <a:p>
            <a:pPr>
              <a:defRPr sz="1800"/>
            </a:pPr>
            <a:endParaRPr/>
          </a:p>
        </p:txBody>
      </p:sp>
      <p:pic>
        <p:nvPicPr>
          <p:cNvPr id="48" name="image.png"/>
          <p:cNvPicPr>
            <a:picLocks noChangeAspect="1"/>
          </p:cNvPicPr>
          <p:nvPr/>
        </p:nvPicPr>
        <p:blipFill>
          <a:blip r:embed="rId2">
            <a:extLst/>
          </a:blip>
          <a:stretch>
            <a:fillRect/>
          </a:stretch>
        </p:blipFill>
        <p:spPr>
          <a:xfrm>
            <a:off x="1371600" y="4114800"/>
            <a:ext cx="6324600" cy="53022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idx="4294967295"/>
          </p:nvPr>
        </p:nvSpPr>
        <p:spPr>
          <a:xfrm>
            <a:off x="-1" y="-7938"/>
            <a:ext cx="9144002" cy="987426"/>
          </a:xfrm>
          <a:prstGeom prst="rect">
            <a:avLst/>
          </a:prstGeom>
          <a:extLst>
            <a:ext uri="{C572A759-6A51-4108-AA02-DFA0A04FC94B}">
              <ma14:wrappingTextBoxFlag xmlns="" xmlns:ma14="http://schemas.microsoft.com/office/mac/drawingml/2011/main" val="1"/>
            </a:ext>
          </a:extLst>
        </p:spPr>
        <p:txBody>
          <a:bodyPr>
            <a:normAutofit/>
          </a:bodyPr>
          <a:lstStyle/>
          <a:p>
            <a:pPr>
              <a:defRPr sz="2800">
                <a:solidFill>
                  <a:srgbClr val="000090"/>
                </a:solidFill>
              </a:defRPr>
            </a:pPr>
            <a:r>
              <a:t>Pooling student data allows us to analyze patterns</a:t>
            </a:r>
            <a:br/>
            <a:r>
              <a:t> of evolution of different chromosome domains</a:t>
            </a:r>
          </a:p>
        </p:txBody>
      </p:sp>
      <p:pic>
        <p:nvPicPr>
          <p:cNvPr id="178" name="cai_nc_correlation_merged.png" descr="cai_nc_correlation_merged.pdf"/>
          <p:cNvPicPr>
            <a:picLocks noChangeAspect="1"/>
          </p:cNvPicPr>
          <p:nvPr/>
        </p:nvPicPr>
        <p:blipFill>
          <a:blip r:embed="rId3">
            <a:extLst/>
          </a:blip>
          <a:stretch>
            <a:fillRect/>
          </a:stretch>
        </p:blipFill>
        <p:spPr>
          <a:xfrm>
            <a:off x="415925" y="739775"/>
            <a:ext cx="8337550" cy="6442075"/>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304800"/>
            <a:ext cx="9144002" cy="861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ctr">
              <a:defRPr sz="2800">
                <a:solidFill>
                  <a:srgbClr val="000090"/>
                </a:solidFill>
              </a:defRPr>
            </a:pPr>
            <a:r>
              <a:rPr dirty="0"/>
              <a:t>GEP annotation quiz results ’10 – </a:t>
            </a:r>
            <a:r>
              <a:rPr lang="en-US" dirty="0"/>
              <a:t>’</a:t>
            </a:r>
            <a:r>
              <a:rPr dirty="0"/>
              <a:t>12</a:t>
            </a:r>
            <a:r>
              <a:rPr lang="en-US" dirty="0"/>
              <a:t>;</a:t>
            </a:r>
          </a:p>
          <a:p>
            <a:pPr algn="ctr">
              <a:defRPr sz="2800">
                <a:solidFill>
                  <a:srgbClr val="000090"/>
                </a:solidFill>
              </a:defRPr>
            </a:pPr>
            <a:r>
              <a:rPr lang="en-US" dirty="0"/>
              <a:t>similar results obtained for ‘15 – ’17. </a:t>
            </a:r>
            <a:r>
              <a:rPr dirty="0"/>
              <a:t> </a:t>
            </a:r>
          </a:p>
        </p:txBody>
      </p:sp>
      <p:sp>
        <p:nvSpPr>
          <p:cNvPr id="183" name="Shape 183"/>
          <p:cNvSpPr/>
          <p:nvPr/>
        </p:nvSpPr>
        <p:spPr>
          <a:xfrm flipV="1">
            <a:off x="2946400" y="5232399"/>
            <a:ext cx="3175" cy="49214"/>
          </a:xfrm>
          <a:prstGeom prst="line">
            <a:avLst/>
          </a:prstGeom>
          <a:ln w="6350">
            <a:solidFill>
              <a:srgbClr val="808080"/>
            </a:solidFill>
          </a:ln>
        </p:spPr>
        <p:txBody>
          <a:bodyPr lIns="45719" rIns="45719"/>
          <a:lstStyle/>
          <a:p>
            <a:endParaRPr/>
          </a:p>
        </p:txBody>
      </p:sp>
      <p:sp>
        <p:nvSpPr>
          <p:cNvPr id="184" name="Shape 184"/>
          <p:cNvSpPr/>
          <p:nvPr/>
        </p:nvSpPr>
        <p:spPr>
          <a:xfrm flipV="1">
            <a:off x="4806950" y="5232399"/>
            <a:ext cx="4763" cy="49214"/>
          </a:xfrm>
          <a:prstGeom prst="line">
            <a:avLst/>
          </a:prstGeom>
          <a:ln w="6350">
            <a:solidFill>
              <a:srgbClr val="808080"/>
            </a:solidFill>
          </a:ln>
        </p:spPr>
        <p:txBody>
          <a:bodyPr lIns="45719" rIns="45719"/>
          <a:lstStyle/>
          <a:p>
            <a:endParaRPr/>
          </a:p>
        </p:txBody>
      </p:sp>
      <p:sp>
        <p:nvSpPr>
          <p:cNvPr id="185" name="Shape 185"/>
          <p:cNvSpPr/>
          <p:nvPr/>
        </p:nvSpPr>
        <p:spPr>
          <a:xfrm flipV="1">
            <a:off x="6661150" y="5232399"/>
            <a:ext cx="4763" cy="49214"/>
          </a:xfrm>
          <a:prstGeom prst="line">
            <a:avLst/>
          </a:prstGeom>
          <a:ln w="6350">
            <a:solidFill>
              <a:srgbClr val="808080"/>
            </a:solidFill>
          </a:ln>
        </p:spPr>
        <p:txBody>
          <a:bodyPr lIns="45719" rIns="45719"/>
          <a:lstStyle/>
          <a:p>
            <a:endParaRPr/>
          </a:p>
        </p:txBody>
      </p:sp>
      <p:sp>
        <p:nvSpPr>
          <p:cNvPr id="186" name="Shape 186"/>
          <p:cNvSpPr/>
          <p:nvPr/>
        </p:nvSpPr>
        <p:spPr>
          <a:xfrm flipV="1">
            <a:off x="8516937" y="5232399"/>
            <a:ext cx="4764" cy="49214"/>
          </a:xfrm>
          <a:prstGeom prst="line">
            <a:avLst/>
          </a:prstGeom>
          <a:ln w="6350">
            <a:solidFill>
              <a:srgbClr val="808080"/>
            </a:solidFill>
          </a:ln>
        </p:spPr>
        <p:txBody>
          <a:bodyPr lIns="45719" rIns="45719"/>
          <a:lstStyle/>
          <a:p>
            <a:endParaRPr/>
          </a:p>
        </p:txBody>
      </p:sp>
      <p:sp>
        <p:nvSpPr>
          <p:cNvPr id="187" name="Shape 187"/>
          <p:cNvSpPr/>
          <p:nvPr/>
        </p:nvSpPr>
        <p:spPr>
          <a:xfrm>
            <a:off x="1062037" y="5232400"/>
            <a:ext cx="44451" cy="6350"/>
          </a:xfrm>
          <a:prstGeom prst="line">
            <a:avLst/>
          </a:prstGeom>
          <a:ln w="6350">
            <a:solidFill>
              <a:srgbClr val="808080"/>
            </a:solidFill>
          </a:ln>
        </p:spPr>
        <p:txBody>
          <a:bodyPr lIns="45719" rIns="45719"/>
          <a:lstStyle/>
          <a:p>
            <a:endParaRPr/>
          </a:p>
        </p:txBody>
      </p:sp>
      <p:sp>
        <p:nvSpPr>
          <p:cNvPr id="188" name="Shape 188"/>
          <p:cNvSpPr/>
          <p:nvPr/>
        </p:nvSpPr>
        <p:spPr>
          <a:xfrm>
            <a:off x="1062037" y="4676775"/>
            <a:ext cx="44451" cy="4763"/>
          </a:xfrm>
          <a:prstGeom prst="line">
            <a:avLst/>
          </a:prstGeom>
          <a:ln w="6350">
            <a:solidFill>
              <a:srgbClr val="808080"/>
            </a:solidFill>
          </a:ln>
        </p:spPr>
        <p:txBody>
          <a:bodyPr lIns="45719" rIns="45719"/>
          <a:lstStyle/>
          <a:p>
            <a:endParaRPr/>
          </a:p>
        </p:txBody>
      </p:sp>
      <p:sp>
        <p:nvSpPr>
          <p:cNvPr id="189" name="Shape 189"/>
          <p:cNvSpPr/>
          <p:nvPr/>
        </p:nvSpPr>
        <p:spPr>
          <a:xfrm>
            <a:off x="1062037" y="4125912"/>
            <a:ext cx="44451" cy="3176"/>
          </a:xfrm>
          <a:prstGeom prst="line">
            <a:avLst/>
          </a:prstGeom>
          <a:ln w="6350">
            <a:solidFill>
              <a:srgbClr val="808080"/>
            </a:solidFill>
          </a:ln>
        </p:spPr>
        <p:txBody>
          <a:bodyPr lIns="45719" rIns="45719"/>
          <a:lstStyle/>
          <a:p>
            <a:endParaRPr/>
          </a:p>
        </p:txBody>
      </p:sp>
      <p:sp>
        <p:nvSpPr>
          <p:cNvPr id="190" name="Shape 190"/>
          <p:cNvSpPr/>
          <p:nvPr/>
        </p:nvSpPr>
        <p:spPr>
          <a:xfrm>
            <a:off x="1062037" y="3024187"/>
            <a:ext cx="44451" cy="4764"/>
          </a:xfrm>
          <a:prstGeom prst="line">
            <a:avLst/>
          </a:prstGeom>
          <a:ln w="6350">
            <a:solidFill>
              <a:srgbClr val="808080"/>
            </a:solidFill>
          </a:ln>
        </p:spPr>
        <p:txBody>
          <a:bodyPr lIns="45719" rIns="45719"/>
          <a:lstStyle/>
          <a:p>
            <a:endParaRPr/>
          </a:p>
        </p:txBody>
      </p:sp>
      <p:sp>
        <p:nvSpPr>
          <p:cNvPr id="191" name="Shape 191"/>
          <p:cNvSpPr/>
          <p:nvPr/>
        </p:nvSpPr>
        <p:spPr>
          <a:xfrm>
            <a:off x="1062037" y="2466975"/>
            <a:ext cx="44451" cy="4763"/>
          </a:xfrm>
          <a:prstGeom prst="line">
            <a:avLst/>
          </a:prstGeom>
          <a:ln w="6350">
            <a:solidFill>
              <a:srgbClr val="808080"/>
            </a:solidFill>
          </a:ln>
        </p:spPr>
        <p:txBody>
          <a:bodyPr lIns="45719" rIns="45719"/>
          <a:lstStyle/>
          <a:p>
            <a:endParaRPr/>
          </a:p>
        </p:txBody>
      </p:sp>
      <p:sp>
        <p:nvSpPr>
          <p:cNvPr id="192" name="Shape 192"/>
          <p:cNvSpPr/>
          <p:nvPr/>
        </p:nvSpPr>
        <p:spPr>
          <a:xfrm>
            <a:off x="1062037" y="1916112"/>
            <a:ext cx="44451" cy="4764"/>
          </a:xfrm>
          <a:prstGeom prst="line">
            <a:avLst/>
          </a:prstGeom>
          <a:ln w="6350">
            <a:solidFill>
              <a:srgbClr val="808080"/>
            </a:solidFill>
          </a:ln>
        </p:spPr>
        <p:txBody>
          <a:bodyPr lIns="45719" rIns="45719"/>
          <a:lstStyle/>
          <a:p>
            <a:endParaRPr/>
          </a:p>
        </p:txBody>
      </p:sp>
      <p:sp>
        <p:nvSpPr>
          <p:cNvPr id="193" name="Shape 193"/>
          <p:cNvSpPr/>
          <p:nvPr/>
        </p:nvSpPr>
        <p:spPr>
          <a:xfrm>
            <a:off x="1062037" y="1363662"/>
            <a:ext cx="44451" cy="6351"/>
          </a:xfrm>
          <a:prstGeom prst="line">
            <a:avLst/>
          </a:prstGeom>
          <a:ln w="6350">
            <a:solidFill>
              <a:srgbClr val="808080"/>
            </a:solidFill>
          </a:ln>
        </p:spPr>
        <p:txBody>
          <a:bodyPr lIns="45719" rIns="45719"/>
          <a:lstStyle/>
          <a:p>
            <a:endParaRPr/>
          </a:p>
        </p:txBody>
      </p:sp>
      <p:sp>
        <p:nvSpPr>
          <p:cNvPr id="194" name="Shape 194"/>
          <p:cNvSpPr/>
          <p:nvPr/>
        </p:nvSpPr>
        <p:spPr>
          <a:xfrm flipV="1">
            <a:off x="1106487" y="5232399"/>
            <a:ext cx="4764" cy="49214"/>
          </a:xfrm>
          <a:prstGeom prst="line">
            <a:avLst/>
          </a:prstGeom>
          <a:ln w="6350">
            <a:solidFill>
              <a:srgbClr val="808080"/>
            </a:solidFill>
          </a:ln>
        </p:spPr>
        <p:txBody>
          <a:bodyPr lIns="45719" rIns="45719"/>
          <a:lstStyle/>
          <a:p>
            <a:endParaRPr/>
          </a:p>
        </p:txBody>
      </p:sp>
      <p:sp>
        <p:nvSpPr>
          <p:cNvPr id="195" name="Shape 195"/>
          <p:cNvSpPr/>
          <p:nvPr/>
        </p:nvSpPr>
        <p:spPr>
          <a:xfrm>
            <a:off x="5676900" y="2679700"/>
            <a:ext cx="120651" cy="0"/>
          </a:xfrm>
          <a:prstGeom prst="line">
            <a:avLst/>
          </a:prstGeom>
          <a:ln w="19050">
            <a:solidFill>
              <a:srgbClr val="000000"/>
            </a:solidFill>
          </a:ln>
        </p:spPr>
        <p:txBody>
          <a:bodyPr lIns="45719" rIns="45719"/>
          <a:lstStyle/>
          <a:p>
            <a:endParaRPr/>
          </a:p>
        </p:txBody>
      </p:sp>
      <p:pic>
        <p:nvPicPr>
          <p:cNvPr id="196" name="Screen Shot 2012-10-28 at 1.png" descr="Screen Shot 2012-10-28 at 1.44.42 PM.png"/>
          <p:cNvPicPr>
            <a:picLocks noChangeAspect="1"/>
          </p:cNvPicPr>
          <p:nvPr/>
        </p:nvPicPr>
        <p:blipFill>
          <a:blip r:embed="rId3">
            <a:extLst/>
          </a:blip>
          <a:stretch>
            <a:fillRect/>
          </a:stretch>
        </p:blipFill>
        <p:spPr>
          <a:xfrm>
            <a:off x="681990" y="1402080"/>
            <a:ext cx="8124825" cy="5148263"/>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1" y="76200"/>
            <a:ext cx="9144002" cy="150386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2400">
                <a:solidFill>
                  <a:srgbClr val="000090"/>
                </a:solidFill>
                <a:latin typeface="Arial"/>
                <a:ea typeface="Arial"/>
                <a:cs typeface="Arial"/>
                <a:sym typeface="Arial"/>
              </a:defRPr>
            </a:pPr>
            <a:r>
              <a:t>Survey results comparing ~10 hr course (blue) and </a:t>
            </a:r>
          </a:p>
          <a:p>
            <a:pPr algn="ctr">
              <a:defRPr sz="2400">
                <a:solidFill>
                  <a:srgbClr val="000090"/>
                </a:solidFill>
                <a:latin typeface="Arial"/>
                <a:ea typeface="Arial"/>
                <a:cs typeface="Arial"/>
                <a:sym typeface="Arial"/>
              </a:defRPr>
            </a:pPr>
            <a:r>
              <a:t>~45 hr course (red) with summer-in-the-lab (green)</a:t>
            </a:r>
          </a:p>
          <a:p>
            <a:pPr algn="ctr">
              <a:defRPr sz="2400">
                <a:solidFill>
                  <a:srgbClr val="000090"/>
                </a:solidFill>
                <a:latin typeface="Arial"/>
                <a:ea typeface="Arial"/>
                <a:cs typeface="Arial"/>
                <a:sym typeface="Arial"/>
              </a:defRPr>
            </a:pPr>
            <a:r>
              <a:t>.</a:t>
            </a:r>
          </a:p>
        </p:txBody>
      </p:sp>
      <p:sp>
        <p:nvSpPr>
          <p:cNvPr id="201" name="Shape 201"/>
          <p:cNvSpPr/>
          <p:nvPr/>
        </p:nvSpPr>
        <p:spPr>
          <a:xfrm>
            <a:off x="6553200" y="2057400"/>
            <a:ext cx="228600" cy="228600"/>
          </a:xfrm>
          <a:prstGeom prst="diamond">
            <a:avLst/>
          </a:prstGeom>
          <a:solidFill>
            <a:srgbClr val="FF0000"/>
          </a:solidFill>
          <a:ln>
            <a:solidFill>
              <a:srgbClr val="000000"/>
            </a:solidFill>
          </a:ln>
        </p:spPr>
        <p:txBody>
          <a:bodyPr lIns="45719" rIns="45719"/>
          <a:lstStyle/>
          <a:p>
            <a:pPr>
              <a:defRPr sz="1800"/>
            </a:pPr>
            <a:endParaRPr/>
          </a:p>
        </p:txBody>
      </p:sp>
      <p:sp>
        <p:nvSpPr>
          <p:cNvPr id="202" name="Shape 202"/>
          <p:cNvSpPr/>
          <p:nvPr/>
        </p:nvSpPr>
        <p:spPr>
          <a:xfrm>
            <a:off x="6553200" y="1828800"/>
            <a:ext cx="228600" cy="228600"/>
          </a:xfrm>
          <a:prstGeom prst="diamond">
            <a:avLst/>
          </a:prstGeom>
          <a:solidFill>
            <a:srgbClr val="0000FF"/>
          </a:solidFill>
          <a:ln>
            <a:solidFill>
              <a:srgbClr val="000000"/>
            </a:solidFill>
          </a:ln>
        </p:spPr>
        <p:txBody>
          <a:bodyPr lIns="45719" rIns="45719"/>
          <a:lstStyle/>
          <a:p>
            <a:pPr>
              <a:defRPr sz="1800"/>
            </a:pPr>
            <a:endParaRPr/>
          </a:p>
        </p:txBody>
      </p:sp>
      <p:sp>
        <p:nvSpPr>
          <p:cNvPr id="203" name="Shape 203"/>
          <p:cNvSpPr/>
          <p:nvPr/>
        </p:nvSpPr>
        <p:spPr>
          <a:xfrm>
            <a:off x="6324600" y="1701799"/>
            <a:ext cx="2057400" cy="54199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600">
                <a:latin typeface="Arial"/>
                <a:ea typeface="Arial"/>
                <a:cs typeface="Arial"/>
                <a:sym typeface="Arial"/>
              </a:defRPr>
            </a:pPr>
            <a:r>
              <a:t>       GEP school</a:t>
            </a:r>
          </a:p>
          <a:p>
            <a:pPr>
              <a:defRPr sz="1600">
                <a:latin typeface="Arial"/>
                <a:ea typeface="Arial"/>
                <a:cs typeface="Arial"/>
                <a:sym typeface="Arial"/>
              </a:defRPr>
            </a:pPr>
            <a:r>
              <a:t> </a:t>
            </a:r>
            <a:r>
              <a:rPr>
                <a:solidFill>
                  <a:srgbClr val="FF0000"/>
                </a:solidFill>
              </a:rPr>
              <a:t>   </a:t>
            </a:r>
            <a:r>
              <a:t>   SURE 09 Bio</a:t>
            </a:r>
          </a:p>
        </p:txBody>
      </p:sp>
      <p:pic>
        <p:nvPicPr>
          <p:cNvPr id="204" name="Screen Shot 2013-10-14 at 10.png" descr="Screen Shot 2013-10-14 at 10.26.00 PM.png"/>
          <p:cNvPicPr>
            <a:picLocks noChangeAspect="1"/>
          </p:cNvPicPr>
          <p:nvPr/>
        </p:nvPicPr>
        <p:blipFill>
          <a:blip r:embed="rId3">
            <a:extLst/>
          </a:blip>
          <a:stretch>
            <a:fillRect/>
          </a:stretch>
        </p:blipFill>
        <p:spPr>
          <a:xfrm>
            <a:off x="0" y="896937"/>
            <a:ext cx="8537575" cy="3751263"/>
          </a:xfrm>
          <a:prstGeom prst="rect">
            <a:avLst/>
          </a:prstGeom>
          <a:ln w="12700">
            <a:miter lim="400000"/>
          </a:ln>
        </p:spPr>
      </p:pic>
      <p:pic>
        <p:nvPicPr>
          <p:cNvPr id="205" name="Screen Shot 2013-10-14 at 10.png" descr="Screen Shot 2013-10-14 at 10.26.53 PM.png"/>
          <p:cNvPicPr>
            <a:picLocks noChangeAspect="1"/>
          </p:cNvPicPr>
          <p:nvPr/>
        </p:nvPicPr>
        <p:blipFill>
          <a:blip r:embed="rId4">
            <a:extLst/>
          </a:blip>
          <a:stretch>
            <a:fillRect/>
          </a:stretch>
        </p:blipFill>
        <p:spPr>
          <a:xfrm>
            <a:off x="381000" y="4583112"/>
            <a:ext cx="8534400" cy="2274888"/>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232047" y="384894"/>
            <a:ext cx="5562600" cy="914400"/>
          </a:xfrm>
        </p:spPr>
        <p:txBody>
          <a:bodyPr>
            <a:normAutofit fontScale="90000"/>
          </a:bodyPr>
          <a:lstStyle/>
          <a:p>
            <a:pPr algn="l" eaLnBrk="1" hangingPunct="1"/>
            <a:r>
              <a:rPr lang="en-US" sz="3200" dirty="0">
                <a:solidFill>
                  <a:srgbClr val="000090"/>
                </a:solidFill>
                <a:latin typeface="Arial" charset="0"/>
              </a:rPr>
              <a:t>Selected student quotes…..</a:t>
            </a:r>
            <a:br>
              <a:rPr lang="en-US" sz="3200" dirty="0">
                <a:solidFill>
                  <a:srgbClr val="000090"/>
                </a:solidFill>
                <a:latin typeface="Arial" charset="0"/>
              </a:rPr>
            </a:br>
            <a:endParaRPr lang="en-US" sz="3200" dirty="0">
              <a:solidFill>
                <a:srgbClr val="000090"/>
              </a:solidFill>
              <a:latin typeface="Verdana" charset="0"/>
            </a:endParaRPr>
          </a:p>
        </p:txBody>
      </p:sp>
      <p:sp>
        <p:nvSpPr>
          <p:cNvPr id="40962" name="Rectangle 3"/>
          <p:cNvSpPr>
            <a:spLocks noGrp="1" noChangeArrowheads="1"/>
          </p:cNvSpPr>
          <p:nvPr>
            <p:ph type="body" idx="1"/>
          </p:nvPr>
        </p:nvSpPr>
        <p:spPr>
          <a:xfrm>
            <a:off x="201611" y="1066800"/>
            <a:ext cx="8610600" cy="5791200"/>
          </a:xfrm>
        </p:spPr>
        <p:txBody>
          <a:bodyPr/>
          <a:lstStyle/>
          <a:p>
            <a:pPr eaLnBrk="1" hangingPunct="1">
              <a:spcBef>
                <a:spcPct val="25000"/>
              </a:spcBef>
            </a:pPr>
            <a:r>
              <a:rPr lang="en-US" sz="2400" dirty="0">
                <a:solidFill>
                  <a:srgbClr val="000000"/>
                </a:solidFill>
                <a:latin typeface="Arial" charset="0"/>
              </a:rPr>
              <a:t>The class was very intellectually challenging for me. It taught me to think in a way that I had never thought before.</a:t>
            </a:r>
          </a:p>
          <a:p>
            <a:pPr eaLnBrk="1" hangingPunct="1">
              <a:lnSpc>
                <a:spcPct val="90000"/>
              </a:lnSpc>
              <a:spcBef>
                <a:spcPct val="25000"/>
              </a:spcBef>
            </a:pPr>
            <a:endParaRPr lang="en-US" sz="2400" dirty="0">
              <a:solidFill>
                <a:srgbClr val="000000"/>
              </a:solidFill>
              <a:latin typeface="Arial" charset="0"/>
            </a:endParaRPr>
          </a:p>
          <a:p>
            <a:pPr eaLnBrk="1" hangingPunct="1">
              <a:spcBef>
                <a:spcPct val="25000"/>
              </a:spcBef>
            </a:pPr>
            <a:r>
              <a:rPr lang="en-US" sz="2400" dirty="0">
                <a:solidFill>
                  <a:srgbClr val="000000"/>
                </a:solidFill>
                <a:latin typeface="Arial" charset="0"/>
              </a:rPr>
              <a:t>It was a great team-building and learning experience. It was independent work, but you were going through the same things as the other students and built camaraderie.</a:t>
            </a:r>
          </a:p>
          <a:p>
            <a:pPr eaLnBrk="1" hangingPunct="1">
              <a:spcBef>
                <a:spcPct val="25000"/>
              </a:spcBef>
            </a:pPr>
            <a:endParaRPr lang="en-US" sz="2400" dirty="0">
              <a:solidFill>
                <a:srgbClr val="000000"/>
              </a:solidFill>
              <a:latin typeface="Arial" charset="0"/>
            </a:endParaRPr>
          </a:p>
          <a:p>
            <a:pPr>
              <a:buFontTx/>
              <a:buChar char="•"/>
            </a:pPr>
            <a:r>
              <a:rPr lang="en-US" sz="2400" dirty="0">
                <a:solidFill>
                  <a:srgbClr val="000000"/>
                </a:solidFill>
                <a:latin typeface="Arial"/>
                <a:cs typeface="Arial"/>
              </a:rPr>
              <a:t>Everything we gained from the class…was either found by desperately messing around on the various websites …or by talking with other students.</a:t>
            </a:r>
          </a:p>
          <a:p>
            <a:pPr>
              <a:buFontTx/>
              <a:buChar char="•"/>
            </a:pPr>
            <a:endParaRPr lang="en-US" sz="2400" dirty="0">
              <a:solidFill>
                <a:srgbClr val="000000"/>
              </a:solidFill>
              <a:latin typeface="Arial"/>
              <a:cs typeface="Arial"/>
            </a:endParaRPr>
          </a:p>
          <a:p>
            <a:pPr>
              <a:buFontTx/>
              <a:buChar char="•"/>
            </a:pPr>
            <a:r>
              <a:rPr lang="en-US" sz="2400" dirty="0">
                <a:solidFill>
                  <a:srgbClr val="000000"/>
                </a:solidFill>
                <a:latin typeface="Arial"/>
                <a:cs typeface="Arial"/>
              </a:rPr>
              <a:t>I know if I could survive this class then I could survive just about anything.</a:t>
            </a:r>
          </a:p>
          <a:p>
            <a:pPr eaLnBrk="1" hangingPunct="1">
              <a:lnSpc>
                <a:spcPct val="90000"/>
              </a:lnSpc>
              <a:spcBef>
                <a:spcPct val="25000"/>
              </a:spcBef>
            </a:pPr>
            <a:endParaRPr lang="en-US" sz="2400" dirty="0">
              <a:solidFill>
                <a:srgbClr val="000000"/>
              </a:solidFill>
              <a:latin typeface="Arial" charset="0"/>
            </a:endParaRPr>
          </a:p>
          <a:p>
            <a:pPr marL="0" indent="0" eaLnBrk="1" hangingPunct="1">
              <a:lnSpc>
                <a:spcPct val="90000"/>
              </a:lnSpc>
              <a:spcBef>
                <a:spcPct val="25000"/>
              </a:spcBef>
              <a:buNone/>
            </a:pPr>
            <a:endParaRPr lang="en-US" sz="2400" dirty="0">
              <a:solidFill>
                <a:srgbClr val="000000"/>
              </a:solidFill>
              <a:latin typeface="Arial" charset="0"/>
            </a:endParaRPr>
          </a:p>
          <a:p>
            <a:pPr eaLnBrk="1" hangingPunct="1">
              <a:lnSpc>
                <a:spcPct val="90000"/>
              </a:lnSpc>
              <a:spcBef>
                <a:spcPct val="25000"/>
              </a:spcBef>
            </a:pPr>
            <a:endParaRPr lang="en-US" dirty="0">
              <a:solidFill>
                <a:srgbClr val="000000"/>
              </a:solidFill>
              <a:latin typeface="Arial" charset="0"/>
            </a:endParaRPr>
          </a:p>
        </p:txBody>
      </p:sp>
    </p:spTree>
    <p:extLst>
      <p:ext uri="{BB962C8B-B14F-4D97-AF65-F5344CB8AC3E}">
        <p14:creationId xmlns:p14="http://schemas.microsoft.com/office/powerpoint/2010/main" val="56145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0" y="-13987"/>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a:spcBef>
                <a:spcPct val="0"/>
              </a:spcBef>
              <a:buFontTx/>
              <a:buNone/>
            </a:pPr>
            <a:r>
              <a:rPr lang="en-US" altLang="en-US" sz="2800" dirty="0">
                <a:latin typeface="Arial" charset="0"/>
              </a:rPr>
              <a:t>Recent hypothesis: </a:t>
            </a:r>
          </a:p>
          <a:p>
            <a:pPr algn="ctr">
              <a:spcBef>
                <a:spcPct val="0"/>
              </a:spcBef>
              <a:buFontTx/>
              <a:buNone/>
            </a:pPr>
            <a:r>
              <a:rPr lang="en-US" altLang="en-US" sz="2800" dirty="0">
                <a:latin typeface="Arial" charset="0"/>
              </a:rPr>
              <a:t>“formative frustration” (struggle) is important!</a:t>
            </a:r>
          </a:p>
          <a:p>
            <a:pPr algn="ctr">
              <a:spcBef>
                <a:spcPct val="0"/>
              </a:spcBef>
              <a:buFontTx/>
              <a:buNone/>
            </a:pPr>
            <a:r>
              <a:rPr lang="en-US" altLang="en-US" sz="2000" dirty="0">
                <a:latin typeface="Arial" charset="0"/>
              </a:rPr>
              <a:t>Reports from GEP Faculty</a:t>
            </a:r>
          </a:p>
        </p:txBody>
      </p:sp>
      <p:sp>
        <p:nvSpPr>
          <p:cNvPr id="32771" name="TextBox 4"/>
          <p:cNvSpPr txBox="1">
            <a:spLocks noChangeArrowheads="1"/>
          </p:cNvSpPr>
          <p:nvPr/>
        </p:nvSpPr>
        <p:spPr bwMode="auto">
          <a:xfrm>
            <a:off x="7718303" y="4686509"/>
            <a:ext cx="1313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800" dirty="0">
                <a:latin typeface="Arial" charset="0"/>
              </a:rPr>
              <a:t>D. </a:t>
            </a:r>
            <a:r>
              <a:rPr lang="en-US" altLang="en-US" sz="1800" dirty="0" err="1">
                <a:latin typeface="Arial" charset="0"/>
              </a:rPr>
              <a:t>Lopatto</a:t>
            </a:r>
            <a:r>
              <a:rPr lang="en-US" altLang="en-US" sz="1800" dirty="0">
                <a:latin typeface="Arial" charset="0"/>
              </a:rPr>
              <a:t>;</a:t>
            </a:r>
          </a:p>
          <a:p>
            <a:pPr>
              <a:spcBef>
                <a:spcPct val="0"/>
              </a:spcBef>
              <a:buFontTx/>
              <a:buNone/>
            </a:pPr>
            <a:r>
              <a:rPr lang="en-US" altLang="en-US" sz="1800" dirty="0">
                <a:latin typeface="Arial" charset="0"/>
              </a:rPr>
              <a:t>J. </a:t>
            </a:r>
            <a:r>
              <a:rPr lang="en-US" altLang="en-US" sz="1800">
                <a:latin typeface="Arial" charset="0"/>
              </a:rPr>
              <a:t>Brennan</a:t>
            </a:r>
            <a:endParaRPr lang="en-US" altLang="en-US" sz="1800" dirty="0">
              <a:latin typeface="Arial" charset="0"/>
            </a:endParaRPr>
          </a:p>
        </p:txBody>
      </p:sp>
      <p:sp>
        <p:nvSpPr>
          <p:cNvPr id="3" name="TextBox 2"/>
          <p:cNvSpPr txBox="1"/>
          <p:nvPr/>
        </p:nvSpPr>
        <p:spPr>
          <a:xfrm>
            <a:off x="420130" y="5474041"/>
            <a:ext cx="7135800" cy="1754326"/>
          </a:xfrm>
          <a:prstGeom prst="rect">
            <a:avLst/>
          </a:prstGeom>
          <a:noFill/>
        </p:spPr>
        <p:txBody>
          <a:bodyPr wrap="none" rtlCol="0">
            <a:spAutoFit/>
          </a:bodyPr>
          <a:lstStyle/>
          <a:p>
            <a:r>
              <a:rPr lang="en-US" sz="2400" dirty="0">
                <a:solidFill>
                  <a:srgbClr val="008F45"/>
                </a:solidFill>
              </a:rPr>
              <a:t>How likely are you to let your students take risks/fail</a:t>
            </a:r>
            <a:r>
              <a:rPr lang="is-IS" sz="2400" dirty="0">
                <a:solidFill>
                  <a:srgbClr val="008F45"/>
                </a:solidFill>
              </a:rPr>
              <a:t>….</a:t>
            </a:r>
          </a:p>
          <a:p>
            <a:r>
              <a:rPr lang="en-US" sz="2000" dirty="0"/>
              <a:t>In wet lab work</a:t>
            </a:r>
            <a:r>
              <a:rPr lang="is-IS" sz="2000" dirty="0"/>
              <a:t>…			</a:t>
            </a:r>
            <a:r>
              <a:rPr lang="is-IS" sz="2000" dirty="0">
                <a:solidFill>
                  <a:srgbClr val="FF0000"/>
                </a:solidFill>
              </a:rPr>
              <a:t>32%	</a:t>
            </a:r>
            <a:r>
              <a:rPr lang="is-IS" sz="2000" dirty="0"/>
              <a:t>		50% 		10%		</a:t>
            </a:r>
            <a:endParaRPr lang="en-US" sz="2000" dirty="0"/>
          </a:p>
          <a:p>
            <a:r>
              <a:rPr lang="en-US" sz="2000" dirty="0"/>
              <a:t>In GEP research...			</a:t>
            </a:r>
            <a:r>
              <a:rPr lang="en-US" sz="2000" dirty="0">
                <a:solidFill>
                  <a:srgbClr val="FF0000"/>
                </a:solidFill>
              </a:rPr>
              <a:t>67%	</a:t>
            </a:r>
            <a:r>
              <a:rPr lang="en-US" sz="2000" dirty="0"/>
              <a:t>		27%			1%</a:t>
            </a:r>
          </a:p>
          <a:p>
            <a:r>
              <a:rPr lang="en-US" sz="2000" dirty="0"/>
              <a:t>					Very likely 	  Moderately      Not at all </a:t>
            </a:r>
          </a:p>
          <a:p>
            <a:endParaRPr lang="en-US" sz="2400" dirty="0"/>
          </a:p>
        </p:txBody>
      </p:sp>
      <p:graphicFrame>
        <p:nvGraphicFramePr>
          <p:cNvPr id="11" name="Chart 10"/>
          <p:cNvGraphicFramePr>
            <a:graphicFrameLocks/>
          </p:cNvGraphicFramePr>
          <p:nvPr>
            <p:extLst>
              <p:ext uri="{D42A27DB-BD31-4B8C-83A1-F6EECF244321}">
                <p14:modId xmlns:p14="http://schemas.microsoft.com/office/powerpoint/2010/main" val="3808824425"/>
              </p:ext>
            </p:extLst>
          </p:nvPr>
        </p:nvGraphicFramePr>
        <p:xfrm>
          <a:off x="577777" y="1486108"/>
          <a:ext cx="6418138" cy="34546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38032" y="1810284"/>
            <a:ext cx="2674168" cy="1015663"/>
          </a:xfrm>
          <a:prstGeom prst="rect">
            <a:avLst/>
          </a:prstGeom>
          <a:noFill/>
        </p:spPr>
        <p:txBody>
          <a:bodyPr wrap="square" rtlCol="0">
            <a:spAutoFit/>
          </a:bodyPr>
          <a:lstStyle/>
          <a:p>
            <a:r>
              <a:rPr lang="en-US" sz="2000" b="1" dirty="0"/>
              <a:t>Blue = positive impact</a:t>
            </a:r>
          </a:p>
          <a:p>
            <a:r>
              <a:rPr lang="en-US" sz="2000" b="1" dirty="0"/>
              <a:t>Red = negative impact</a:t>
            </a:r>
          </a:p>
          <a:p>
            <a:r>
              <a:rPr lang="en-US" sz="2000" b="1" dirty="0"/>
              <a:t>Green = no impact</a:t>
            </a:r>
          </a:p>
        </p:txBody>
      </p:sp>
    </p:spTree>
    <p:extLst>
      <p:ext uri="{BB962C8B-B14F-4D97-AF65-F5344CB8AC3E}">
        <p14:creationId xmlns:p14="http://schemas.microsoft.com/office/powerpoint/2010/main" val="1583009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1" y="311328"/>
            <a:ext cx="9144002" cy="5480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t>    </a:t>
            </a:r>
            <a:r>
              <a:rPr sz="3200" dirty="0"/>
              <a:t>Can we reach more faculty and students?</a:t>
            </a:r>
          </a:p>
        </p:txBody>
      </p:sp>
      <p:sp>
        <p:nvSpPr>
          <p:cNvPr id="218" name="Shape 218"/>
          <p:cNvSpPr/>
          <p:nvPr/>
        </p:nvSpPr>
        <p:spPr>
          <a:xfrm>
            <a:off x="457200" y="1041402"/>
            <a:ext cx="8331200" cy="428065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342900" indent="-342900">
              <a:lnSpc>
                <a:spcPct val="90000"/>
              </a:lnSpc>
              <a:spcBef>
                <a:spcPts val="500"/>
              </a:spcBef>
              <a:buSzPct val="100000"/>
              <a:buChar char="•"/>
              <a:defRPr sz="2400"/>
            </a:pPr>
            <a:r>
              <a:rPr dirty="0"/>
              <a:t>Biggest need:  generate a system making it easier to load a new genome into a browser, adding evidence tracks to facilitate annotation; funded by NIH to work with Galaxy</a:t>
            </a:r>
            <a:r>
              <a:rPr lang="en-US" dirty="0"/>
              <a:t> to achieve this.</a:t>
            </a:r>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Needs to include the ability to check work as you go</a:t>
            </a:r>
            <a:r>
              <a:rPr lang="en-US" dirty="0"/>
              <a:t>: use Gene Model Checker</a:t>
            </a:r>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Designed to enable faculty to                                                   create </a:t>
            </a:r>
            <a:r>
              <a:rPr lang="en-US" dirty="0"/>
              <a:t>create </a:t>
            </a:r>
            <a:r>
              <a:rPr dirty="0"/>
              <a:t>their own projects, or                                                    work </a:t>
            </a:r>
            <a:r>
              <a:rPr lang="en-US" dirty="0"/>
              <a:t>work </a:t>
            </a:r>
            <a:r>
              <a:rPr dirty="0"/>
              <a:t>in their preferred model</a:t>
            </a:r>
            <a:r>
              <a:rPr lang="en-US" dirty="0"/>
              <a:t> </a:t>
            </a:r>
          </a:p>
          <a:p>
            <a:pPr>
              <a:lnSpc>
                <a:spcPct val="90000"/>
              </a:lnSpc>
              <a:spcBef>
                <a:spcPts val="500"/>
              </a:spcBef>
              <a:buSzPct val="100000"/>
              <a:defRPr sz="2400"/>
            </a:pPr>
            <a:r>
              <a:rPr lang="en-US" dirty="0"/>
              <a:t>     </a:t>
            </a:r>
            <a:r>
              <a:rPr dirty="0"/>
              <a:t>organism</a:t>
            </a:r>
            <a:r>
              <a:rPr lang="en-US" dirty="0"/>
              <a:t>; GEP actively looking </a:t>
            </a:r>
          </a:p>
          <a:p>
            <a:pPr>
              <a:lnSpc>
                <a:spcPct val="90000"/>
              </a:lnSpc>
              <a:spcBef>
                <a:spcPts val="500"/>
              </a:spcBef>
              <a:buSzPct val="100000"/>
              <a:defRPr sz="2400"/>
            </a:pPr>
            <a:r>
              <a:rPr lang="en-US" dirty="0"/>
              <a:t>     for new projects for students.</a:t>
            </a:r>
          </a:p>
          <a:p>
            <a:pPr marL="342900" indent="-342900">
              <a:lnSpc>
                <a:spcPct val="90000"/>
              </a:lnSpc>
              <a:spcBef>
                <a:spcPts val="500"/>
              </a:spcBef>
              <a:buSzPct val="100000"/>
              <a:buChar char="•"/>
              <a:defRPr sz="2400"/>
            </a:pPr>
            <a:endParaRPr sz="1000" dirty="0"/>
          </a:p>
        </p:txBody>
      </p:sp>
      <p:pic>
        <p:nvPicPr>
          <p:cNvPr id="219" name="Dot plot to investigate example.png" descr="Dot plot to investigate example.png"/>
          <p:cNvPicPr>
            <a:picLocks noChangeAspect="1"/>
          </p:cNvPicPr>
          <p:nvPr/>
        </p:nvPicPr>
        <p:blipFill>
          <a:blip r:embed="rId2">
            <a:extLst/>
          </a:blip>
          <a:stretch>
            <a:fillRect/>
          </a:stretch>
        </p:blipFill>
        <p:spPr>
          <a:xfrm>
            <a:off x="5260056" y="2747962"/>
            <a:ext cx="4132263" cy="4010026"/>
          </a:xfrm>
          <a:prstGeom prst="rect">
            <a:avLst/>
          </a:prstGeom>
          <a:ln w="12700">
            <a:miter lim="400000"/>
          </a:ln>
        </p:spPr>
      </p:pic>
      <p:sp>
        <p:nvSpPr>
          <p:cNvPr id="220" name="Shape 220"/>
          <p:cNvSpPr/>
          <p:nvPr/>
        </p:nvSpPr>
        <p:spPr>
          <a:xfrm>
            <a:off x="2082800" y="5763252"/>
            <a:ext cx="3085138"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400"/>
            </a:pPr>
            <a:r>
              <a:rPr dirty="0"/>
              <a:t>Gene Model Checker </a:t>
            </a:r>
            <a:r>
              <a:rPr dirty="0">
                <a:latin typeface="Wingdings"/>
                <a:ea typeface="Wingdings"/>
                <a:cs typeface="Wingdings"/>
                <a:sym typeface="Wingdings"/>
              </a:rPr>
              <a:t></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idx="4294967295"/>
          </p:nvPr>
        </p:nvSpPr>
        <p:spPr>
          <a:xfrm>
            <a:off x="685800" y="393700"/>
            <a:ext cx="7772400" cy="646113"/>
          </a:xfrm>
          <a:prstGeom prst="rect">
            <a:avLst/>
          </a:prstGeom>
          <a:extLst>
            <a:ext uri="{C572A759-6A51-4108-AA02-DFA0A04FC94B}">
              <ma14:wrappingTextBoxFlag xmlns=""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dirty="0"/>
              <a:t>GEP / Galaxy Project:  G-OnRamp</a:t>
            </a:r>
          </a:p>
        </p:txBody>
      </p:sp>
      <p:sp>
        <p:nvSpPr>
          <p:cNvPr id="223" name="Shape 223"/>
          <p:cNvSpPr>
            <a:spLocks noGrp="1"/>
          </p:cNvSpPr>
          <p:nvPr>
            <p:ph type="body" idx="4294967295"/>
          </p:nvPr>
        </p:nvSpPr>
        <p:spPr>
          <a:xfrm>
            <a:off x="596900" y="1397000"/>
            <a:ext cx="8013700" cy="5257800"/>
          </a:xfrm>
          <a:prstGeom prst="rect">
            <a:avLst/>
          </a:prstGeom>
          <a:extLst>
            <a:ext uri="{C572A759-6A51-4108-AA02-DFA0A04FC94B}">
              <ma14:wrappingTextBoxFlag xmlns="" xmlns:ma14="http://schemas.microsoft.com/office/mac/drawingml/2011/main" val="1"/>
            </a:ext>
          </a:extLst>
        </p:spPr>
        <p:txBody>
          <a:bodyPr>
            <a:normAutofit lnSpcReduction="10000"/>
          </a:bodyPr>
          <a:lstStyle/>
          <a:p>
            <a:pPr>
              <a:spcBef>
                <a:spcPts val="500"/>
              </a:spcBef>
              <a:buFont typeface="Wingdings"/>
              <a:buChar char="▪"/>
              <a:defRPr sz="2400">
                <a:latin typeface="Arial"/>
                <a:ea typeface="Arial"/>
                <a:cs typeface="Arial"/>
                <a:sym typeface="Arial"/>
              </a:defRPr>
            </a:pPr>
            <a:r>
              <a:rPr dirty="0"/>
              <a:t>Partnership with </a:t>
            </a:r>
            <a:r>
              <a:rPr dirty="0">
                <a:solidFill>
                  <a:srgbClr val="FF0000"/>
                </a:solidFill>
              </a:rPr>
              <a:t>Jeremy Goecks </a:t>
            </a:r>
            <a:r>
              <a:rPr dirty="0"/>
              <a:t>&amp; </a:t>
            </a:r>
            <a:r>
              <a:rPr lang="en-US" dirty="0">
                <a:solidFill>
                  <a:srgbClr val="FF0000"/>
                </a:solidFill>
              </a:rPr>
              <a:t>Luke Sargent</a:t>
            </a:r>
            <a:r>
              <a:rPr dirty="0"/>
              <a:t>, </a:t>
            </a:r>
            <a:r>
              <a:rPr lang="en-US" dirty="0"/>
              <a:t>Oregon Health and Science University</a:t>
            </a:r>
            <a:r>
              <a:rPr dirty="0"/>
              <a:t>;                                   W</a:t>
            </a:r>
            <a:r>
              <a:rPr lang="en-US" dirty="0"/>
              <a:t>ash </a:t>
            </a:r>
            <a:r>
              <a:rPr dirty="0"/>
              <a:t>U, </a:t>
            </a:r>
            <a:r>
              <a:rPr dirty="0">
                <a:solidFill>
                  <a:srgbClr val="FF0000"/>
                </a:solidFill>
              </a:rPr>
              <a:t>Wilson Leung </a:t>
            </a:r>
            <a:r>
              <a:rPr dirty="0"/>
              <a:t>&amp; </a:t>
            </a:r>
            <a:r>
              <a:rPr dirty="0">
                <a:solidFill>
                  <a:srgbClr val="FF0000"/>
                </a:solidFill>
              </a:rPr>
              <a:t>Yating Liu</a:t>
            </a:r>
          </a:p>
          <a:p>
            <a:pPr>
              <a:lnSpc>
                <a:spcPct val="130000"/>
              </a:lnSpc>
              <a:spcBef>
                <a:spcPts val="500"/>
              </a:spcBef>
              <a:buFont typeface="Wingdings"/>
              <a:buChar char="▪"/>
              <a:defRPr sz="2400">
                <a:latin typeface="Arial"/>
                <a:ea typeface="Arial"/>
                <a:cs typeface="Arial"/>
                <a:sym typeface="Arial"/>
              </a:defRPr>
            </a:pPr>
            <a:r>
              <a:rPr lang="en-US" dirty="0"/>
              <a:t>Goal:  custom annotation workflow</a:t>
            </a:r>
          </a:p>
          <a:p>
            <a:pPr>
              <a:lnSpc>
                <a:spcPct val="130000"/>
              </a:lnSpc>
              <a:spcBef>
                <a:spcPts val="500"/>
              </a:spcBef>
              <a:buFont typeface="Wingdings"/>
              <a:buChar char="▪"/>
              <a:defRPr sz="2400">
                <a:latin typeface="Arial"/>
                <a:ea typeface="Arial"/>
                <a:cs typeface="Arial"/>
                <a:sym typeface="Arial"/>
              </a:defRPr>
            </a:pPr>
            <a:r>
              <a:rPr dirty="0"/>
              <a:t>Designed to work with eukaryotic genomes</a:t>
            </a:r>
            <a:endParaRPr lang="en-US" dirty="0"/>
          </a:p>
          <a:p>
            <a:pPr>
              <a:lnSpc>
                <a:spcPct val="130000"/>
              </a:lnSpc>
              <a:spcBef>
                <a:spcPts val="500"/>
              </a:spcBef>
              <a:buFont typeface="Wingdings"/>
              <a:buChar char="▪"/>
              <a:defRPr sz="2400">
                <a:latin typeface="Arial"/>
                <a:ea typeface="Arial"/>
                <a:cs typeface="Arial"/>
                <a:sym typeface="Arial"/>
              </a:defRPr>
            </a:pPr>
            <a:r>
              <a:rPr lang="en-US" dirty="0"/>
              <a:t>Threes sources of evidence for gene annotation</a:t>
            </a:r>
            <a:endParaRPr dirty="0"/>
          </a:p>
          <a:p>
            <a:pPr lvl="1">
              <a:lnSpc>
                <a:spcPct val="130000"/>
              </a:lnSpc>
              <a:spcBef>
                <a:spcPts val="500"/>
              </a:spcBef>
              <a:buFont typeface="Wingdings"/>
              <a:buChar char="▪"/>
              <a:defRPr sz="2400">
                <a:latin typeface="Arial"/>
                <a:ea typeface="Arial"/>
                <a:cs typeface="Arial"/>
                <a:sym typeface="Arial"/>
              </a:defRPr>
            </a:pPr>
            <a:r>
              <a:rPr lang="en-US" dirty="0"/>
              <a:t>Suite of g</a:t>
            </a:r>
            <a:r>
              <a:rPr dirty="0"/>
              <a:t>ene predictors</a:t>
            </a:r>
            <a:endParaRPr lang="en-US" dirty="0"/>
          </a:p>
          <a:p>
            <a:pPr lvl="1">
              <a:lnSpc>
                <a:spcPct val="130000"/>
              </a:lnSpc>
              <a:spcBef>
                <a:spcPts val="500"/>
              </a:spcBef>
              <a:buFont typeface="Wingdings"/>
              <a:buChar char="▪"/>
              <a:defRPr sz="2400">
                <a:latin typeface="Arial"/>
                <a:ea typeface="Arial"/>
                <a:cs typeface="Arial"/>
                <a:sym typeface="Arial"/>
              </a:defRPr>
            </a:pPr>
            <a:r>
              <a:rPr dirty="0"/>
              <a:t>Homology identification</a:t>
            </a:r>
            <a:r>
              <a:rPr lang="en-US" dirty="0"/>
              <a:t> (given reference species)</a:t>
            </a:r>
          </a:p>
          <a:p>
            <a:pPr lvl="1">
              <a:lnSpc>
                <a:spcPct val="130000"/>
              </a:lnSpc>
              <a:spcBef>
                <a:spcPts val="500"/>
              </a:spcBef>
              <a:buFont typeface="Wingdings"/>
              <a:buChar char="▪"/>
              <a:defRPr sz="2400">
                <a:latin typeface="Arial"/>
                <a:ea typeface="Arial"/>
                <a:cs typeface="Arial"/>
                <a:sym typeface="Arial"/>
              </a:defRPr>
            </a:pPr>
            <a:r>
              <a:rPr lang="en-US" dirty="0"/>
              <a:t>Transcriptional evidence from RNA-</a:t>
            </a:r>
            <a:r>
              <a:rPr lang="en-US" dirty="0" err="1"/>
              <a:t>seq</a:t>
            </a:r>
            <a:endParaRPr dirty="0"/>
          </a:p>
          <a:p>
            <a:pPr>
              <a:spcBef>
                <a:spcPts val="500"/>
              </a:spcBef>
              <a:buFont typeface="Wingdings"/>
              <a:buChar char="▪"/>
              <a:defRPr sz="2400">
                <a:latin typeface="Arial"/>
                <a:ea typeface="Arial"/>
                <a:cs typeface="Arial"/>
                <a:sym typeface="Arial"/>
              </a:defRPr>
            </a:pPr>
            <a:r>
              <a:rPr dirty="0"/>
              <a:t>Galaxy</a:t>
            </a:r>
            <a:r>
              <a:rPr lang="en-US" dirty="0"/>
              <a:t> workflows and tools for generating evidence from raw data and visualizing evidence in a genome browser (UCSC or JBrowse).</a:t>
            </a:r>
          </a:p>
        </p:txBody>
      </p:sp>
      <p:sp>
        <p:nvSpPr>
          <p:cNvPr id="224" name="Shape 224"/>
          <p:cNvSpPr/>
          <p:nvPr/>
        </p:nvSpPr>
        <p:spPr>
          <a:xfrm>
            <a:off x="685800" y="1143000"/>
            <a:ext cx="7848600" cy="0"/>
          </a:xfrm>
          <a:prstGeom prst="line">
            <a:avLst/>
          </a:prstGeom>
          <a:ln w="38100">
            <a:solidFill>
              <a:srgbClr val="000090"/>
            </a:solidFill>
          </a:ln>
        </p:spPr>
        <p:txBody>
          <a:bodyPr lIns="45719" rIns="45719"/>
          <a:lstStyle/>
          <a:p>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083" y="36073"/>
            <a:ext cx="8897597" cy="6170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lIns="143691" rIns="143691">
            <a:noAutofit/>
          </a:bodyPr>
          <a:lstStyle>
            <a:lvl1pPr algn="l" defTabSz="3017520" rtl="0" eaLnBrk="1" latinLnBrk="0" hangingPunct="1">
              <a:lnSpc>
                <a:spcPct val="90000"/>
              </a:lnSpc>
              <a:spcBef>
                <a:spcPct val="0"/>
              </a:spcBef>
              <a:buNone/>
              <a:defRPr sz="14520" kern="1200">
                <a:solidFill>
                  <a:schemeClr val="tx1"/>
                </a:solidFill>
                <a:latin typeface="Arial" charset="0"/>
                <a:ea typeface="Arial" charset="0"/>
                <a:cs typeface="Arial" charset="0"/>
              </a:defRPr>
            </a:lvl1pPr>
          </a:lstStyle>
          <a:p>
            <a:pPr algn="ctr" defTabSz="2370865">
              <a:defRPr/>
            </a:pPr>
            <a:r>
              <a:rPr lang="en-US" sz="2800" kern="0" dirty="0">
                <a:solidFill>
                  <a:prstClr val="black"/>
                </a:solidFill>
              </a:rPr>
              <a:t>2017  G-</a:t>
            </a:r>
            <a:r>
              <a:rPr lang="en-US" sz="2800" kern="0" dirty="0" err="1">
                <a:solidFill>
                  <a:prstClr val="black"/>
                </a:solidFill>
              </a:rPr>
              <a:t>OnRamp</a:t>
            </a:r>
            <a:r>
              <a:rPr lang="en-US" sz="2800" kern="0" dirty="0">
                <a:solidFill>
                  <a:prstClr val="black"/>
                </a:solidFill>
              </a:rPr>
              <a:t> Workshops</a:t>
            </a:r>
            <a:endParaRPr lang="en-US" sz="2800" dirty="0">
              <a:solidFill>
                <a:prstClr val="black"/>
              </a:solidFill>
            </a:endParaRPr>
          </a:p>
        </p:txBody>
      </p:sp>
      <p:sp>
        <p:nvSpPr>
          <p:cNvPr id="5" name="Content Placeholder 7"/>
          <p:cNvSpPr txBox="1">
            <a:spLocks/>
          </p:cNvSpPr>
          <p:nvPr/>
        </p:nvSpPr>
        <p:spPr>
          <a:xfrm>
            <a:off x="37083" y="724921"/>
            <a:ext cx="5066505" cy="2466803"/>
          </a:xfrm>
          <a:prstGeom prst="rect">
            <a:avLst/>
          </a:prstGeom>
        </p:spPr>
        <p:txBody>
          <a:bodyPr>
            <a:noAutofit/>
          </a:bodyPr>
          <a:lstStyle>
            <a:lvl1pPr marL="754380" indent="-754380" algn="l" defTabSz="3017520" rtl="0" eaLnBrk="1" latinLnBrk="0" hangingPunct="1">
              <a:lnSpc>
                <a:spcPct val="90000"/>
              </a:lnSpc>
              <a:spcBef>
                <a:spcPts val="3300"/>
              </a:spcBef>
              <a:buFont typeface="Arial"/>
              <a:buChar char="•"/>
              <a:defRPr sz="9240" kern="1200">
                <a:solidFill>
                  <a:schemeClr val="tx1"/>
                </a:solidFill>
                <a:latin typeface="Arial" charset="0"/>
                <a:ea typeface="Arial" charset="0"/>
                <a:cs typeface="Arial" charset="0"/>
              </a:defRPr>
            </a:lvl1pPr>
            <a:lvl2pPr marL="2263140" indent="-754380" algn="l" defTabSz="3017520" rtl="0" eaLnBrk="1" latinLnBrk="0" hangingPunct="1">
              <a:lnSpc>
                <a:spcPct val="90000"/>
              </a:lnSpc>
              <a:spcBef>
                <a:spcPts val="1650"/>
              </a:spcBef>
              <a:buFont typeface="Arial"/>
              <a:buChar char="•"/>
              <a:defRPr sz="7920" kern="1200">
                <a:solidFill>
                  <a:schemeClr val="tx1"/>
                </a:solidFill>
                <a:latin typeface="Arial" charset="0"/>
                <a:ea typeface="Arial" charset="0"/>
                <a:cs typeface="Arial" charset="0"/>
              </a:defRPr>
            </a:lvl2pPr>
            <a:lvl3pPr marL="3771900" indent="-754380" algn="l" defTabSz="3017520" rtl="0" eaLnBrk="1" latinLnBrk="0" hangingPunct="1">
              <a:lnSpc>
                <a:spcPct val="90000"/>
              </a:lnSpc>
              <a:spcBef>
                <a:spcPts val="1650"/>
              </a:spcBef>
              <a:buFont typeface="Arial"/>
              <a:buChar char="•"/>
              <a:defRPr sz="6600" kern="1200">
                <a:solidFill>
                  <a:schemeClr val="tx1"/>
                </a:solidFill>
                <a:latin typeface="Arial" charset="0"/>
                <a:ea typeface="Arial" charset="0"/>
                <a:cs typeface="Arial" charset="0"/>
              </a:defRPr>
            </a:lvl3pPr>
            <a:lvl4pPr marL="5280660" indent="-754380" algn="l" defTabSz="3017520" rtl="0" eaLnBrk="1" latinLnBrk="0" hangingPunct="1">
              <a:lnSpc>
                <a:spcPct val="90000"/>
              </a:lnSpc>
              <a:spcBef>
                <a:spcPts val="1650"/>
              </a:spcBef>
              <a:buFont typeface="Arial"/>
              <a:buChar char="•"/>
              <a:defRPr sz="5940" kern="1200">
                <a:solidFill>
                  <a:schemeClr val="tx1"/>
                </a:solidFill>
                <a:latin typeface="Arial" charset="0"/>
                <a:ea typeface="Arial" charset="0"/>
                <a:cs typeface="Arial" charset="0"/>
              </a:defRPr>
            </a:lvl4pPr>
            <a:lvl5pPr marL="6789420" indent="-754380" algn="l" defTabSz="3017520" rtl="0" eaLnBrk="1" latinLnBrk="0" hangingPunct="1">
              <a:lnSpc>
                <a:spcPct val="90000"/>
              </a:lnSpc>
              <a:spcBef>
                <a:spcPts val="1650"/>
              </a:spcBef>
              <a:buFont typeface="Arial"/>
              <a:buChar char="•"/>
              <a:defRPr sz="5940" kern="1200">
                <a:solidFill>
                  <a:schemeClr val="tx1"/>
                </a:solidFill>
                <a:latin typeface="Arial" charset="0"/>
                <a:ea typeface="Arial" charset="0"/>
                <a:cs typeface="Arial" charset="0"/>
              </a:defRPr>
            </a:lvl5pPr>
            <a:lvl6pPr marL="829818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9pPr>
          </a:lstStyle>
          <a:p>
            <a:pPr marL="273009" indent="-273009" defTabSz="2370865">
              <a:lnSpc>
                <a:spcPct val="110000"/>
              </a:lnSpc>
              <a:spcBef>
                <a:spcPts val="471"/>
              </a:spcBef>
              <a:defRPr/>
            </a:pPr>
            <a:r>
              <a:rPr lang="en-US" sz="2000" dirty="0">
                <a:solidFill>
                  <a:prstClr val="black"/>
                </a:solidFill>
              </a:rPr>
              <a:t>15 genome browsers created: </a:t>
            </a:r>
          </a:p>
          <a:p>
            <a:pPr marL="574755" lvl="3" indent="-273009" defTabSz="2370865">
              <a:lnSpc>
                <a:spcPct val="110000"/>
              </a:lnSpc>
              <a:spcBef>
                <a:spcPts val="471"/>
              </a:spcBef>
              <a:defRPr/>
            </a:pPr>
            <a:r>
              <a:rPr lang="en-US" sz="2000" dirty="0">
                <a:solidFill>
                  <a:prstClr val="black"/>
                </a:solidFill>
              </a:rPr>
              <a:t>Assembly sizes: </a:t>
            </a:r>
            <a:r>
              <a:rPr lang="en-US" sz="2000" b="1" dirty="0">
                <a:solidFill>
                  <a:prstClr val="black"/>
                </a:solidFill>
              </a:rPr>
              <a:t>70Mb - 2.8Gb</a:t>
            </a:r>
          </a:p>
          <a:p>
            <a:pPr marL="574755" lvl="3" indent="-273009" defTabSz="2370865">
              <a:lnSpc>
                <a:spcPct val="110000"/>
              </a:lnSpc>
              <a:spcBef>
                <a:spcPts val="471"/>
              </a:spcBef>
              <a:defRPr/>
            </a:pPr>
            <a:r>
              <a:rPr lang="en-US" sz="2000" dirty="0">
                <a:solidFill>
                  <a:prstClr val="black"/>
                </a:solidFill>
              </a:rPr>
              <a:t>Number of scaffolds: </a:t>
            </a:r>
            <a:r>
              <a:rPr lang="en-US" sz="2000" b="1" dirty="0">
                <a:solidFill>
                  <a:prstClr val="black"/>
                </a:solidFill>
              </a:rPr>
              <a:t>54 - </a:t>
            </a:r>
            <a:r>
              <a:rPr lang="fi-FI" sz="2000" b="1" dirty="0">
                <a:solidFill>
                  <a:prstClr val="black"/>
                </a:solidFill>
              </a:rPr>
              <a:t>402,501</a:t>
            </a:r>
          </a:p>
          <a:p>
            <a:pPr marL="273009" indent="-273009" defTabSz="2370865">
              <a:lnSpc>
                <a:spcPct val="110000"/>
              </a:lnSpc>
              <a:spcBef>
                <a:spcPts val="471"/>
              </a:spcBef>
              <a:defRPr/>
            </a:pPr>
            <a:r>
              <a:rPr lang="en-US" sz="2000" dirty="0">
                <a:solidFill>
                  <a:prstClr val="black"/>
                </a:solidFill>
              </a:rPr>
              <a:t>Data hosted on the </a:t>
            </a:r>
            <a:r>
              <a:rPr lang="en-US" sz="2000" dirty="0" err="1">
                <a:solidFill>
                  <a:prstClr val="black"/>
                </a:solidFill>
              </a:rPr>
              <a:t>CyVerse</a:t>
            </a:r>
            <a:r>
              <a:rPr lang="en-US" sz="2000" dirty="0">
                <a:solidFill>
                  <a:prstClr val="black"/>
                </a:solidFill>
              </a:rPr>
              <a:t> Data Store</a:t>
            </a:r>
          </a:p>
          <a:p>
            <a:pPr marL="574755" lvl="2" indent="-273009" defTabSz="2370865">
              <a:lnSpc>
                <a:spcPct val="110000"/>
              </a:lnSpc>
              <a:spcBef>
                <a:spcPts val="471"/>
              </a:spcBef>
              <a:defRPr/>
            </a:pPr>
            <a:r>
              <a:rPr lang="en-US" sz="2000" dirty="0">
                <a:solidFill>
                  <a:prstClr val="black"/>
                </a:solidFill>
                <a:hlinkClick r:id="rId3"/>
              </a:rPr>
              <a:t>http://gonramp.org</a:t>
            </a:r>
            <a:r>
              <a:rPr lang="en-US" sz="2000" dirty="0">
                <a:solidFill>
                  <a:prstClr val="black"/>
                </a:solidFill>
              </a:rPr>
              <a:t> </a:t>
            </a:r>
            <a:r>
              <a:rPr lang="en-US" sz="2000" b="1" dirty="0">
                <a:solidFill>
                  <a:prstClr val="black"/>
                </a:solidFill>
              </a:rPr>
              <a:t>➜</a:t>
            </a:r>
            <a:r>
              <a:rPr lang="en-US" sz="2000" dirty="0">
                <a:solidFill>
                  <a:prstClr val="black"/>
                </a:solidFill>
              </a:rPr>
              <a:t> “View Assembly”</a:t>
            </a:r>
            <a:endParaRPr lang="en-US" sz="2000" b="1" dirty="0">
              <a:solidFill>
                <a:prstClr val="black"/>
              </a:solidFill>
            </a:endParaRPr>
          </a:p>
          <a:p>
            <a:pPr marL="273009" indent="-273009" defTabSz="2370865">
              <a:spcBef>
                <a:spcPts val="471"/>
              </a:spcBef>
              <a:defRPr/>
            </a:pPr>
            <a:endParaRPr lang="en-US" sz="2000" dirty="0">
              <a:solidFill>
                <a:prstClr val="black"/>
              </a:solidFill>
            </a:endParaRPr>
          </a:p>
        </p:txBody>
      </p:sp>
      <p:grpSp>
        <p:nvGrpSpPr>
          <p:cNvPr id="6" name="Group 5"/>
          <p:cNvGrpSpPr>
            <a:grpSpLocks noChangeAspect="1"/>
          </p:cNvGrpSpPr>
          <p:nvPr/>
        </p:nvGrpSpPr>
        <p:grpSpPr>
          <a:xfrm>
            <a:off x="5140671" y="629947"/>
            <a:ext cx="3745106" cy="4251574"/>
            <a:chOff x="3670663" y="875210"/>
            <a:chExt cx="5447212" cy="5950130"/>
          </a:xfrm>
        </p:grpSpPr>
        <p:sp>
          <p:nvSpPr>
            <p:cNvPr id="17" name="Rectangle 16"/>
            <p:cNvSpPr/>
            <p:nvPr/>
          </p:nvSpPr>
          <p:spPr>
            <a:xfrm>
              <a:off x="3670663" y="875210"/>
              <a:ext cx="5447212" cy="59501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445" y="2913134"/>
              <a:ext cx="5303520" cy="189411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9039" y="944416"/>
              <a:ext cx="5303520" cy="189411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9039" y="4873694"/>
              <a:ext cx="5303520" cy="1894114"/>
            </a:xfrm>
            <a:prstGeom prst="rect">
              <a:avLst/>
            </a:prstGeom>
          </p:spPr>
        </p:pic>
      </p:grpSp>
      <p:graphicFrame>
        <p:nvGraphicFramePr>
          <p:cNvPr id="3" name="Table 2">
            <a:extLst>
              <a:ext uri="{FF2B5EF4-FFF2-40B4-BE49-F238E27FC236}">
                <a16:creationId xmlns:a16="http://schemas.microsoft.com/office/drawing/2014/main" id="{BE9E5DB7-F28D-EA43-B413-A280A0B9E59C}"/>
              </a:ext>
            </a:extLst>
          </p:cNvPr>
          <p:cNvGraphicFramePr>
            <a:graphicFrameLocks noGrp="1"/>
          </p:cNvGraphicFramePr>
          <p:nvPr>
            <p:extLst>
              <p:ext uri="{D42A27DB-BD31-4B8C-83A1-F6EECF244321}">
                <p14:modId xmlns:p14="http://schemas.microsoft.com/office/powerpoint/2010/main" val="4235246965"/>
              </p:ext>
            </p:extLst>
          </p:nvPr>
        </p:nvGraphicFramePr>
        <p:xfrm>
          <a:off x="204534" y="4475766"/>
          <a:ext cx="4776673" cy="2177700"/>
        </p:xfrm>
        <a:graphic>
          <a:graphicData uri="http://schemas.openxmlformats.org/drawingml/2006/table">
            <a:tbl>
              <a:tblPr>
                <a:tableStyleId>{5940675A-B579-460E-94D1-54222C63F5DA}</a:tableStyleId>
              </a:tblPr>
              <a:tblGrid>
                <a:gridCol w="2356911">
                  <a:extLst>
                    <a:ext uri="{9D8B030D-6E8A-4147-A177-3AD203B41FA5}">
                      <a16:colId xmlns:a16="http://schemas.microsoft.com/office/drawing/2014/main" val="649395179"/>
                    </a:ext>
                  </a:extLst>
                </a:gridCol>
                <a:gridCol w="2419762">
                  <a:extLst>
                    <a:ext uri="{9D8B030D-6E8A-4147-A177-3AD203B41FA5}">
                      <a16:colId xmlns:a16="http://schemas.microsoft.com/office/drawing/2014/main" val="3931431153"/>
                    </a:ext>
                  </a:extLst>
                </a:gridCol>
              </a:tblGrid>
              <a:tr h="300932">
                <a:tc>
                  <a:txBody>
                    <a:bodyPr/>
                    <a:lstStyle/>
                    <a:p>
                      <a:pPr algn="l" fontAlgn="b"/>
                      <a:r>
                        <a:rPr lang="en-US" sz="1600" u="none" strike="noStrike" dirty="0">
                          <a:effectLst/>
                        </a:rPr>
                        <a:t>Solenodon paradoxus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Haitian solenodon or agouta</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3054870"/>
                  </a:ext>
                </a:extLst>
              </a:tr>
              <a:tr h="300932">
                <a:tc>
                  <a:txBody>
                    <a:bodyPr/>
                    <a:lstStyle/>
                    <a:p>
                      <a:pPr algn="l" fontAlgn="b"/>
                      <a:r>
                        <a:rPr lang="en-US" sz="1600" u="none" strike="noStrike" dirty="0" err="1">
                          <a:effectLst/>
                        </a:rPr>
                        <a:t>Schrenkiella</a:t>
                      </a:r>
                      <a:r>
                        <a:rPr lang="en-US" sz="1600" u="none" strike="noStrike" dirty="0">
                          <a:effectLst/>
                        </a:rPr>
                        <a:t> </a:t>
                      </a:r>
                      <a:r>
                        <a:rPr lang="en-US" sz="1600" u="none" strike="noStrike" dirty="0" err="1">
                          <a:effectLst/>
                        </a:rPr>
                        <a:t>parvula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Brassicaceae</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1452115"/>
                  </a:ext>
                </a:extLst>
              </a:tr>
              <a:tr h="300932">
                <a:tc>
                  <a:txBody>
                    <a:bodyPr/>
                    <a:lstStyle/>
                    <a:p>
                      <a:pPr algn="l" fontAlgn="b"/>
                      <a:r>
                        <a:rPr lang="en-US" sz="1600" u="none" strike="noStrike" dirty="0">
                          <a:effectLst/>
                        </a:rPr>
                        <a:t>Chlamydomonas </a:t>
                      </a:r>
                      <a:r>
                        <a:rPr lang="en-US" sz="1600" u="none" strike="noStrike" dirty="0" err="1">
                          <a:effectLst/>
                        </a:rPr>
                        <a:t>reinhardtii</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Unicellular green algae</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9411543"/>
                  </a:ext>
                </a:extLst>
              </a:tr>
              <a:tr h="300932">
                <a:tc>
                  <a:txBody>
                    <a:bodyPr/>
                    <a:lstStyle/>
                    <a:p>
                      <a:pPr algn="l" fontAlgn="b"/>
                      <a:r>
                        <a:rPr lang="en-US" sz="1600" u="none" strike="noStrike" dirty="0" err="1">
                          <a:effectLst/>
                        </a:rPr>
                        <a:t>Aiptasia</a:t>
                      </a:r>
                      <a:r>
                        <a:rPr lang="en-US" sz="1600" u="none" strike="noStrike" dirty="0">
                          <a:effectLst/>
                        </a:rPr>
                        <a:t> pallida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Sea anemone</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8827265"/>
                  </a:ext>
                </a:extLst>
              </a:tr>
              <a:tr h="300932">
                <a:tc>
                  <a:txBody>
                    <a:bodyPr/>
                    <a:lstStyle/>
                    <a:p>
                      <a:pPr algn="l" fontAlgn="b"/>
                      <a:r>
                        <a:rPr lang="en-US" sz="1600" u="none" strike="noStrike" dirty="0" err="1">
                          <a:effectLst/>
                        </a:rPr>
                        <a:t>Avena</a:t>
                      </a:r>
                      <a:r>
                        <a:rPr lang="en-US" sz="1600" u="none" strike="noStrike" dirty="0">
                          <a:effectLst/>
                        </a:rPr>
                        <a:t> </a:t>
                      </a:r>
                      <a:r>
                        <a:rPr lang="en-US" sz="1600" u="none" strike="noStrike" dirty="0" err="1">
                          <a:effectLst/>
                        </a:rPr>
                        <a:t>atlantica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Oats</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0388905"/>
                  </a:ext>
                </a:extLst>
              </a:tr>
              <a:tr h="300932">
                <a:tc>
                  <a:txBody>
                    <a:bodyPr/>
                    <a:lstStyle/>
                    <a:p>
                      <a:pPr algn="l" fontAlgn="b"/>
                      <a:r>
                        <a:rPr lang="en-US" sz="1600" u="none" strike="noStrike" dirty="0" err="1">
                          <a:effectLst/>
                        </a:rPr>
                        <a:t>Potamopyrgus</a:t>
                      </a:r>
                      <a:r>
                        <a:rPr lang="en-US" sz="1600" u="none" strike="noStrike" dirty="0">
                          <a:effectLst/>
                        </a:rPr>
                        <a:t> </a:t>
                      </a:r>
                      <a:r>
                        <a:rPr lang="en-US" sz="1600" u="none" strike="noStrike" dirty="0" err="1">
                          <a:effectLst/>
                        </a:rPr>
                        <a:t>antipodarum</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The New Zealand mud snail</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81219334"/>
                  </a:ext>
                </a:extLst>
              </a:tr>
              <a:tr h="372108">
                <a:tc>
                  <a:txBody>
                    <a:bodyPr/>
                    <a:lstStyle/>
                    <a:p>
                      <a:pPr algn="l" fontAlgn="b"/>
                      <a:r>
                        <a:rPr lang="en-US" sz="1600" u="none" strike="noStrike" dirty="0" err="1">
                          <a:effectLst/>
                        </a:rPr>
                        <a:t>Taeniopygia</a:t>
                      </a:r>
                      <a:r>
                        <a:rPr lang="en-US" sz="1600" u="none" strike="noStrike" dirty="0">
                          <a:effectLst/>
                        </a:rPr>
                        <a:t> </a:t>
                      </a:r>
                      <a:r>
                        <a:rPr lang="en-US" sz="1600" u="none" strike="noStrike" dirty="0" err="1">
                          <a:effectLst/>
                        </a:rPr>
                        <a:t>guttata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Zebra Finch</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1320330"/>
                  </a:ext>
                </a:extLst>
              </a:tr>
            </a:tbl>
          </a:graphicData>
        </a:graphic>
      </p:graphicFrame>
      <p:sp>
        <p:nvSpPr>
          <p:cNvPr id="7" name="TextBox 6">
            <a:extLst>
              <a:ext uri="{FF2B5EF4-FFF2-40B4-BE49-F238E27FC236}">
                <a16:creationId xmlns:a16="http://schemas.microsoft.com/office/drawing/2014/main" id="{CA48B315-F11B-0643-A6BF-5BE3D8D37DC0}"/>
              </a:ext>
            </a:extLst>
          </p:cNvPr>
          <p:cNvSpPr txBox="1"/>
          <p:nvPr/>
        </p:nvSpPr>
        <p:spPr>
          <a:xfrm>
            <a:off x="481263" y="4006516"/>
            <a:ext cx="42328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June 2018 G-</a:t>
            </a:r>
            <a:r>
              <a:rPr kumimoji="0" lang="en-US" sz="2400" b="1" i="0" u="none" strike="noStrike" cap="none" spc="0" normalizeH="0" baseline="0" dirty="0" err="1">
                <a:ln>
                  <a:noFill/>
                </a:ln>
                <a:solidFill>
                  <a:srgbClr val="000000"/>
                </a:solidFill>
                <a:effectLst/>
                <a:uFillTx/>
                <a:latin typeface="+mn-lt"/>
                <a:ea typeface="+mn-ea"/>
                <a:cs typeface="+mn-cs"/>
                <a:sym typeface="Calibri"/>
              </a:rPr>
              <a:t>OnRamp</a:t>
            </a:r>
            <a:r>
              <a:rPr kumimoji="0" lang="en-US" sz="2400" b="1" i="0" u="none" strike="noStrike" cap="none" spc="0" normalizeH="0" baseline="0" dirty="0">
                <a:ln>
                  <a:noFill/>
                </a:ln>
                <a:solidFill>
                  <a:srgbClr val="000000"/>
                </a:solidFill>
                <a:effectLst/>
                <a:uFillTx/>
                <a:latin typeface="+mn-lt"/>
                <a:ea typeface="+mn-ea"/>
                <a:cs typeface="+mn-cs"/>
                <a:sym typeface="Calibri"/>
              </a:rPr>
              <a:t> Workshop</a:t>
            </a:r>
          </a:p>
        </p:txBody>
      </p:sp>
    </p:spTree>
    <p:extLst>
      <p:ext uri="{BB962C8B-B14F-4D97-AF65-F5344CB8AC3E}">
        <p14:creationId xmlns:p14="http://schemas.microsoft.com/office/powerpoint/2010/main" val="1576682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754" y="162698"/>
            <a:ext cx="8915400" cy="6629400"/>
          </a:xfrm>
        </p:spPr>
        <p:txBody>
          <a:bodyPr>
            <a:normAutofit/>
          </a:bodyPr>
          <a:lstStyle/>
          <a:p>
            <a:r>
              <a:rPr lang="en-US" sz="3200" dirty="0">
                <a:solidFill>
                  <a:srgbClr val="000090"/>
                </a:solidFill>
                <a:latin typeface="Arial"/>
                <a:cs typeface="Arial"/>
              </a:rPr>
              <a:t>Conclusions:</a:t>
            </a:r>
          </a:p>
          <a:p>
            <a:pPr algn="l"/>
            <a:endParaRPr lang="en-US" sz="1200" dirty="0">
              <a:solidFill>
                <a:srgbClr val="008000"/>
              </a:solidFill>
            </a:endParaRPr>
          </a:p>
          <a:p>
            <a:pPr marL="457200" indent="-457200" algn="l">
              <a:buFont typeface="Arial"/>
              <a:buChar char="•"/>
            </a:pPr>
            <a:r>
              <a:rPr lang="en-US" sz="2800" dirty="0">
                <a:solidFill>
                  <a:srgbClr val="000090"/>
                </a:solidFill>
              </a:rPr>
              <a:t>Genomics</a:t>
            </a:r>
            <a:r>
              <a:rPr lang="en-US" sz="2800" dirty="0">
                <a:solidFill>
                  <a:srgbClr val="008000"/>
                </a:solidFill>
              </a:rPr>
              <a:t> </a:t>
            </a:r>
            <a:r>
              <a:rPr lang="en-US" sz="2800" dirty="0">
                <a:solidFill>
                  <a:schemeClr val="tx1"/>
                </a:solidFill>
              </a:rPr>
              <a:t>is an excellent topic for CUREs (course-based undergraduate research experiences)</a:t>
            </a:r>
          </a:p>
          <a:p>
            <a:pPr algn="l"/>
            <a:endParaRPr lang="en-US" sz="1600" dirty="0">
              <a:solidFill>
                <a:schemeClr val="tx1"/>
              </a:solidFill>
            </a:endParaRPr>
          </a:p>
          <a:p>
            <a:pPr marL="457200" indent="-457200" algn="l">
              <a:lnSpc>
                <a:spcPct val="90000"/>
              </a:lnSpc>
              <a:buFont typeface="Arial"/>
              <a:buChar char="•"/>
            </a:pPr>
            <a:r>
              <a:rPr lang="en-US" sz="2800" dirty="0">
                <a:solidFill>
                  <a:srgbClr val="000090"/>
                </a:solidFill>
              </a:rPr>
              <a:t>Evidence </a:t>
            </a:r>
            <a:r>
              <a:rPr lang="en-US" sz="2800" dirty="0">
                <a:solidFill>
                  <a:srgbClr val="000000"/>
                </a:solidFill>
              </a:rPr>
              <a:t>points to </a:t>
            </a:r>
          </a:p>
          <a:p>
            <a:pPr marL="914400" lvl="1" indent="-457200" algn="l">
              <a:lnSpc>
                <a:spcPct val="90000"/>
              </a:lnSpc>
              <a:buFont typeface="Arial"/>
              <a:buChar char="•"/>
            </a:pPr>
            <a:r>
              <a:rPr lang="en-US" sz="2400" dirty="0">
                <a:solidFill>
                  <a:srgbClr val="000000"/>
                </a:solidFill>
              </a:rPr>
              <a:t>knowledge gains </a:t>
            </a:r>
          </a:p>
          <a:p>
            <a:pPr marL="914400" lvl="1" indent="-457200" algn="l">
              <a:lnSpc>
                <a:spcPct val="90000"/>
              </a:lnSpc>
              <a:buFont typeface="Arial"/>
              <a:buChar char="•"/>
            </a:pPr>
            <a:r>
              <a:rPr lang="en-US" sz="2400" dirty="0">
                <a:solidFill>
                  <a:srgbClr val="000000"/>
                </a:solidFill>
              </a:rPr>
              <a:t>gains in understanding of science </a:t>
            </a:r>
          </a:p>
          <a:p>
            <a:pPr algn="l">
              <a:lnSpc>
                <a:spcPct val="90000"/>
              </a:lnSpc>
            </a:pPr>
            <a:endParaRPr lang="en-US" sz="1600" dirty="0">
              <a:solidFill>
                <a:schemeClr val="tx1"/>
              </a:solidFill>
            </a:endParaRPr>
          </a:p>
          <a:p>
            <a:pPr marL="457200" indent="-457200" algn="l">
              <a:lnSpc>
                <a:spcPct val="90000"/>
              </a:lnSpc>
              <a:buFont typeface="Arial"/>
              <a:buChar char="•"/>
            </a:pPr>
            <a:r>
              <a:rPr lang="en-US" sz="2800" dirty="0">
                <a:solidFill>
                  <a:srgbClr val="000090"/>
                </a:solidFill>
              </a:rPr>
              <a:t>Massively parallel undergraduates </a:t>
            </a:r>
            <a:r>
              <a:rPr lang="en-US" sz="2800" dirty="0">
                <a:solidFill>
                  <a:srgbClr val="000000"/>
                </a:solidFill>
              </a:rPr>
              <a:t>can accomplish research that could not be done in any other way!</a:t>
            </a:r>
          </a:p>
          <a:p>
            <a:pPr algn="l">
              <a:lnSpc>
                <a:spcPct val="90000"/>
              </a:lnSpc>
            </a:pPr>
            <a:endParaRPr lang="en-US" sz="1600" dirty="0">
              <a:solidFill>
                <a:srgbClr val="008000"/>
              </a:solidFill>
            </a:endParaRPr>
          </a:p>
          <a:p>
            <a:pPr marL="457200" indent="-457200" algn="l">
              <a:lnSpc>
                <a:spcPct val="90000"/>
              </a:lnSpc>
              <a:buFont typeface="Arial"/>
              <a:buChar char="•"/>
            </a:pPr>
            <a:r>
              <a:rPr lang="en-US" sz="2800" dirty="0">
                <a:solidFill>
                  <a:schemeClr val="tx1"/>
                </a:solidFill>
              </a:rPr>
              <a:t>How to create varied opportunities?  </a:t>
            </a:r>
            <a:r>
              <a:rPr lang="en-US" sz="2800" dirty="0">
                <a:solidFill>
                  <a:srgbClr val="000090"/>
                </a:solidFill>
              </a:rPr>
              <a:t>G-</a:t>
            </a:r>
            <a:r>
              <a:rPr lang="en-US" sz="2800" dirty="0" err="1">
                <a:solidFill>
                  <a:srgbClr val="000090"/>
                </a:solidFill>
              </a:rPr>
              <a:t>OnRamp</a:t>
            </a:r>
            <a:r>
              <a:rPr lang="en-US" sz="2800" dirty="0">
                <a:solidFill>
                  <a:srgbClr val="000090"/>
                </a:solidFill>
              </a:rPr>
              <a:t> </a:t>
            </a:r>
            <a:r>
              <a:rPr lang="en-US" sz="2800" dirty="0">
                <a:solidFill>
                  <a:srgbClr val="000000"/>
                </a:solidFill>
              </a:rPr>
              <a:t>should make it easy to create good genome browsers for annotating new genomes to answer novel research questions.</a:t>
            </a:r>
          </a:p>
        </p:txBody>
      </p:sp>
    </p:spTree>
    <p:extLst>
      <p:ext uri="{BB962C8B-B14F-4D97-AF65-F5344CB8AC3E}">
        <p14:creationId xmlns:p14="http://schemas.microsoft.com/office/powerpoint/2010/main" val="376188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rPr dirty="0"/>
              <a:t>G-OnRamp</a:t>
            </a:r>
            <a:br>
              <a:rPr dirty="0"/>
            </a:br>
            <a:r>
              <a:rPr sz="2200" dirty="0"/>
              <a:t>http://gonramp.org</a:t>
            </a:r>
          </a:p>
        </p:txBody>
      </p:sp>
      <p:sp>
        <p:nvSpPr>
          <p:cNvPr id="118" name="Shape 118"/>
          <p:cNvSpPr>
            <a:spLocks noGrp="1"/>
          </p:cNvSpPr>
          <p:nvPr>
            <p:ph type="body" idx="1"/>
          </p:nvPr>
        </p:nvSpPr>
        <p:spPr>
          <a:xfrm>
            <a:off x="457200" y="1435100"/>
            <a:ext cx="8601820" cy="4525963"/>
          </a:xfrm>
          <a:prstGeom prst="rect">
            <a:avLst/>
          </a:prstGeom>
        </p:spPr>
        <p:txBody>
          <a:bodyPr/>
          <a:lstStyle/>
          <a:p>
            <a:pPr defTabSz="256031">
              <a:spcBef>
                <a:spcPts val="400"/>
              </a:spcBef>
              <a:defRPr sz="1792"/>
            </a:pPr>
            <a:r>
              <a:rPr dirty="0"/>
              <a:t>Ready to use Galaxy server and workflows for genome annotation</a:t>
            </a:r>
          </a:p>
          <a:p>
            <a:pPr marL="438912" lvl="1" indent="-182880" defTabSz="256031">
              <a:spcBef>
                <a:spcPts val="400"/>
              </a:spcBef>
              <a:defRPr sz="1792"/>
            </a:pPr>
            <a:r>
              <a:rPr dirty="0"/>
              <a:t>for any eukaryotic genome, can adapt as needed</a:t>
            </a:r>
          </a:p>
          <a:p>
            <a:pPr marL="438912" lvl="1" indent="-182880" defTabSz="256031">
              <a:spcBef>
                <a:spcPts val="400"/>
              </a:spcBef>
              <a:defRPr sz="1792"/>
            </a:pPr>
            <a:r>
              <a:rPr dirty="0"/>
              <a:t>generates genome browser for doing manual annotation</a:t>
            </a:r>
          </a:p>
          <a:p>
            <a:pPr marL="438912" lvl="1" indent="-182880" defTabSz="256031">
              <a:spcBef>
                <a:spcPts val="400"/>
              </a:spcBef>
              <a:defRPr sz="1792"/>
            </a:pPr>
            <a:r>
              <a:rPr dirty="0"/>
              <a:t>integrates into ecosystem of bioinformatics tools such as UCSC Genome Browser, JBrowse/Apollo, and CyVerse</a:t>
            </a:r>
          </a:p>
          <a:p>
            <a:pPr marL="438912" lvl="1" indent="-182880" defTabSz="256031">
              <a:spcBef>
                <a:spcPts val="400"/>
              </a:spcBef>
              <a:defRPr sz="1792"/>
            </a:pPr>
            <a:r>
              <a:rPr dirty="0"/>
              <a:t>applicable to both research and education</a:t>
            </a:r>
            <a:r>
              <a:rPr lang="en-US" dirty="0"/>
              <a:t>, such as GEP</a:t>
            </a: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defTabSz="256031">
              <a:spcBef>
                <a:spcPts val="400"/>
              </a:spcBef>
              <a:defRPr sz="1792"/>
            </a:pPr>
            <a:endParaRPr dirty="0"/>
          </a:p>
          <a:p>
            <a:pPr defTabSz="256031">
              <a:spcBef>
                <a:spcPts val="400"/>
              </a:spcBef>
              <a:defRPr sz="1792"/>
            </a:pPr>
            <a:endParaRPr dirty="0"/>
          </a:p>
          <a:p>
            <a:pPr defTabSz="256031">
              <a:spcBef>
                <a:spcPts val="400"/>
              </a:spcBef>
              <a:defRPr sz="1792"/>
            </a:pPr>
            <a:r>
              <a:rPr dirty="0"/>
              <a:t> </a:t>
            </a:r>
          </a:p>
        </p:txBody>
      </p:sp>
      <p:grpSp>
        <p:nvGrpSpPr>
          <p:cNvPr id="173" name="Group 173"/>
          <p:cNvGrpSpPr/>
          <p:nvPr/>
        </p:nvGrpSpPr>
        <p:grpSpPr>
          <a:xfrm>
            <a:off x="1531100" y="3698081"/>
            <a:ext cx="6454020" cy="2931682"/>
            <a:chOff x="0" y="0"/>
            <a:chExt cx="6454018" cy="2931681"/>
          </a:xfrm>
        </p:grpSpPr>
        <p:grpSp>
          <p:nvGrpSpPr>
            <p:cNvPr id="121" name="Group 121"/>
            <p:cNvGrpSpPr/>
            <p:nvPr/>
          </p:nvGrpSpPr>
          <p:grpSpPr>
            <a:xfrm>
              <a:off x="-1" y="2254665"/>
              <a:ext cx="1332444" cy="570607"/>
              <a:chOff x="0" y="0"/>
              <a:chExt cx="1332442" cy="570606"/>
            </a:xfrm>
          </p:grpSpPr>
          <p:sp>
            <p:nvSpPr>
              <p:cNvPr id="119" name="Shape 119"/>
              <p:cNvSpPr/>
              <p:nvPr/>
            </p:nvSpPr>
            <p:spPr>
              <a:xfrm>
                <a:off x="0" y="0"/>
                <a:ext cx="1332443" cy="570607"/>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0" name="Shape 120"/>
              <p:cNvSpPr/>
              <p:nvPr/>
            </p:nvSpPr>
            <p:spPr>
              <a:xfrm>
                <a:off x="27854" y="43489"/>
                <a:ext cx="1276735"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RNA-Seq</a:t>
                </a:r>
              </a:p>
              <a:p>
                <a:pPr algn="ctr" defTabSz="3202177">
                  <a:defRPr sz="1400">
                    <a:solidFill>
                      <a:srgbClr val="FFFFFF"/>
                    </a:solidFill>
                    <a:latin typeface="+mn-lt"/>
                    <a:ea typeface="+mn-ea"/>
                    <a:cs typeface="+mn-cs"/>
                    <a:sym typeface="Calibri"/>
                  </a:defRPr>
                </a:pPr>
                <a:r>
                  <a:t>reads</a:t>
                </a:r>
              </a:p>
            </p:txBody>
          </p:sp>
        </p:grpSp>
        <p:grpSp>
          <p:nvGrpSpPr>
            <p:cNvPr id="125" name="Group 125"/>
            <p:cNvGrpSpPr/>
            <p:nvPr/>
          </p:nvGrpSpPr>
          <p:grpSpPr>
            <a:xfrm>
              <a:off x="1412635" y="3083"/>
              <a:ext cx="3244745" cy="2928599"/>
              <a:chOff x="0" y="0"/>
              <a:chExt cx="3244743" cy="2928598"/>
            </a:xfrm>
          </p:grpSpPr>
          <p:sp>
            <p:nvSpPr>
              <p:cNvPr id="122" name="Shape 122"/>
              <p:cNvSpPr/>
              <p:nvPr/>
            </p:nvSpPr>
            <p:spPr>
              <a:xfrm rot="16200000">
                <a:off x="158072" y="-158074"/>
                <a:ext cx="2928599" cy="3244745"/>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gradFill flip="none" rotWithShape="1">
                <a:gsLst>
                  <a:gs pos="0">
                    <a:srgbClr val="D1D1D1"/>
                  </a:gs>
                  <a:gs pos="50000">
                    <a:srgbClr val="C7C7C7"/>
                  </a:gs>
                  <a:gs pos="100000">
                    <a:srgbClr val="C0C0C0"/>
                  </a:gs>
                </a:gsLst>
                <a:lin ang="5400000" scaled="0"/>
              </a:gra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3" name="Shape 123"/>
              <p:cNvSpPr/>
              <p:nvPr/>
            </p:nvSpPr>
            <p:spPr>
              <a:xfrm rot="16200000">
                <a:off x="-1239090" y="1239089"/>
                <a:ext cx="2928598" cy="450419"/>
              </a:xfrm>
              <a:prstGeom prst="ellipse">
                <a:avLst/>
              </a:prstGeom>
              <a:solidFill>
                <a:srgbClr val="FFFFFF">
                  <a:alpha val="40000"/>
                </a:srgbClr>
              </a:soli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4" name="Shape 124"/>
              <p:cNvSpPr/>
              <p:nvPr/>
            </p:nvSpPr>
            <p:spPr>
              <a:xfrm rot="16200000">
                <a:off x="158073" y="-158073"/>
                <a:ext cx="2928598" cy="3244745"/>
              </a:xfrm>
              <a:custGeom>
                <a:avLst/>
                <a:gdLst/>
                <a:ahLst/>
                <a:cxnLst>
                  <a:cxn ang="0">
                    <a:pos x="wd2" y="hd2"/>
                  </a:cxn>
                  <a:cxn ang="5400000">
                    <a:pos x="wd2" y="hd2"/>
                  </a:cxn>
                  <a:cxn ang="10800000">
                    <a:pos x="wd2" y="hd2"/>
                  </a:cxn>
                  <a:cxn ang="16200000">
                    <a:pos x="wd2" y="hd2"/>
                  </a:cxn>
                </a:cxnLst>
                <a:rect l="0" t="0" r="r" b="b"/>
                <a:pathLst>
                  <a:path w="21600" h="21600" extrusionOk="0">
                    <a:moveTo>
                      <a:pt x="21600" y="1499"/>
                    </a:moveTo>
                    <a:cubicBezTo>
                      <a:pt x="21600" y="2327"/>
                      <a:pt x="16765" y="2998"/>
                      <a:pt x="10800" y="2998"/>
                    </a:cubicBezTo>
                    <a:cubicBezTo>
                      <a:pt x="4835" y="2998"/>
                      <a:pt x="0" y="2327"/>
                      <a:pt x="0" y="1499"/>
                    </a:cubicBez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lnTo>
                      <a:pt x="0" y="1499"/>
                    </a:lnTo>
                  </a:path>
                </a:pathLst>
              </a:custGeom>
              <a:noFill/>
              <a:ln w="6350" cap="flat">
                <a:solidFill>
                  <a:srgbClr val="A5A5A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grpSp>
          <p:nvGrpSpPr>
            <p:cNvPr id="128" name="Group 128"/>
            <p:cNvGrpSpPr/>
            <p:nvPr/>
          </p:nvGrpSpPr>
          <p:grpSpPr>
            <a:xfrm>
              <a:off x="1916928" y="464195"/>
              <a:ext cx="1162804" cy="515088"/>
              <a:chOff x="0" y="0"/>
              <a:chExt cx="1162803" cy="515087"/>
            </a:xfrm>
          </p:grpSpPr>
          <p:sp>
            <p:nvSpPr>
              <p:cNvPr id="126" name="Shape 126"/>
              <p:cNvSpPr/>
              <p:nvPr/>
            </p:nvSpPr>
            <p:spPr>
              <a:xfrm>
                <a:off x="0" y="0"/>
                <a:ext cx="1162804" cy="515088"/>
              </a:xfrm>
              <a:prstGeom prst="roundRect">
                <a:avLst>
                  <a:gd name="adj" fmla="val 16667"/>
                </a:avLst>
              </a:prstGeom>
              <a:solidFill>
                <a:srgbClr val="44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7" name="Shape 127"/>
              <p:cNvSpPr/>
              <p:nvPr/>
            </p:nvSpPr>
            <p:spPr>
              <a:xfrm>
                <a:off x="25144" y="15729"/>
                <a:ext cx="1112515"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Sequence similarity</a:t>
                </a:r>
              </a:p>
            </p:txBody>
          </p:sp>
        </p:grpSp>
        <p:grpSp>
          <p:nvGrpSpPr>
            <p:cNvPr id="131" name="Group 131"/>
            <p:cNvGrpSpPr/>
            <p:nvPr/>
          </p:nvGrpSpPr>
          <p:grpSpPr>
            <a:xfrm>
              <a:off x="1913844" y="1738035"/>
              <a:ext cx="1168972" cy="515088"/>
              <a:chOff x="0" y="0"/>
              <a:chExt cx="1168971" cy="515087"/>
            </a:xfrm>
          </p:grpSpPr>
          <p:sp>
            <p:nvSpPr>
              <p:cNvPr id="129" name="Shape 129"/>
              <p:cNvSpPr/>
              <p:nvPr/>
            </p:nvSpPr>
            <p:spPr>
              <a:xfrm>
                <a:off x="0" y="0"/>
                <a:ext cx="1168972" cy="515088"/>
              </a:xfrm>
              <a:prstGeom prst="roundRect">
                <a:avLst>
                  <a:gd name="adj" fmla="val 16667"/>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0" name="Shape 130"/>
              <p:cNvSpPr/>
              <p:nvPr/>
            </p:nvSpPr>
            <p:spPr>
              <a:xfrm>
                <a:off x="25144" y="15729"/>
                <a:ext cx="1118683"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RNA-Seq analysis</a:t>
                </a:r>
              </a:p>
            </p:txBody>
          </p:sp>
        </p:grpSp>
        <p:grpSp>
          <p:nvGrpSpPr>
            <p:cNvPr id="134" name="Group 134"/>
            <p:cNvGrpSpPr/>
            <p:nvPr/>
          </p:nvGrpSpPr>
          <p:grpSpPr>
            <a:xfrm>
              <a:off x="1916928" y="1101115"/>
              <a:ext cx="1168972" cy="515089"/>
              <a:chOff x="0" y="0"/>
              <a:chExt cx="1168971" cy="515087"/>
            </a:xfrm>
          </p:grpSpPr>
          <p:sp>
            <p:nvSpPr>
              <p:cNvPr id="132" name="Shape 132"/>
              <p:cNvSpPr/>
              <p:nvPr/>
            </p:nvSpPr>
            <p:spPr>
              <a:xfrm>
                <a:off x="0" y="0"/>
                <a:ext cx="1168972" cy="515088"/>
              </a:xfrm>
              <a:prstGeom prst="roundRect">
                <a:avLst>
                  <a:gd name="adj" fmla="val 16667"/>
                </a:avLst>
              </a:prstGeom>
              <a:solidFill>
                <a:srgbClr val="00B05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3" name="Shape 133"/>
              <p:cNvSpPr/>
              <p:nvPr/>
            </p:nvSpPr>
            <p:spPr>
              <a:xfrm>
                <a:off x="25144" y="15729"/>
                <a:ext cx="1118683"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Gene predictions</a:t>
                </a:r>
              </a:p>
            </p:txBody>
          </p:sp>
        </p:grpSp>
        <p:grpSp>
          <p:nvGrpSpPr>
            <p:cNvPr id="137" name="Group 137"/>
            <p:cNvGrpSpPr/>
            <p:nvPr/>
          </p:nvGrpSpPr>
          <p:grpSpPr>
            <a:xfrm>
              <a:off x="1916928" y="2364159"/>
              <a:ext cx="1162804" cy="515089"/>
              <a:chOff x="0" y="0"/>
              <a:chExt cx="1162803" cy="515087"/>
            </a:xfrm>
          </p:grpSpPr>
          <p:sp>
            <p:nvSpPr>
              <p:cNvPr id="135" name="Shape 135"/>
              <p:cNvSpPr/>
              <p:nvPr/>
            </p:nvSpPr>
            <p:spPr>
              <a:xfrm>
                <a:off x="0" y="0"/>
                <a:ext cx="1162804" cy="515088"/>
              </a:xfrm>
              <a:prstGeom prst="roundRect">
                <a:avLst>
                  <a:gd name="adj" fmla="val 16667"/>
                </a:avLst>
              </a:prstGeom>
              <a:solidFill>
                <a:srgbClr val="ED7D31"/>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6" name="Shape 136"/>
              <p:cNvSpPr/>
              <p:nvPr/>
            </p:nvSpPr>
            <p:spPr>
              <a:xfrm>
                <a:off x="25144" y="114429"/>
                <a:ext cx="1112515" cy="2862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Repeats</a:t>
                </a:r>
              </a:p>
            </p:txBody>
          </p:sp>
        </p:grpSp>
        <p:grpSp>
          <p:nvGrpSpPr>
            <p:cNvPr id="140" name="Group 140"/>
            <p:cNvGrpSpPr/>
            <p:nvPr/>
          </p:nvGrpSpPr>
          <p:grpSpPr>
            <a:xfrm>
              <a:off x="3394336" y="658510"/>
              <a:ext cx="983911" cy="909886"/>
              <a:chOff x="0" y="0"/>
              <a:chExt cx="983909" cy="909885"/>
            </a:xfrm>
          </p:grpSpPr>
          <p:sp>
            <p:nvSpPr>
              <p:cNvPr id="138" name="Shape 138"/>
              <p:cNvSpPr/>
              <p:nvPr/>
            </p:nvSpPr>
            <p:spPr>
              <a:xfrm>
                <a:off x="0" y="0"/>
                <a:ext cx="983910" cy="909886"/>
              </a:xfrm>
              <a:prstGeom prst="roundRect">
                <a:avLst>
                  <a:gd name="adj" fmla="val 16667"/>
                </a:avLst>
              </a:prstGeom>
              <a:solidFill>
                <a:srgbClr val="43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9" name="Shape 139"/>
              <p:cNvSpPr/>
              <p:nvPr/>
            </p:nvSpPr>
            <p:spPr>
              <a:xfrm>
                <a:off x="44416" y="114429"/>
                <a:ext cx="895077" cy="681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Hub Archive Creator</a:t>
                </a:r>
              </a:p>
            </p:txBody>
          </p:sp>
        </p:grpSp>
        <p:grpSp>
          <p:nvGrpSpPr>
            <p:cNvPr id="143" name="Group 143"/>
            <p:cNvGrpSpPr/>
            <p:nvPr/>
          </p:nvGrpSpPr>
          <p:grpSpPr>
            <a:xfrm>
              <a:off x="3394336" y="1753456"/>
              <a:ext cx="986996" cy="911429"/>
              <a:chOff x="0" y="0"/>
              <a:chExt cx="986994" cy="911427"/>
            </a:xfrm>
          </p:grpSpPr>
          <p:sp>
            <p:nvSpPr>
              <p:cNvPr id="141" name="Shape 141"/>
              <p:cNvSpPr/>
              <p:nvPr/>
            </p:nvSpPr>
            <p:spPr>
              <a:xfrm>
                <a:off x="0" y="0"/>
                <a:ext cx="986995" cy="911428"/>
              </a:xfrm>
              <a:prstGeom prst="roundRect">
                <a:avLst>
                  <a:gd name="adj" fmla="val 16667"/>
                </a:avLst>
              </a:prstGeom>
              <a:solidFill>
                <a:srgbClr val="C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42" name="Shape 142"/>
              <p:cNvSpPr/>
              <p:nvPr/>
            </p:nvSpPr>
            <p:spPr>
              <a:xfrm>
                <a:off x="44492" y="115200"/>
                <a:ext cx="898010" cy="681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JBrowse</a:t>
                </a:r>
              </a:p>
              <a:p>
                <a:pPr algn="ctr" defTabSz="3202177">
                  <a:defRPr sz="1400">
                    <a:solidFill>
                      <a:srgbClr val="FFFFFF"/>
                    </a:solidFill>
                    <a:latin typeface="+mn-lt"/>
                    <a:ea typeface="+mn-ea"/>
                    <a:cs typeface="+mn-cs"/>
                    <a:sym typeface="Calibri"/>
                  </a:defRPr>
                </a:pPr>
                <a:r>
                  <a:t>Archive Creator</a:t>
                </a:r>
              </a:p>
            </p:txBody>
          </p:sp>
        </p:grpSp>
        <p:sp>
          <p:nvSpPr>
            <p:cNvPr id="144" name="Shape 144"/>
            <p:cNvSpPr/>
            <p:nvPr/>
          </p:nvSpPr>
          <p:spPr>
            <a:xfrm>
              <a:off x="3078982" y="722252"/>
              <a:ext cx="215771" cy="3911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5" name="Shape 145"/>
            <p:cNvSpPr/>
            <p:nvPr/>
          </p:nvSpPr>
          <p:spPr>
            <a:xfrm rot="10800000" flipH="1">
              <a:off x="3083155" y="1113413"/>
              <a:ext cx="211598" cy="882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6" name="Shape 146"/>
            <p:cNvSpPr/>
            <p:nvPr/>
          </p:nvSpPr>
          <p:spPr>
            <a:xfrm rot="10800000" flipH="1">
              <a:off x="3085325" y="1113413"/>
              <a:ext cx="209428" cy="2457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7" name="Shape 147"/>
            <p:cNvSpPr/>
            <p:nvPr/>
          </p:nvSpPr>
          <p:spPr>
            <a:xfrm rot="10800000" flipH="1">
              <a:off x="3078982" y="1113413"/>
              <a:ext cx="215771" cy="1508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8" name="Shape 148"/>
            <p:cNvSpPr/>
            <p:nvPr/>
          </p:nvSpPr>
          <p:spPr>
            <a:xfrm>
              <a:off x="3078982" y="722252"/>
              <a:ext cx="215771" cy="148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9" name="Shape 149"/>
            <p:cNvSpPr/>
            <p:nvPr/>
          </p:nvSpPr>
          <p:spPr>
            <a:xfrm>
              <a:off x="3083155" y="1996141"/>
              <a:ext cx="211598" cy="212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0" name="Shape 150"/>
            <p:cNvSpPr/>
            <p:nvPr/>
          </p:nvSpPr>
          <p:spPr>
            <a:xfrm>
              <a:off x="3085325" y="1359196"/>
              <a:ext cx="209428" cy="849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1" name="Shape 151"/>
            <p:cNvSpPr/>
            <p:nvPr/>
          </p:nvSpPr>
          <p:spPr>
            <a:xfrm rot="10800000" flipH="1">
              <a:off x="3078982" y="2208762"/>
              <a:ext cx="215771" cy="41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2" name="Shape 152"/>
            <p:cNvSpPr/>
            <p:nvPr/>
          </p:nvSpPr>
          <p:spPr>
            <a:xfrm>
              <a:off x="1367913" y="289929"/>
              <a:ext cx="424100" cy="242123"/>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55" name="Group 155"/>
            <p:cNvGrpSpPr/>
            <p:nvPr/>
          </p:nvGrpSpPr>
          <p:grpSpPr>
            <a:xfrm>
              <a:off x="-1" y="857451"/>
              <a:ext cx="1332444" cy="1312395"/>
              <a:chOff x="0" y="0"/>
              <a:chExt cx="1332442" cy="1312393"/>
            </a:xfrm>
          </p:grpSpPr>
          <p:sp>
            <p:nvSpPr>
              <p:cNvPr id="153" name="Shape 153"/>
              <p:cNvSpPr/>
              <p:nvPr/>
            </p:nvSpPr>
            <p:spPr>
              <a:xfrm>
                <a:off x="0" y="0"/>
                <a:ext cx="1332443" cy="1312394"/>
              </a:xfrm>
              <a:prstGeom prst="roundRect">
                <a:avLst>
                  <a:gd name="adj" fmla="val 16667"/>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4" name="Shape 154"/>
              <p:cNvSpPr/>
              <p:nvPr/>
            </p:nvSpPr>
            <p:spPr>
              <a:xfrm>
                <a:off x="64066" y="216984"/>
                <a:ext cx="1204311" cy="8784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200">
                    <a:solidFill>
                      <a:srgbClr val="FFFFFF"/>
                    </a:solidFill>
                    <a:latin typeface="+mn-lt"/>
                    <a:ea typeface="+mn-ea"/>
                    <a:cs typeface="+mn-cs"/>
                    <a:sym typeface="Calibri"/>
                  </a:defRPr>
                </a:lvl1pPr>
              </a:lstStyle>
              <a:p>
                <a:r>
                  <a:t>Transcripts / proteins from informant genome</a:t>
                </a:r>
              </a:p>
            </p:txBody>
          </p:sp>
        </p:grpSp>
        <p:grpSp>
          <p:nvGrpSpPr>
            <p:cNvPr id="158" name="Group 158"/>
            <p:cNvGrpSpPr/>
            <p:nvPr/>
          </p:nvGrpSpPr>
          <p:grpSpPr>
            <a:xfrm>
              <a:off x="-1" y="0"/>
              <a:ext cx="1332444" cy="788053"/>
              <a:chOff x="0" y="0"/>
              <a:chExt cx="1332442" cy="788052"/>
            </a:xfrm>
          </p:grpSpPr>
          <p:sp>
            <p:nvSpPr>
              <p:cNvPr id="156" name="Shape 156"/>
              <p:cNvSpPr/>
              <p:nvPr/>
            </p:nvSpPr>
            <p:spPr>
              <a:xfrm>
                <a:off x="0" y="0"/>
                <a:ext cx="1332443" cy="788053"/>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7" name="Shape 157"/>
              <p:cNvSpPr/>
              <p:nvPr/>
            </p:nvSpPr>
            <p:spPr>
              <a:xfrm>
                <a:off x="38469" y="53513"/>
                <a:ext cx="1255504" cy="681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Reference genome</a:t>
                </a:r>
              </a:p>
              <a:p>
                <a:pPr algn="ctr" defTabSz="3202177">
                  <a:defRPr sz="1400">
                    <a:solidFill>
                      <a:srgbClr val="FFFFFF"/>
                    </a:solidFill>
                    <a:latin typeface="+mn-lt"/>
                    <a:ea typeface="+mn-ea"/>
                    <a:cs typeface="+mn-cs"/>
                    <a:sym typeface="Calibri"/>
                  </a:defRPr>
                </a:pPr>
                <a:r>
                  <a:t>assembly</a:t>
                </a:r>
              </a:p>
            </p:txBody>
          </p:sp>
        </p:grpSp>
        <p:sp>
          <p:nvSpPr>
            <p:cNvPr id="159" name="Shape 159"/>
            <p:cNvSpPr/>
            <p:nvPr/>
          </p:nvSpPr>
          <p:spPr>
            <a:xfrm>
              <a:off x="1367913" y="1193645"/>
              <a:ext cx="424100" cy="243666"/>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0" name="Shape 160"/>
            <p:cNvSpPr/>
            <p:nvPr/>
          </p:nvSpPr>
          <p:spPr>
            <a:xfrm>
              <a:off x="1367913" y="1701022"/>
              <a:ext cx="424100" cy="242124"/>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1" name="Shape 161"/>
            <p:cNvSpPr/>
            <p:nvPr/>
          </p:nvSpPr>
          <p:spPr>
            <a:xfrm>
              <a:off x="1369454" y="2442810"/>
              <a:ext cx="422558" cy="242122"/>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65" name="Group 165"/>
            <p:cNvGrpSpPr/>
            <p:nvPr/>
          </p:nvGrpSpPr>
          <p:grpSpPr>
            <a:xfrm>
              <a:off x="4811597" y="718655"/>
              <a:ext cx="1642422" cy="749499"/>
              <a:chOff x="0" y="0"/>
              <a:chExt cx="1642420" cy="749497"/>
            </a:xfrm>
          </p:grpSpPr>
          <p:sp>
            <p:nvSpPr>
              <p:cNvPr id="162" name="Shape 162"/>
              <p:cNvSpPr/>
              <p:nvPr/>
            </p:nvSpPr>
            <p:spPr>
              <a:xfrm>
                <a:off x="0" y="0"/>
                <a:ext cx="1636253" cy="749498"/>
              </a:xfrm>
              <a:prstGeom prst="rect">
                <a:avLst/>
              </a:prstGeom>
              <a:solidFill>
                <a:srgbClr val="F9FAF9"/>
              </a:solidFill>
              <a:ln w="9525" cap="flat">
                <a:solidFill>
                  <a:srgbClr val="F2F2F2"/>
                </a:solidFill>
                <a:prstDash val="solid"/>
                <a:miter lim="800000"/>
              </a:ln>
              <a:effectLst/>
            </p:spPr>
            <p:txBody>
              <a:bodyPr wrap="square" lIns="45719" tIns="45719" rIns="45719" bIns="45719" numCol="1" anchor="ctr">
                <a:noAutofit/>
              </a:bodyPr>
              <a:lstStyle/>
              <a:p>
                <a:pPr algn="ctr" defTabSz="3201988">
                  <a:defRPr sz="1400">
                    <a:solidFill>
                      <a:srgbClr val="FFFFFF"/>
                    </a:solidFill>
                    <a:latin typeface="Arial"/>
                    <a:ea typeface="Arial"/>
                    <a:cs typeface="Arial"/>
                    <a:sym typeface="Arial"/>
                  </a:defRPr>
                </a:pPr>
                <a:endParaRPr/>
              </a:p>
            </p:txBody>
          </p:sp>
          <p:pic>
            <p:nvPicPr>
              <p:cNvPr id="163" name="image32.png"/>
              <p:cNvPicPr>
                <a:picLocks noChangeAspect="1"/>
              </p:cNvPicPr>
              <p:nvPr/>
            </p:nvPicPr>
            <p:blipFill>
              <a:blip r:embed="rId2">
                <a:extLst/>
              </a:blip>
              <a:srcRect l="43273"/>
              <a:stretch>
                <a:fillRect/>
              </a:stretch>
            </p:blipFill>
            <p:spPr>
              <a:xfrm>
                <a:off x="76993" y="337740"/>
                <a:ext cx="1565428" cy="403928"/>
              </a:xfrm>
              <a:prstGeom prst="rect">
                <a:avLst/>
              </a:prstGeom>
              <a:ln w="12700" cap="flat">
                <a:noFill/>
                <a:miter lim="400000"/>
              </a:ln>
              <a:effectLst/>
            </p:spPr>
          </p:pic>
          <p:pic>
            <p:nvPicPr>
              <p:cNvPr id="164" name="image32.png"/>
              <p:cNvPicPr>
                <a:picLocks noChangeAspect="1"/>
              </p:cNvPicPr>
              <p:nvPr/>
            </p:nvPicPr>
            <p:blipFill>
              <a:blip r:embed="rId2">
                <a:extLst/>
              </a:blip>
              <a:srcRect r="56537"/>
              <a:stretch>
                <a:fillRect/>
              </a:stretch>
            </p:blipFill>
            <p:spPr>
              <a:xfrm>
                <a:off x="294278" y="99723"/>
                <a:ext cx="1199391" cy="403929"/>
              </a:xfrm>
              <a:prstGeom prst="rect">
                <a:avLst/>
              </a:prstGeom>
              <a:ln w="12700" cap="flat">
                <a:noFill/>
                <a:miter lim="400000"/>
              </a:ln>
              <a:effectLst/>
            </p:spPr>
          </p:pic>
        </p:grpSp>
        <p:grpSp>
          <p:nvGrpSpPr>
            <p:cNvPr id="169" name="Group 169"/>
            <p:cNvGrpSpPr/>
            <p:nvPr/>
          </p:nvGrpSpPr>
          <p:grpSpPr>
            <a:xfrm>
              <a:off x="4768822" y="1829023"/>
              <a:ext cx="1685196" cy="749499"/>
              <a:chOff x="0" y="0"/>
              <a:chExt cx="1685194" cy="749497"/>
            </a:xfrm>
          </p:grpSpPr>
          <p:sp>
            <p:nvSpPr>
              <p:cNvPr id="166" name="Shape 166"/>
              <p:cNvSpPr/>
              <p:nvPr/>
            </p:nvSpPr>
            <p:spPr>
              <a:xfrm>
                <a:off x="41233" y="0"/>
                <a:ext cx="1636252" cy="749498"/>
              </a:xfrm>
              <a:prstGeom prst="rect">
                <a:avLst/>
              </a:prstGeom>
              <a:solidFill>
                <a:srgbClr val="F2F2F2"/>
              </a:solidFill>
              <a:ln w="25400" cap="flat">
                <a:solidFill>
                  <a:srgbClr val="F2F2F2"/>
                </a:solidFill>
                <a:prstDash val="solid"/>
                <a:round/>
              </a:ln>
              <a:effectLst/>
            </p:spPr>
            <p:txBody>
              <a:bodyPr wrap="square" lIns="45719" tIns="45719" rIns="45719" bIns="45719" numCol="1" anchor="ctr">
                <a:noAutofit/>
              </a:bodyPr>
              <a:lstStyle/>
              <a:p>
                <a:pPr algn="ctr" defTabSz="457200">
                  <a:defRPr sz="1400">
                    <a:solidFill>
                      <a:srgbClr val="FFFFFF"/>
                    </a:solidFill>
                    <a:latin typeface="+mn-lt"/>
                    <a:ea typeface="+mn-ea"/>
                    <a:cs typeface="+mn-cs"/>
                    <a:sym typeface="Calibri"/>
                  </a:defRPr>
                </a:pPr>
                <a:endParaRPr/>
              </a:p>
            </p:txBody>
          </p:sp>
          <p:pic>
            <p:nvPicPr>
              <p:cNvPr id="167" name="image33.png"/>
              <p:cNvPicPr>
                <a:picLocks noChangeAspect="1"/>
              </p:cNvPicPr>
              <p:nvPr/>
            </p:nvPicPr>
            <p:blipFill>
              <a:blip r:embed="rId3">
                <a:extLst/>
              </a:blip>
              <a:stretch>
                <a:fillRect/>
              </a:stretch>
            </p:blipFill>
            <p:spPr>
              <a:xfrm>
                <a:off x="0" y="409010"/>
                <a:ext cx="1685195" cy="308891"/>
              </a:xfrm>
              <a:prstGeom prst="rect">
                <a:avLst/>
              </a:prstGeom>
              <a:ln w="12700" cap="flat">
                <a:noFill/>
                <a:miter lim="400000"/>
              </a:ln>
              <a:effectLst/>
            </p:spPr>
          </p:pic>
          <p:pic>
            <p:nvPicPr>
              <p:cNvPr id="168" name="image34.png"/>
              <p:cNvPicPr>
                <a:picLocks noChangeAspect="1"/>
              </p:cNvPicPr>
              <p:nvPr/>
            </p:nvPicPr>
            <p:blipFill>
              <a:blip r:embed="rId4">
                <a:extLst/>
              </a:blip>
              <a:stretch>
                <a:fillRect/>
              </a:stretch>
            </p:blipFill>
            <p:spPr>
              <a:xfrm>
                <a:off x="251581" y="1122"/>
                <a:ext cx="1147896" cy="394344"/>
              </a:xfrm>
              <a:prstGeom prst="rect">
                <a:avLst/>
              </a:prstGeom>
              <a:ln w="12700" cap="flat">
                <a:noFill/>
                <a:miter lim="400000"/>
              </a:ln>
              <a:effectLst/>
            </p:spPr>
          </p:pic>
        </p:grpSp>
        <p:pic>
          <p:nvPicPr>
            <p:cNvPr id="170" name="image35.png"/>
            <p:cNvPicPr>
              <a:picLocks noChangeAspect="1"/>
            </p:cNvPicPr>
            <p:nvPr/>
          </p:nvPicPr>
          <p:blipFill>
            <a:blip r:embed="rId5">
              <a:extLst/>
            </a:blip>
            <a:stretch>
              <a:fillRect/>
            </a:stretch>
          </p:blipFill>
          <p:spPr>
            <a:xfrm>
              <a:off x="1972632" y="181"/>
              <a:ext cx="2054484" cy="500089"/>
            </a:xfrm>
            <a:prstGeom prst="rect">
              <a:avLst/>
            </a:prstGeom>
            <a:ln w="12700" cap="flat">
              <a:noFill/>
              <a:miter lim="400000"/>
            </a:ln>
            <a:effectLst/>
          </p:spPr>
        </p:pic>
        <p:sp>
          <p:nvSpPr>
            <p:cNvPr id="171" name="Shape 171"/>
            <p:cNvSpPr/>
            <p:nvPr/>
          </p:nvSpPr>
          <p:spPr>
            <a:xfrm>
              <a:off x="4455354" y="983910"/>
              <a:ext cx="351617" cy="35007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sp>
          <p:nvSpPr>
            <p:cNvPr id="172" name="Shape 172"/>
            <p:cNvSpPr/>
            <p:nvPr/>
          </p:nvSpPr>
          <p:spPr>
            <a:xfrm>
              <a:off x="4455354" y="2058807"/>
              <a:ext cx="353160" cy="35161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grpSp>
    </p:spTree>
    <p:extLst>
      <p:ext uri="{BB962C8B-B14F-4D97-AF65-F5344CB8AC3E}">
        <p14:creationId xmlns:p14="http://schemas.microsoft.com/office/powerpoint/2010/main" val="509486558"/>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495300" y="629358"/>
            <a:ext cx="8183033" cy="822994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a:defRPr sz="2000">
                <a:latin typeface="Arial"/>
                <a:ea typeface="Arial"/>
                <a:cs typeface="Arial"/>
                <a:sym typeface="Arial"/>
              </a:defRPr>
            </a:pPr>
            <a:endParaRPr dirty="0"/>
          </a:p>
          <a:p>
            <a:r>
              <a:rPr lang="en-US" sz="1800" dirty="0">
                <a:latin typeface="Arial" panose="020B0604020202020204" pitchFamily="34" charset="0"/>
                <a:cs typeface="Arial" panose="020B0604020202020204" pitchFamily="34" charset="0"/>
              </a:rPr>
              <a:t>	Cindy Arrigo			New Jersey City University</a:t>
            </a:r>
          </a:p>
          <a:p>
            <a:r>
              <a:rPr lang="en-US" sz="1800" dirty="0">
                <a:latin typeface="Arial" panose="020B0604020202020204" pitchFamily="34" charset="0"/>
                <a:cs typeface="Arial" panose="020B0604020202020204" pitchFamily="34" charset="0"/>
              </a:rPr>
              <a:t>	Ray </a:t>
            </a:r>
            <a:r>
              <a:rPr lang="en-US" sz="1800" dirty="0" err="1">
                <a:latin typeface="Arial" panose="020B0604020202020204" pitchFamily="34" charset="0"/>
                <a:cs typeface="Arial" panose="020B0604020202020204" pitchFamily="34" charset="0"/>
              </a:rPr>
              <a:t>Enke</a:t>
            </a:r>
            <a:r>
              <a:rPr lang="en-US" sz="1800" dirty="0">
                <a:latin typeface="Arial" panose="020B0604020202020204" pitchFamily="34" charset="0"/>
                <a:cs typeface="Arial" panose="020B0604020202020204" pitchFamily="34" charset="0"/>
              </a:rPr>
              <a:t>			James Madison University</a:t>
            </a:r>
          </a:p>
          <a:p>
            <a:r>
              <a:rPr lang="en-US" sz="1800" dirty="0">
                <a:latin typeface="Arial" panose="020B0604020202020204" pitchFamily="34" charset="0"/>
                <a:cs typeface="Arial" panose="020B0604020202020204" pitchFamily="34" charset="0"/>
              </a:rPr>
              <a:t>	Cara Fiore			Appalachian State University</a:t>
            </a:r>
          </a:p>
          <a:p>
            <a:r>
              <a:rPr lang="en-US" sz="1800" dirty="0">
                <a:latin typeface="Arial" panose="020B0604020202020204" pitchFamily="34" charset="0"/>
                <a:cs typeface="Arial" panose="020B0604020202020204" pitchFamily="34" charset="0"/>
              </a:rPr>
              <a:t>	Carina Howell		Lock Haven University of PA</a:t>
            </a: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Yuying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Gosser</a:t>
            </a:r>
            <a:r>
              <a:rPr lang="en-US" sz="1800" dirty="0">
                <a:latin typeface="Arial" panose="020B0604020202020204" pitchFamily="34" charset="0"/>
                <a:cs typeface="Arial" panose="020B0604020202020204" pitchFamily="34" charset="0"/>
              </a:rPr>
              <a:t>		City College, CUNY</a:t>
            </a:r>
          </a:p>
          <a:p>
            <a:r>
              <a:rPr lang="en-US" sz="1800" dirty="0">
                <a:latin typeface="Arial" panose="020B0604020202020204" pitchFamily="34" charset="0"/>
                <a:cs typeface="Arial" panose="020B0604020202020204" pitchFamily="34" charset="0"/>
              </a:rPr>
              <a:t>	Cathy Silver Key		North Carolina Central University</a:t>
            </a:r>
          </a:p>
          <a:p>
            <a:r>
              <a:rPr lang="en-US" sz="1800" dirty="0">
                <a:latin typeface="Arial" panose="020B0604020202020204" pitchFamily="34" charset="0"/>
                <a:cs typeface="Arial" panose="020B0604020202020204" pitchFamily="34" charset="0"/>
              </a:rPr>
              <a:t>	Juan-Carlos Martinez-Cruzado        University of Puerto Rico, Mayaguez</a:t>
            </a:r>
          </a:p>
          <a:p>
            <a:r>
              <a:rPr lang="en-US" sz="1800" dirty="0">
                <a:latin typeface="Arial" panose="020B0604020202020204" pitchFamily="34" charset="0"/>
                <a:cs typeface="Arial" panose="020B0604020202020204" pitchFamily="34" charset="0"/>
              </a:rPr>
              <a:t>	Peter Maughan		Brigham Young University</a:t>
            </a:r>
          </a:p>
          <a:p>
            <a:r>
              <a:rPr lang="en-US" sz="1800" dirty="0">
                <a:latin typeface="Arial" panose="020B0604020202020204" pitchFamily="34" charset="0"/>
                <a:cs typeface="Arial" panose="020B0604020202020204" pitchFamily="34" charset="0"/>
              </a:rPr>
              <a:t>	Kyle McElroy			University of Iowa</a:t>
            </a: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Leocadia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Paliulis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Bucknell</a:t>
            </a:r>
            <a:r>
              <a:rPr lang="en-US" sz="1800" dirty="0">
                <a:latin typeface="Arial" panose="020B0604020202020204" pitchFamily="34" charset="0"/>
                <a:cs typeface="Arial" panose="020B0604020202020204" pitchFamily="34" charset="0"/>
              </a:rPr>
              <a:t> University</a:t>
            </a:r>
          </a:p>
          <a:p>
            <a:r>
              <a:rPr lang="en-US" sz="1800" dirty="0">
                <a:latin typeface="Arial" panose="020B0604020202020204" pitchFamily="34" charset="0"/>
                <a:cs typeface="Arial" panose="020B0604020202020204" pitchFamily="34" charset="0"/>
              </a:rPr>
              <a:t>	Pramod </a:t>
            </a:r>
            <a:r>
              <a:rPr lang="en-US" sz="1800" dirty="0" err="1">
                <a:latin typeface="Arial" panose="020B0604020202020204" pitchFamily="34" charset="0"/>
                <a:cs typeface="Arial" panose="020B0604020202020204" pitchFamily="34" charset="0"/>
              </a:rPr>
              <a:t>Pantha</a:t>
            </a:r>
            <a:r>
              <a:rPr lang="en-US" sz="1800" dirty="0">
                <a:latin typeface="Arial" panose="020B0604020202020204" pitchFamily="34" charset="0"/>
                <a:cs typeface="Arial" panose="020B0604020202020204" pitchFamily="34" charset="0"/>
              </a:rPr>
              <a:t>		Louisiana State University</a:t>
            </a:r>
          </a:p>
          <a:p>
            <a:r>
              <a:rPr lang="en-US" sz="1800" dirty="0">
                <a:latin typeface="Arial" panose="020B0604020202020204" pitchFamily="34" charset="0"/>
                <a:cs typeface="Arial" panose="020B0604020202020204" pitchFamily="34" charset="0"/>
              </a:rPr>
              <a:t>	Amit Rai				Chiba University, Japan</a:t>
            </a:r>
          </a:p>
          <a:p>
            <a:r>
              <a:rPr lang="en-US" sz="1800" dirty="0">
                <a:latin typeface="Arial" panose="020B0604020202020204" pitchFamily="34" charset="0"/>
                <a:cs typeface="Arial" panose="020B0604020202020204" pitchFamily="34" charset="0"/>
              </a:rPr>
              <a:t>	Maria </a:t>
            </a:r>
            <a:r>
              <a:rPr lang="en-US" sz="1800" dirty="0" err="1">
                <a:latin typeface="Arial" panose="020B0604020202020204" pitchFamily="34" charset="0"/>
                <a:cs typeface="Arial" panose="020B0604020202020204" pitchFamily="34" charset="0"/>
              </a:rPr>
              <a:t>Santisteban</a:t>
            </a:r>
            <a:r>
              <a:rPr lang="en-US" sz="1800" dirty="0">
                <a:latin typeface="Arial" panose="020B0604020202020204" pitchFamily="34" charset="0"/>
                <a:cs typeface="Arial" panose="020B0604020202020204" pitchFamily="34" charset="0"/>
              </a:rPr>
              <a:t>	University of North Carolina - Pembroke</a:t>
            </a:r>
          </a:p>
          <a:p>
            <a:r>
              <a:rPr lang="en-US" sz="1800" dirty="0">
                <a:latin typeface="Arial" panose="020B0604020202020204" pitchFamily="34" charset="0"/>
                <a:cs typeface="Arial" panose="020B0604020202020204" pitchFamily="34" charset="0"/>
              </a:rPr>
              <a:t>	Jodi Schwarz			Vassar College</a:t>
            </a: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Kieu</a:t>
            </a:r>
            <a:r>
              <a:rPr lang="en-US" sz="1800" dirty="0">
                <a:latin typeface="Arial" panose="020B0604020202020204" pitchFamily="34" charset="0"/>
                <a:cs typeface="Arial" panose="020B0604020202020204" pitchFamily="34" charset="0"/>
              </a:rPr>
              <a:t>-Nga Tran		Louisiana State University</a:t>
            </a:r>
          </a:p>
          <a:p>
            <a:pPr>
              <a:lnSpc>
                <a:spcPct val="120000"/>
              </a:lnSpc>
              <a:defRPr sz="1800">
                <a:latin typeface="Arial"/>
                <a:ea typeface="Arial"/>
                <a:cs typeface="Arial"/>
                <a:sym typeface="Arial"/>
              </a:defRPr>
            </a:pPr>
            <a:endParaRPr sz="1800" dirty="0"/>
          </a:p>
          <a:p>
            <a:pPr>
              <a:defRPr sz="1800">
                <a:latin typeface="Arial"/>
                <a:ea typeface="Arial"/>
                <a:cs typeface="Arial"/>
                <a:sym typeface="Arial"/>
              </a:defRPr>
            </a:pPr>
            <a:r>
              <a:rPr dirty="0"/>
              <a:t>Sally Elgin, Wilson Leung, </a:t>
            </a:r>
            <a:endParaRPr lang="en-US" dirty="0"/>
          </a:p>
          <a:p>
            <a:pPr>
              <a:defRPr sz="1800">
                <a:latin typeface="Arial"/>
                <a:ea typeface="Arial"/>
                <a:cs typeface="Arial"/>
                <a:sym typeface="Arial"/>
              </a:defRPr>
            </a:pPr>
            <a:r>
              <a:rPr lang="en-US" dirty="0"/>
              <a:t>	</a:t>
            </a:r>
            <a:r>
              <a:rPr dirty="0"/>
              <a:t>Chris Shaffer,</a:t>
            </a:r>
            <a:r>
              <a:rPr lang="en-US" dirty="0"/>
              <a:t> </a:t>
            </a:r>
            <a:r>
              <a:rPr dirty="0" err="1"/>
              <a:t>Yating</a:t>
            </a:r>
            <a:r>
              <a:rPr dirty="0"/>
              <a:t> Liu      	Washington University in St Louis, MO</a:t>
            </a:r>
            <a:endParaRPr lang="en-US" dirty="0"/>
          </a:p>
          <a:p>
            <a:pPr>
              <a:defRPr sz="1800">
                <a:latin typeface="Arial"/>
                <a:ea typeface="Arial"/>
                <a:cs typeface="Arial"/>
                <a:sym typeface="Arial"/>
              </a:defRPr>
            </a:pPr>
            <a:endParaRPr sz="800" dirty="0"/>
          </a:p>
          <a:p>
            <a:pPr>
              <a:defRPr sz="1800">
                <a:latin typeface="Arial"/>
                <a:ea typeface="Arial"/>
                <a:cs typeface="Arial"/>
                <a:sym typeface="Arial"/>
              </a:defRPr>
            </a:pPr>
            <a:r>
              <a:rPr dirty="0"/>
              <a:t>Jeremy Goecks, </a:t>
            </a:r>
            <a:r>
              <a:rPr lang="en-US" dirty="0"/>
              <a:t>Luke Sargent</a:t>
            </a:r>
            <a:r>
              <a:rPr dirty="0"/>
              <a:t>	</a:t>
            </a:r>
            <a:r>
              <a:rPr lang="en-US" dirty="0"/>
              <a:t>	Oregon Health Sciences University</a:t>
            </a:r>
            <a:r>
              <a:rPr dirty="0"/>
              <a:t>	</a:t>
            </a:r>
          </a:p>
          <a:p>
            <a:pPr>
              <a:defRPr sz="1800">
                <a:latin typeface="Arial"/>
                <a:ea typeface="Arial"/>
                <a:cs typeface="Arial"/>
                <a:sym typeface="Arial"/>
              </a:defRPr>
            </a:pPr>
            <a:endParaRPr sz="800" dirty="0"/>
          </a:p>
          <a:p>
            <a:pPr algn="ctr">
              <a:defRPr sz="1800">
                <a:latin typeface="Arial"/>
                <a:ea typeface="Arial"/>
                <a:cs typeface="Arial"/>
                <a:sym typeface="Arial"/>
              </a:defRPr>
            </a:pPr>
            <a:r>
              <a:rPr b="1" dirty="0"/>
              <a:t>Fusion of Galaxy and the Genomics Education Partnership	</a:t>
            </a:r>
          </a:p>
          <a:p>
            <a:pPr>
              <a:lnSpc>
                <a:spcPct val="120000"/>
              </a:lnSpc>
              <a:defRPr sz="1800">
                <a:solidFill>
                  <a:srgbClr val="008000"/>
                </a:solidFill>
                <a:latin typeface="Arial"/>
                <a:ea typeface="Arial"/>
                <a:cs typeface="Arial"/>
                <a:sym typeface="Arial"/>
              </a:defRPr>
            </a:pPr>
            <a:r>
              <a:rPr dirty="0"/>
              <a:t>   </a:t>
            </a:r>
          </a:p>
          <a:p>
            <a:pPr>
              <a:defRPr sz="18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0090"/>
                </a:solidFill>
                <a:latin typeface="Arial"/>
                <a:ea typeface="Arial"/>
                <a:cs typeface="Arial"/>
                <a:sym typeface="Arial"/>
              </a:defRPr>
            </a:pPr>
            <a:r>
              <a:rPr dirty="0"/>
              <a:t>	</a:t>
            </a:r>
          </a:p>
          <a:p>
            <a:pPr>
              <a:defRPr sz="1600">
                <a:latin typeface="Arial"/>
                <a:ea typeface="Arial"/>
                <a:cs typeface="Arial"/>
                <a:sym typeface="Arial"/>
              </a:defRPr>
            </a:pPr>
            <a:r>
              <a:rPr dirty="0"/>
              <a:t>		</a:t>
            </a:r>
          </a:p>
          <a:p>
            <a:pPr>
              <a:defRPr sz="1600">
                <a:latin typeface="Arial"/>
                <a:ea typeface="Arial"/>
                <a:cs typeface="Arial"/>
                <a:sym typeface="Arial"/>
              </a:defRPr>
            </a:pPr>
            <a:r>
              <a:rPr dirty="0"/>
              <a:t>			</a:t>
            </a:r>
          </a:p>
        </p:txBody>
      </p:sp>
      <p:sp>
        <p:nvSpPr>
          <p:cNvPr id="51" name="Shape 51"/>
          <p:cNvSpPr/>
          <p:nvPr/>
        </p:nvSpPr>
        <p:spPr>
          <a:xfrm>
            <a:off x="685800" y="749300"/>
            <a:ext cx="7848600" cy="0"/>
          </a:xfrm>
          <a:prstGeom prst="line">
            <a:avLst/>
          </a:prstGeom>
          <a:ln w="38100">
            <a:solidFill>
              <a:srgbClr val="000090"/>
            </a:solidFill>
          </a:ln>
        </p:spPr>
        <p:txBody>
          <a:bodyPr lIns="45719" rIns="45719"/>
          <a:lstStyle/>
          <a:p>
            <a:endParaRPr/>
          </a:p>
        </p:txBody>
      </p:sp>
      <p:sp>
        <p:nvSpPr>
          <p:cNvPr id="52" name="Shape 52"/>
          <p:cNvSpPr>
            <a:spLocks noGrp="1"/>
          </p:cNvSpPr>
          <p:nvPr>
            <p:ph type="title" idx="4294967295"/>
          </p:nvPr>
        </p:nvSpPr>
        <p:spPr>
          <a:xfrm>
            <a:off x="685800" y="-63500"/>
            <a:ext cx="7772400" cy="838200"/>
          </a:xfrm>
          <a:prstGeom prst="rect">
            <a:avLst/>
          </a:prstGeom>
          <a:extLst>
            <a:ext uri="{C572A759-6A51-4108-AA02-DFA0A04FC94B}">
              <ma14:wrappingTextBoxFlag xmlns="" xmlns:ma14="http://schemas.microsoft.com/office/mac/drawingml/2011/main" val="1"/>
            </a:ext>
          </a:extLst>
        </p:spPr>
        <p:txBody>
          <a:bodyPr>
            <a:normAutofit/>
          </a:bodyPr>
          <a:lstStyle>
            <a:lvl1pPr>
              <a:defRPr sz="3000" b="1">
                <a:latin typeface="Arial"/>
                <a:ea typeface="Arial"/>
                <a:cs typeface="Arial"/>
                <a:sym typeface="Arial"/>
              </a:defRPr>
            </a:lvl1pPr>
          </a:lstStyle>
          <a:p>
            <a:r>
              <a:t>Workshop Participants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p:cNvSpPr>
          <p:nvPr>
            <p:ph type="title"/>
          </p:nvPr>
        </p:nvSpPr>
        <p:spPr>
          <a:prstGeom prst="rect">
            <a:avLst/>
          </a:prstGeom>
        </p:spPr>
        <p:txBody>
          <a:bodyPr/>
          <a:lstStyle>
            <a:lvl1pPr defTabSz="384047">
              <a:defRPr sz="3696"/>
            </a:lvl1pPr>
          </a:lstStyle>
          <a:p>
            <a:r>
              <a:rPr dirty="0"/>
              <a:t>Galaxy features complement GEP challenges</a:t>
            </a:r>
          </a:p>
        </p:txBody>
      </p:sp>
      <p:sp>
        <p:nvSpPr>
          <p:cNvPr id="321" name="Shape 321"/>
          <p:cNvSpPr>
            <a:spLocks noGrp="1"/>
          </p:cNvSpPr>
          <p:nvPr>
            <p:ph type="body" idx="1"/>
          </p:nvPr>
        </p:nvSpPr>
        <p:spPr>
          <a:prstGeom prst="rect">
            <a:avLst/>
          </a:prstGeom>
        </p:spPr>
        <p:txBody>
          <a:bodyPr/>
          <a:lstStyle/>
          <a:p>
            <a:endParaRPr/>
          </a:p>
        </p:txBody>
      </p:sp>
      <p:graphicFrame>
        <p:nvGraphicFramePr>
          <p:cNvPr id="322" name="Table 322"/>
          <p:cNvGraphicFramePr/>
          <p:nvPr/>
        </p:nvGraphicFramePr>
        <p:xfrm>
          <a:off x="103685" y="1622143"/>
          <a:ext cx="8936628" cy="5181505"/>
        </p:xfrm>
        <a:graphic>
          <a:graphicData uri="http://schemas.openxmlformats.org/drawingml/2006/table">
            <a:tbl>
              <a:tblPr firstRow="1" bandRow="1">
                <a:tableStyleId>{4C3C2611-4C71-4FC5-86AE-919BDF0F9419}</a:tableStyleId>
              </a:tblPr>
              <a:tblGrid>
                <a:gridCol w="4863432">
                  <a:extLst>
                    <a:ext uri="{9D8B030D-6E8A-4147-A177-3AD203B41FA5}">
                      <a16:colId xmlns:a16="http://schemas.microsoft.com/office/drawing/2014/main" val="20000"/>
                    </a:ext>
                  </a:extLst>
                </a:gridCol>
                <a:gridCol w="4073196">
                  <a:extLst>
                    <a:ext uri="{9D8B030D-6E8A-4147-A177-3AD203B41FA5}">
                      <a16:colId xmlns:a16="http://schemas.microsoft.com/office/drawing/2014/main" val="20001"/>
                    </a:ext>
                  </a:extLst>
                </a:gridCol>
              </a:tblGrid>
              <a:tr h="826293">
                <a:tc>
                  <a:txBody>
                    <a:bodyPr/>
                    <a:lstStyle/>
                    <a:p>
                      <a:pPr algn="ctr" defTabSz="3017520">
                        <a:defRPr sz="1800" b="0">
                          <a:solidFill>
                            <a:srgbClr val="000000"/>
                          </a:solidFill>
                        </a:defRPr>
                      </a:pPr>
                      <a:r>
                        <a:rPr sz="3200" b="1">
                          <a:solidFill>
                            <a:srgbClr val="FFFFFF"/>
                          </a:solidFill>
                          <a:latin typeface="Arial"/>
                          <a:ea typeface="Arial"/>
                          <a:cs typeface="Arial"/>
                          <a:sym typeface="Arial"/>
                        </a:rPr>
                        <a:t>GEP challenges</a:t>
                      </a:r>
                    </a:p>
                  </a:txBody>
                  <a:tcPr marL="45720" marR="45720" horzOverflow="overflow">
                    <a:lnL w="12700">
                      <a:miter lim="400000"/>
                    </a:lnL>
                    <a:lnR w="12700">
                      <a:miter lim="400000"/>
                    </a:lnR>
                    <a:lnT w="25400">
                      <a:solidFill>
                        <a:srgbClr val="000000"/>
                      </a:solidFill>
                    </a:lnT>
                    <a:lnB w="25400">
                      <a:solidFill>
                        <a:srgbClr val="000000"/>
                      </a:solidFill>
                    </a:lnB>
                    <a:solidFill>
                      <a:srgbClr val="000000"/>
                    </a:solidFill>
                  </a:tcPr>
                </a:tc>
                <a:tc>
                  <a:txBody>
                    <a:bodyPr/>
                    <a:lstStyle/>
                    <a:p>
                      <a:pPr algn="ctr" defTabSz="3017520">
                        <a:defRPr sz="1800" b="0">
                          <a:solidFill>
                            <a:srgbClr val="000000"/>
                          </a:solidFill>
                        </a:defRPr>
                      </a:pPr>
                      <a:r>
                        <a:rPr sz="3200" b="1">
                          <a:solidFill>
                            <a:srgbClr val="FFFFFF"/>
                          </a:solidFill>
                          <a:latin typeface="Arial"/>
                          <a:ea typeface="Arial"/>
                          <a:cs typeface="Arial"/>
                          <a:sym typeface="Arial"/>
                        </a:rPr>
                        <a:t>Galaxy features</a:t>
                      </a:r>
                    </a:p>
                  </a:txBody>
                  <a:tcPr marL="45720" marR="45720" horzOverflow="overflow">
                    <a:lnL w="12700">
                      <a:miter lim="400000"/>
                    </a:lnL>
                    <a:lnR w="12700">
                      <a:miter lim="400000"/>
                    </a:lnR>
                    <a:lnT w="25400">
                      <a:solidFill>
                        <a:srgbClr val="000000"/>
                      </a:solidFill>
                    </a:lnT>
                    <a:lnB w="25400">
                      <a:solidFill>
                        <a:srgbClr val="000000"/>
                      </a:solidFill>
                    </a:lnB>
                    <a:solidFill>
                      <a:srgbClr val="000000"/>
                    </a:solidFill>
                  </a:tcPr>
                </a:tc>
                <a:extLst>
                  <a:ext uri="{0D108BD9-81ED-4DB2-BD59-A6C34878D82A}">
                    <a16:rowId xmlns:a16="http://schemas.microsoft.com/office/drawing/2014/main" val="10000"/>
                  </a:ext>
                </a:extLst>
              </a:tr>
              <a:tr h="1093105">
                <a:tc>
                  <a:txBody>
                    <a:bodyPr/>
                    <a:lstStyle/>
                    <a:p>
                      <a:pPr algn="l" defTabSz="914400">
                        <a:defRPr sz="1800"/>
                      </a:pPr>
                      <a:r>
                        <a:rPr>
                          <a:sym typeface="Calisto MT"/>
                        </a:rPr>
                        <a:t>Requires expertise (e.g., familiarity with Linux) to configure and run bioinformatics tools</a:t>
                      </a:r>
                    </a:p>
                  </a:txBody>
                  <a:tcPr marL="45720" marR="45720" horzOverflow="overflow">
                    <a:lnL w="12700">
                      <a:miter lim="400000"/>
                    </a:lnL>
                    <a:lnR w="12700">
                      <a:miter lim="400000"/>
                    </a:lnR>
                    <a:lnT w="25400">
                      <a:solidFill>
                        <a:srgbClr val="000000"/>
                      </a:solidFill>
                    </a:lnT>
                    <a:lnB w="12700">
                      <a:miter lim="400000"/>
                    </a:lnB>
                    <a:solidFill>
                      <a:srgbClr val="E6E6E6"/>
                    </a:solidFill>
                  </a:tcPr>
                </a:tc>
                <a:tc>
                  <a:txBody>
                    <a:bodyPr/>
                    <a:lstStyle/>
                    <a:p>
                      <a:pPr algn="l" defTabSz="3017520">
                        <a:defRPr sz="1800"/>
                      </a:pPr>
                      <a:r>
                        <a:rPr>
                          <a:latin typeface="Arial"/>
                          <a:ea typeface="Arial"/>
                          <a:cs typeface="Arial"/>
                          <a:sym typeface="Arial"/>
                        </a:rPr>
                        <a:t>Provides a web-based user interface to configure and run tools </a:t>
                      </a:r>
                    </a:p>
                  </a:txBody>
                  <a:tcPr marL="45720" marR="45720" horzOverflow="overflow">
                    <a:lnL w="12700">
                      <a:miter lim="400000"/>
                    </a:lnL>
                    <a:lnR w="12700">
                      <a:miter lim="400000"/>
                    </a:lnR>
                    <a:lnT w="25400">
                      <a:solidFill>
                        <a:srgbClr val="000000"/>
                      </a:solidFill>
                    </a:lnT>
                    <a:lnB w="12700">
                      <a:miter lim="400000"/>
                    </a:lnB>
                    <a:solidFill>
                      <a:srgbClr val="E6E6E6"/>
                    </a:solidFill>
                  </a:tcPr>
                </a:tc>
                <a:extLst>
                  <a:ext uri="{0D108BD9-81ED-4DB2-BD59-A6C34878D82A}">
                    <a16:rowId xmlns:a16="http://schemas.microsoft.com/office/drawing/2014/main" val="10001"/>
                  </a:ext>
                </a:extLst>
              </a:tr>
              <a:tr h="1087642">
                <a:tc>
                  <a:txBody>
                    <a:bodyPr/>
                    <a:lstStyle/>
                    <a:p>
                      <a:pPr algn="l" defTabSz="3017520">
                        <a:defRPr sz="1800"/>
                      </a:pPr>
                      <a:r>
                        <a:rPr>
                          <a:latin typeface="Arial"/>
                          <a:ea typeface="Arial"/>
                          <a:cs typeface="Arial"/>
                          <a:sym typeface="Arial"/>
                        </a:rPr>
                        <a:t>Difficult to share workflows and results</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l" defTabSz="3017520">
                        <a:defRPr sz="1800"/>
                      </a:pPr>
                      <a:r>
                        <a:rPr>
                          <a:latin typeface="Arial"/>
                          <a:ea typeface="Arial"/>
                          <a:cs typeface="Arial"/>
                          <a:sym typeface="Arial"/>
                        </a:rPr>
                        <a:t>Can make Histories, Datasets, and Workflows publicly available or share with individual Galaxy users</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1087642">
                <a:tc>
                  <a:txBody>
                    <a:bodyPr/>
                    <a:lstStyle/>
                    <a:p>
                      <a:pPr algn="l" defTabSz="3017520">
                        <a:defRPr sz="1800"/>
                      </a:pPr>
                      <a:r>
                        <a:rPr>
                          <a:latin typeface="Arial"/>
                          <a:ea typeface="Arial"/>
                          <a:cs typeface="Arial"/>
                          <a:sym typeface="Arial"/>
                        </a:rPr>
                        <a:t>Difficult to incorporate additional analyses and tools</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l" defTabSz="3017520">
                        <a:defRPr sz="1800"/>
                      </a:pPr>
                      <a:r>
                        <a:rPr>
                          <a:latin typeface="Arial"/>
                          <a:ea typeface="Arial"/>
                          <a:cs typeface="Arial"/>
                          <a:sym typeface="Arial"/>
                        </a:rPr>
                        <a:t>Can use the Workflow Canvas to modify existing workflows and add new tools from the Galaxy Tool Shed</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a16="http://schemas.microsoft.com/office/drawing/2014/main" val="10003"/>
                  </a:ext>
                </a:extLst>
              </a:tr>
              <a:tr h="1086823">
                <a:tc>
                  <a:txBody>
                    <a:bodyPr/>
                    <a:lstStyle/>
                    <a:p>
                      <a:pPr algn="l" defTabSz="914400">
                        <a:defRPr sz="1800"/>
                      </a:pPr>
                      <a:r>
                        <a:rPr>
                          <a:sym typeface="Calisto MT"/>
                        </a:rPr>
                        <a:t>GEP projects are currently limited to the analysis of different Drosophila species</a:t>
                      </a:r>
                    </a:p>
                  </a:txBody>
                  <a:tcPr marL="45720" marR="45720" horzOverflow="overflow">
                    <a:lnL w="12700">
                      <a:miter lim="400000"/>
                    </a:lnL>
                    <a:lnR w="12700">
                      <a:miter lim="400000"/>
                    </a:lnR>
                    <a:lnT w="12700">
                      <a:miter lim="400000"/>
                    </a:lnT>
                    <a:lnB w="25400">
                      <a:solidFill>
                        <a:srgbClr val="000000"/>
                      </a:solidFill>
                    </a:lnB>
                    <a:solidFill>
                      <a:srgbClr val="FFFFFF"/>
                    </a:solidFill>
                  </a:tcPr>
                </a:tc>
                <a:tc>
                  <a:txBody>
                    <a:bodyPr/>
                    <a:lstStyle/>
                    <a:p>
                      <a:pPr algn="l" defTabSz="3017520">
                        <a:defRPr sz="1800"/>
                      </a:pPr>
                      <a:r>
                        <a:rPr>
                          <a:latin typeface="Arial"/>
                          <a:ea typeface="Arial"/>
                          <a:cs typeface="Arial"/>
                          <a:sym typeface="Arial"/>
                        </a:rPr>
                        <a:t>Can extract a Workflow from History and run the Workflow on other genome assemblies</a:t>
                      </a:r>
                    </a:p>
                  </a:txBody>
                  <a:tcPr marL="45720" marR="45720" horzOverflow="overflow">
                    <a:lnL w="12700">
                      <a:miter lim="400000"/>
                    </a:lnL>
                    <a:lnR w="12700">
                      <a:miter lim="400000"/>
                    </a:lnR>
                    <a:lnT w="12700">
                      <a:miter lim="400000"/>
                    </a:lnT>
                    <a:lnB w="25400">
                      <a:solidFill>
                        <a:srgbClr val="000000"/>
                      </a:solidFill>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461862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891540" y="-274311"/>
            <a:ext cx="7360920" cy="1714501"/>
          </a:xfrm>
          <a:prstGeom prst="rect">
            <a:avLst/>
          </a:prstGeom>
        </p:spPr>
        <p:txBody>
          <a:bodyPr/>
          <a:lstStyle/>
          <a:p>
            <a:r>
              <a:rPr b="0" dirty="0">
                <a:solidFill>
                  <a:srgbClr val="000090"/>
                </a:solidFill>
                <a:latin typeface="Arial" charset="0"/>
                <a:ea typeface="Arial" charset="0"/>
                <a:cs typeface="Arial" charset="0"/>
              </a:rPr>
              <a:t>The Galaxy Project</a:t>
            </a:r>
            <a:br>
              <a:rPr b="0" dirty="0">
                <a:solidFill>
                  <a:srgbClr val="000090"/>
                </a:solidFill>
                <a:latin typeface="Arial" charset="0"/>
                <a:ea typeface="Arial" charset="0"/>
                <a:cs typeface="Arial" charset="0"/>
              </a:rPr>
            </a:br>
            <a:r>
              <a:rPr sz="1600" b="0" dirty="0">
                <a:solidFill>
                  <a:srgbClr val="000090"/>
                </a:solidFill>
                <a:latin typeface="Arial" charset="0"/>
                <a:ea typeface="Arial" charset="0"/>
                <a:cs typeface="Arial" charset="0"/>
              </a:rPr>
              <a:t>http://galaxyproject.org</a:t>
            </a:r>
          </a:p>
        </p:txBody>
      </p:sp>
      <p:sp>
        <p:nvSpPr>
          <p:cNvPr id="227" name="Shape 22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pic>
        <p:nvPicPr>
          <p:cNvPr id="228" name="image1.png"/>
          <p:cNvPicPr>
            <a:picLocks noChangeAspect="1"/>
          </p:cNvPicPr>
          <p:nvPr/>
        </p:nvPicPr>
        <p:blipFill>
          <a:blip r:embed="rId2">
            <a:extLst/>
          </a:blip>
          <a:srcRect l="7582" t="14772" r="9330" b="14802"/>
          <a:stretch>
            <a:fillRect/>
          </a:stretch>
        </p:blipFill>
        <p:spPr>
          <a:xfrm>
            <a:off x="6317015" y="4634110"/>
            <a:ext cx="2731767" cy="2191411"/>
          </a:xfrm>
          <a:prstGeom prst="rect">
            <a:avLst/>
          </a:prstGeom>
          <a:ln w="3175">
            <a:solidFill>
              <a:srgbClr val="D9D9D9"/>
            </a:solidFill>
          </a:ln>
        </p:spPr>
      </p:pic>
      <p:pic>
        <p:nvPicPr>
          <p:cNvPr id="229" name="image2.png"/>
          <p:cNvPicPr>
            <a:picLocks noChangeAspect="1"/>
          </p:cNvPicPr>
          <p:nvPr/>
        </p:nvPicPr>
        <p:blipFill>
          <a:blip r:embed="rId3">
            <a:extLst/>
          </a:blip>
          <a:srcRect l="4782" t="10884" r="4841" b="37860"/>
          <a:stretch>
            <a:fillRect/>
          </a:stretch>
        </p:blipFill>
        <p:spPr>
          <a:xfrm>
            <a:off x="6311836" y="3286660"/>
            <a:ext cx="2741958" cy="1267789"/>
          </a:xfrm>
          <a:prstGeom prst="rect">
            <a:avLst/>
          </a:prstGeom>
          <a:ln w="12700">
            <a:miter lim="400000"/>
          </a:ln>
        </p:spPr>
      </p:pic>
      <p:pic>
        <p:nvPicPr>
          <p:cNvPr id="230" name="image3.png"/>
          <p:cNvPicPr>
            <a:picLocks noChangeAspect="1"/>
          </p:cNvPicPr>
          <p:nvPr/>
        </p:nvPicPr>
        <p:blipFill>
          <a:blip r:embed="rId4">
            <a:extLst/>
          </a:blip>
          <a:srcRect l="4522" t="10368" r="4496" b="7987"/>
          <a:stretch>
            <a:fillRect/>
          </a:stretch>
        </p:blipFill>
        <p:spPr>
          <a:xfrm>
            <a:off x="6305766" y="1197332"/>
            <a:ext cx="2754438" cy="2013653"/>
          </a:xfrm>
          <a:prstGeom prst="rect">
            <a:avLst/>
          </a:prstGeom>
          <a:ln w="12700">
            <a:miter lim="400000"/>
          </a:ln>
        </p:spPr>
      </p:pic>
      <p:pic>
        <p:nvPicPr>
          <p:cNvPr id="231" name="image4.png"/>
          <p:cNvPicPr>
            <a:picLocks noChangeAspect="1"/>
          </p:cNvPicPr>
          <p:nvPr/>
        </p:nvPicPr>
        <p:blipFill>
          <a:blip r:embed="rId5">
            <a:extLst/>
          </a:blip>
          <a:stretch>
            <a:fillRect/>
          </a:stretch>
        </p:blipFill>
        <p:spPr>
          <a:xfrm>
            <a:off x="327724" y="1485511"/>
            <a:ext cx="6207011" cy="5730947"/>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Project: </a:t>
            </a:r>
            <a:br>
              <a:rPr lang="en-US" b="0" dirty="0">
                <a:solidFill>
                  <a:srgbClr val="000090"/>
                </a:solidFill>
                <a:latin typeface="Arial" charset="0"/>
                <a:ea typeface="Arial" charset="0"/>
                <a:cs typeface="Arial" charset="0"/>
              </a:rPr>
            </a:br>
            <a:r>
              <a:rPr b="0" dirty="0">
                <a:solidFill>
                  <a:srgbClr val="000090"/>
                </a:solidFill>
                <a:latin typeface="Arial" charset="0"/>
                <a:ea typeface="Arial" charset="0"/>
                <a:cs typeface="Arial" charset="0"/>
              </a:rPr>
              <a:t>Fundamental Questions</a:t>
            </a:r>
          </a:p>
        </p:txBody>
      </p:sp>
      <p:sp>
        <p:nvSpPr>
          <p:cNvPr id="234" name="Shape 234"/>
          <p:cNvSpPr>
            <a:spLocks noGrp="1"/>
          </p:cNvSpPr>
          <p:nvPr>
            <p:ph type="body" idx="1"/>
          </p:nvPr>
        </p:nvSpPr>
        <p:spPr>
          <a:xfrm>
            <a:off x="188595" y="1943100"/>
            <a:ext cx="8766810" cy="4023360"/>
          </a:xfrm>
          <a:prstGeom prst="rect">
            <a:avLst/>
          </a:prstGeom>
        </p:spPr>
        <p:txBody>
          <a:bodyPr>
            <a:normAutofit/>
          </a:bodyPr>
          <a:lstStyle/>
          <a:p>
            <a:pPr defTabSz="403250">
              <a:spcBef>
                <a:spcPts val="1500"/>
              </a:spcBef>
              <a:defRPr sz="3136"/>
            </a:pPr>
            <a:r>
              <a:rPr dirty="0"/>
              <a:t>When genomics (or any biomedical science) becomes dependent on computational methods, how to:</a:t>
            </a:r>
          </a:p>
          <a:p>
            <a:pPr marL="1003458" lvl="1" indent="-381158" defTabSz="403250">
              <a:defRPr sz="2744"/>
            </a:pPr>
            <a:r>
              <a:rPr dirty="0"/>
              <a:t>make tools and workflows </a:t>
            </a:r>
            <a:r>
              <a:rPr dirty="0">
                <a:latin typeface="Open Sans Semibold"/>
                <a:ea typeface="Open Sans Semibold"/>
                <a:cs typeface="Open Sans Semibold"/>
                <a:sym typeface="Open Sans Semibold"/>
              </a:rPr>
              <a:t>accessible</a:t>
            </a:r>
            <a:r>
              <a:rPr dirty="0"/>
              <a:t> to scientists?</a:t>
            </a:r>
          </a:p>
          <a:p>
            <a:pPr marL="1003458" lvl="1" indent="-381158" defTabSz="403250">
              <a:defRPr sz="2744"/>
            </a:pPr>
            <a:r>
              <a:rPr dirty="0"/>
              <a:t>ensure that analyses are </a:t>
            </a:r>
            <a:r>
              <a:rPr dirty="0">
                <a:latin typeface="Open Sans Semibold"/>
                <a:ea typeface="Open Sans Semibold"/>
                <a:cs typeface="Open Sans Semibold"/>
                <a:sym typeface="Open Sans Semibold"/>
              </a:rPr>
              <a:t>reproducible</a:t>
            </a:r>
            <a:r>
              <a:rPr dirty="0"/>
              <a:t>?</a:t>
            </a:r>
          </a:p>
          <a:p>
            <a:pPr marL="1003458" lvl="1" indent="-381158" defTabSz="403250">
              <a:defRPr sz="2744"/>
            </a:pPr>
            <a:r>
              <a:rPr dirty="0"/>
              <a:t>enable transparent </a:t>
            </a:r>
            <a:r>
              <a:rPr dirty="0">
                <a:latin typeface="Open Sans Semibold"/>
                <a:ea typeface="Open Sans Semibold"/>
                <a:cs typeface="Open Sans Semibold"/>
                <a:sym typeface="Open Sans Semibold"/>
              </a:rPr>
              <a:t>communication and reuse</a:t>
            </a:r>
            <a:r>
              <a:rPr dirty="0"/>
              <a:t> of analyses?</a:t>
            </a:r>
          </a:p>
        </p:txBody>
      </p:sp>
      <p:sp>
        <p:nvSpPr>
          <p:cNvPr id="235" name="Shape 235"/>
          <p:cNvSpPr>
            <a:spLocks noGrp="1"/>
          </p:cNvSpPr>
          <p:nvPr>
            <p:ph type="sldNum" sz="quarter" idx="2"/>
          </p:nvPr>
        </p:nvSpPr>
        <p:spPr>
          <a:xfrm>
            <a:off x="4444189" y="6537959"/>
            <a:ext cx="244192" cy="2413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
          </p:nvPr>
        </p:nvSpPr>
        <p:spPr>
          <a:xfrm>
            <a:off x="548640" y="502920"/>
            <a:ext cx="8172450" cy="5863590"/>
          </a:xfrm>
          <a:prstGeom prst="rect">
            <a:avLst/>
          </a:prstGeom>
        </p:spPr>
        <p:txBody>
          <a:bodyPr/>
          <a:lstStyle/>
          <a:p>
            <a:pPr marL="0" indent="0" algn="ctr">
              <a:buSzTx/>
              <a:buNone/>
              <a:defRPr sz="3000"/>
            </a:pPr>
            <a:r>
              <a:rPr b="1" dirty="0">
                <a:latin typeface="Arial" charset="0"/>
                <a:ea typeface="Arial" charset="0"/>
                <a:cs typeface="Arial" charset="0"/>
                <a:sym typeface="Myriad Pro Semibold"/>
              </a:rPr>
              <a:t>A free (for everyone) web service at </a:t>
            </a:r>
            <a:br>
              <a:rPr b="1" dirty="0">
                <a:latin typeface="Arial" charset="0"/>
                <a:ea typeface="Arial" charset="0"/>
                <a:cs typeface="Arial" charset="0"/>
                <a:sym typeface="Myriad Pro Semibold"/>
              </a:rPr>
            </a:br>
            <a:r>
              <a:rPr b="1" dirty="0">
                <a:latin typeface="Arial" charset="0"/>
                <a:ea typeface="Arial" charset="0"/>
                <a:cs typeface="Arial" charset="0"/>
                <a:sym typeface="Myriad Pro Semibold"/>
              </a:rPr>
              <a:t>http://usegalaxy.org </a:t>
            </a:r>
            <a:r>
              <a:rPr dirty="0">
                <a:latin typeface="Arial" charset="0"/>
                <a:ea typeface="Arial" charset="0"/>
                <a:cs typeface="Arial" charset="0"/>
              </a:rPr>
              <a:t>integrating a wealth of tools, compute resources, terabytes of reference data and permanent storage</a:t>
            </a:r>
          </a:p>
          <a:p>
            <a:pPr marL="0" indent="0" algn="ctr">
              <a:buSzTx/>
              <a:buNone/>
              <a:defRPr sz="3000"/>
            </a:pPr>
            <a:r>
              <a:rPr b="1" dirty="0">
                <a:latin typeface="Arial" charset="0"/>
                <a:ea typeface="Arial" charset="0"/>
                <a:cs typeface="Arial" charset="0"/>
                <a:sym typeface="Myriad Pro Semibold"/>
              </a:rPr>
              <a:t>Open source software</a:t>
            </a:r>
            <a:r>
              <a:rPr b="1" dirty="0">
                <a:latin typeface="Arial" charset="0"/>
                <a:ea typeface="Arial" charset="0"/>
                <a:cs typeface="Arial" charset="0"/>
              </a:rPr>
              <a:t> </a:t>
            </a:r>
            <a:r>
              <a:rPr dirty="0">
                <a:latin typeface="Arial" charset="0"/>
                <a:ea typeface="Arial" charset="0"/>
                <a:cs typeface="Arial" charset="0"/>
              </a:rPr>
              <a:t>that makes integrating your own tools and data and customizing for your own site simple</a:t>
            </a:r>
          </a:p>
          <a:p>
            <a:pPr marL="0" indent="0" algn="ctr">
              <a:buSzTx/>
              <a:buNone/>
              <a:defRPr sz="3000"/>
            </a:pPr>
            <a:r>
              <a:rPr dirty="0">
                <a:latin typeface="Arial" charset="0"/>
                <a:ea typeface="Arial" charset="0"/>
                <a:cs typeface="Arial" charset="0"/>
                <a:sym typeface="Myriad Pro Semibold"/>
              </a:rPr>
              <a:t>An </a:t>
            </a:r>
            <a:r>
              <a:rPr b="1" dirty="0">
                <a:latin typeface="Arial" charset="0"/>
                <a:ea typeface="Arial" charset="0"/>
                <a:cs typeface="Arial" charset="0"/>
                <a:sym typeface="Myriad Pro Semibold"/>
              </a:rPr>
              <a:t>open extensible platform</a:t>
            </a:r>
            <a:r>
              <a:rPr b="1" dirty="0">
                <a:latin typeface="Arial" charset="0"/>
                <a:ea typeface="Arial" charset="0"/>
                <a:cs typeface="Arial" charset="0"/>
              </a:rPr>
              <a:t> </a:t>
            </a:r>
            <a:r>
              <a:rPr dirty="0">
                <a:latin typeface="Arial" charset="0"/>
                <a:ea typeface="Arial" charset="0"/>
                <a:cs typeface="Arial" charset="0"/>
              </a:rPr>
              <a:t>for sharing tools, datatypes, workflows,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1"/>
          <p:cNvGrpSpPr/>
          <p:nvPr/>
        </p:nvGrpSpPr>
        <p:grpSpPr>
          <a:xfrm>
            <a:off x="1423075" y="331470"/>
            <a:ext cx="1908812" cy="2159199"/>
            <a:chOff x="0" y="0"/>
            <a:chExt cx="1908810" cy="2159198"/>
          </a:xfrm>
        </p:grpSpPr>
        <p:pic>
          <p:nvPicPr>
            <p:cNvPr id="239" name="droppedImage.pdf"/>
            <p:cNvPicPr>
              <a:picLocks noChangeAspect="1"/>
            </p:cNvPicPr>
            <p:nvPr/>
          </p:nvPicPr>
          <p:blipFill>
            <a:blip r:embed="rId3">
              <a:extLst/>
            </a:blip>
            <a:stretch>
              <a:fillRect/>
            </a:stretch>
          </p:blipFill>
          <p:spPr>
            <a:xfrm>
              <a:off x="0" y="0"/>
              <a:ext cx="1379767" cy="1951464"/>
            </a:xfrm>
            <a:prstGeom prst="rect">
              <a:avLst/>
            </a:prstGeom>
            <a:ln w="12700" cap="flat">
              <a:noFill/>
              <a:miter lim="400000"/>
            </a:ln>
            <a:effectLst/>
          </p:spPr>
        </p:pic>
        <p:pic>
          <p:nvPicPr>
            <p:cNvPr id="240" name="droppedImage.png"/>
            <p:cNvPicPr>
              <a:picLocks noChangeAspect="1"/>
            </p:cNvPicPr>
            <p:nvPr/>
          </p:nvPicPr>
          <p:blipFill>
            <a:blip r:embed="rId4">
              <a:extLst/>
            </a:blip>
            <a:stretch>
              <a:fillRect/>
            </a:stretch>
          </p:blipFill>
          <p:spPr>
            <a:xfrm>
              <a:off x="583868" y="152638"/>
              <a:ext cx="1324943" cy="2006561"/>
            </a:xfrm>
            <a:prstGeom prst="rect">
              <a:avLst/>
            </a:prstGeom>
            <a:ln w="12700" cap="flat">
              <a:noFill/>
              <a:miter lim="400000"/>
            </a:ln>
            <a:effectLst/>
          </p:spPr>
        </p:pic>
      </p:grpSp>
      <p:sp>
        <p:nvSpPr>
          <p:cNvPr id="242" name="Shape 242"/>
          <p:cNvSpPr/>
          <p:nvPr/>
        </p:nvSpPr>
        <p:spPr>
          <a:xfrm>
            <a:off x="1097280" y="2663190"/>
            <a:ext cx="2583181" cy="742951"/>
          </a:xfrm>
          <a:prstGeom prst="rect">
            <a:avLst/>
          </a:prstGeom>
          <a:noFill/>
          <a:ln w="3175">
            <a:miter lim="400000"/>
          </a:ln>
          <a:extLst>
            <a:ext uri="{C572A759-6A51-4108-AA02-DFA0A04FC94B}">
              <ma14:wrappingTextBoxFlag xmlns=""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Describe analysis tool </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behavior abstractly</a:t>
            </a:r>
          </a:p>
        </p:txBody>
      </p:sp>
      <p:pic>
        <p:nvPicPr>
          <p:cNvPr id="243" name="droppedImage.png"/>
          <p:cNvPicPr>
            <a:picLocks noChangeAspect="1"/>
          </p:cNvPicPr>
          <p:nvPr/>
        </p:nvPicPr>
        <p:blipFill>
          <a:blip r:embed="rId5">
            <a:extLst/>
          </a:blip>
          <a:stretch>
            <a:fillRect/>
          </a:stretch>
        </p:blipFill>
        <p:spPr>
          <a:xfrm>
            <a:off x="5318700" y="127064"/>
            <a:ext cx="2960371" cy="2584157"/>
          </a:xfrm>
          <a:prstGeom prst="rect">
            <a:avLst/>
          </a:prstGeom>
          <a:ln w="12700">
            <a:miter lim="400000"/>
          </a:ln>
        </p:spPr>
      </p:pic>
      <p:sp>
        <p:nvSpPr>
          <p:cNvPr id="244" name="Shape 244"/>
          <p:cNvSpPr/>
          <p:nvPr/>
        </p:nvSpPr>
        <p:spPr>
          <a:xfrm>
            <a:off x="4812029" y="2663190"/>
            <a:ext cx="3966211" cy="742951"/>
          </a:xfrm>
          <a:prstGeom prst="rect">
            <a:avLst/>
          </a:prstGeom>
          <a:noFill/>
          <a:ln w="3175">
            <a:miter lim="400000"/>
          </a:ln>
          <a:extLst>
            <a:ext uri="{C572A759-6A51-4108-AA02-DFA0A04FC94B}">
              <ma14:wrappingTextBoxFlag xmlns=""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Analysis environment automatically and transparently tracks details</a:t>
            </a:r>
          </a:p>
        </p:txBody>
      </p:sp>
      <p:pic>
        <p:nvPicPr>
          <p:cNvPr id="245" name="droppedImage.png"/>
          <p:cNvPicPr>
            <a:picLocks noChangeAspect="1"/>
          </p:cNvPicPr>
          <p:nvPr/>
        </p:nvPicPr>
        <p:blipFill>
          <a:blip r:embed="rId6">
            <a:extLst/>
          </a:blip>
          <a:stretch>
            <a:fillRect/>
          </a:stretch>
        </p:blipFill>
        <p:spPr>
          <a:xfrm>
            <a:off x="811530" y="3579299"/>
            <a:ext cx="2960371" cy="2584158"/>
          </a:xfrm>
          <a:prstGeom prst="rect">
            <a:avLst/>
          </a:prstGeom>
          <a:ln w="12700">
            <a:miter lim="400000"/>
          </a:ln>
        </p:spPr>
      </p:pic>
      <p:sp>
        <p:nvSpPr>
          <p:cNvPr id="246" name="Shape 246"/>
          <p:cNvSpPr/>
          <p:nvPr/>
        </p:nvSpPr>
        <p:spPr>
          <a:xfrm>
            <a:off x="274320" y="6080759"/>
            <a:ext cx="4229101" cy="788671"/>
          </a:xfrm>
          <a:prstGeom prst="rect">
            <a:avLst/>
          </a:prstGeom>
          <a:noFill/>
          <a:ln w="3175">
            <a:miter lim="400000"/>
          </a:ln>
          <a:extLst>
            <a:ext uri="{C572A759-6A51-4108-AA02-DFA0A04FC94B}">
              <ma14:wrappingTextBoxFlag xmlns=""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Workflow system for complex analysis, constructed explicitly or automatically</a:t>
            </a:r>
          </a:p>
        </p:txBody>
      </p:sp>
      <p:grpSp>
        <p:nvGrpSpPr>
          <p:cNvPr id="249" name="Group 249"/>
          <p:cNvGrpSpPr/>
          <p:nvPr/>
        </p:nvGrpSpPr>
        <p:grpSpPr>
          <a:xfrm>
            <a:off x="5143395" y="3583055"/>
            <a:ext cx="3639950" cy="2583196"/>
            <a:chOff x="0" y="0"/>
            <a:chExt cx="3639949" cy="2583195"/>
          </a:xfrm>
        </p:grpSpPr>
        <p:pic>
          <p:nvPicPr>
            <p:cNvPr id="247" name="droppedImage.png"/>
            <p:cNvPicPr>
              <a:picLocks noChangeAspect="1"/>
            </p:cNvPicPr>
            <p:nvPr/>
          </p:nvPicPr>
          <p:blipFill>
            <a:blip r:embed="rId7">
              <a:extLst/>
            </a:blip>
            <a:stretch>
              <a:fillRect/>
            </a:stretch>
          </p:blipFill>
          <p:spPr>
            <a:xfrm>
              <a:off x="0" y="0"/>
              <a:ext cx="3310911" cy="2583196"/>
            </a:xfrm>
            <a:prstGeom prst="rect">
              <a:avLst/>
            </a:prstGeom>
            <a:ln w="12700" cap="flat">
              <a:noFill/>
              <a:miter lim="400000"/>
            </a:ln>
            <a:effectLst/>
          </p:spPr>
        </p:pic>
        <p:pic>
          <p:nvPicPr>
            <p:cNvPr id="248" name="droppedImage.png"/>
            <p:cNvPicPr>
              <a:picLocks noChangeAspect="1"/>
            </p:cNvPicPr>
            <p:nvPr/>
          </p:nvPicPr>
          <p:blipFill>
            <a:blip r:embed="rId8">
              <a:extLst/>
            </a:blip>
            <a:stretch>
              <a:fillRect/>
            </a:stretch>
          </p:blipFill>
          <p:spPr>
            <a:xfrm>
              <a:off x="900147" y="492544"/>
              <a:ext cx="2739803" cy="1605352"/>
            </a:xfrm>
            <a:prstGeom prst="rect">
              <a:avLst/>
            </a:prstGeom>
            <a:ln w="12700" cap="flat">
              <a:noFill/>
              <a:miter lim="400000"/>
            </a:ln>
            <a:effectLst/>
          </p:spPr>
        </p:pic>
      </p:grpSp>
      <p:sp>
        <p:nvSpPr>
          <p:cNvPr id="250" name="Shape 250"/>
          <p:cNvSpPr/>
          <p:nvPr/>
        </p:nvSpPr>
        <p:spPr>
          <a:xfrm>
            <a:off x="4846319" y="6080759"/>
            <a:ext cx="4229101" cy="788671"/>
          </a:xfrm>
          <a:prstGeom prst="rect">
            <a:avLst/>
          </a:prstGeom>
          <a:noFill/>
          <a:ln w="3175">
            <a:miter lim="400000"/>
          </a:ln>
          <a:extLst>
            <a:ext uri="{C572A759-6A51-4108-AA02-DFA0A04FC94B}">
              <ma14:wrappingTextBoxFlag xmlns=""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Pervasive sharing, and publication</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of documents with integrated analysis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prstGeom prst="rect">
            <a:avLst/>
          </a:prstGeom>
        </p:spPr>
        <p:txBody>
          <a:bodyPr/>
          <a:lstStyle>
            <a:lvl1pPr defTabSz="850391">
              <a:defRPr sz="3348"/>
            </a:lvl1pPr>
          </a:lstStyle>
          <a:p>
            <a:r>
              <a:t>Three ways to use Galaxy</a:t>
            </a:r>
          </a:p>
        </p:txBody>
      </p:sp>
      <p:sp>
        <p:nvSpPr>
          <p:cNvPr id="295" name="Shape 295"/>
          <p:cNvSpPr>
            <a:spLocks noGrp="1"/>
          </p:cNvSpPr>
          <p:nvPr>
            <p:ph type="body" idx="1"/>
          </p:nvPr>
        </p:nvSpPr>
        <p:spPr>
          <a:xfrm>
            <a:off x="50007" y="1943100"/>
            <a:ext cx="8951118" cy="4023360"/>
          </a:xfrm>
          <a:prstGeom prst="rect">
            <a:avLst/>
          </a:prstGeom>
        </p:spPr>
        <p:txBody>
          <a:bodyPr/>
          <a:lstStyle/>
          <a:p>
            <a:pPr>
              <a:buNone/>
            </a:pPr>
            <a:r>
              <a:rPr lang="en-US" dirty="0">
                <a:latin typeface="Arial" charset="0"/>
                <a:ea typeface="Arial" charset="0"/>
                <a:cs typeface="Arial" charset="0"/>
              </a:rPr>
              <a:t>1. </a:t>
            </a:r>
            <a:r>
              <a:rPr dirty="0">
                <a:latin typeface="Arial" charset="0"/>
                <a:ea typeface="Arial" charset="0"/>
                <a:cs typeface="Arial" charset="0"/>
              </a:rPr>
              <a:t>The public web service at </a:t>
            </a:r>
            <a:r>
              <a:rPr u="sng" dirty="0">
                <a:solidFill>
                  <a:srgbClr val="EC4D4D"/>
                </a:solidFill>
                <a:uFill>
                  <a:solidFill>
                    <a:srgbClr val="EC4D4D"/>
                  </a:solidFill>
                </a:uFill>
                <a:latin typeface="Arial" charset="0"/>
                <a:ea typeface="Arial" charset="0"/>
                <a:cs typeface="Arial" charset="0"/>
                <a:hlinkClick r:id="rId2"/>
              </a:rPr>
              <a:t>http://usegalaxy.org</a:t>
            </a:r>
          </a:p>
          <a:p>
            <a:pPr marL="635000" lvl="1" indent="0">
              <a:buNone/>
            </a:pPr>
            <a:endParaRPr u="sng" dirty="0">
              <a:solidFill>
                <a:srgbClr val="EC4D4D"/>
              </a:solidFill>
              <a:uFill>
                <a:solidFill>
                  <a:srgbClr val="EC4D4D"/>
                </a:solidFill>
              </a:uFill>
              <a:latin typeface="Arial" charset="0"/>
              <a:ea typeface="Arial" charset="0"/>
              <a:cs typeface="Arial" charset="0"/>
              <a:hlinkClick r:id="rId2"/>
            </a:endParaRPr>
          </a:p>
          <a:p>
            <a:pPr>
              <a:buNone/>
            </a:pPr>
            <a:r>
              <a:rPr lang="en-US" dirty="0">
                <a:latin typeface="Arial" charset="0"/>
                <a:ea typeface="Arial" charset="0"/>
                <a:cs typeface="Arial" charset="0"/>
              </a:rPr>
              <a:t>2. Run </a:t>
            </a:r>
            <a:r>
              <a:rPr dirty="0">
                <a:latin typeface="Arial" charset="0"/>
                <a:ea typeface="Arial" charset="0"/>
                <a:cs typeface="Arial" charset="0"/>
              </a:rPr>
              <a:t>locally with many compute environments</a:t>
            </a:r>
          </a:p>
          <a:p>
            <a:pPr>
              <a:buNone/>
            </a:pPr>
            <a:endParaRPr dirty="0">
              <a:latin typeface="Arial" charset="0"/>
              <a:ea typeface="Arial" charset="0"/>
              <a:cs typeface="Arial" charset="0"/>
            </a:endParaRPr>
          </a:p>
          <a:p>
            <a:pPr>
              <a:buNone/>
            </a:pPr>
            <a:r>
              <a:rPr lang="en-US" dirty="0">
                <a:latin typeface="Arial" charset="0"/>
                <a:ea typeface="Arial" charset="0"/>
                <a:cs typeface="Arial" charset="0"/>
              </a:rPr>
              <a:t>3. </a:t>
            </a:r>
            <a:r>
              <a:rPr dirty="0">
                <a:latin typeface="Arial" charset="0"/>
                <a:ea typeface="Arial" charset="0"/>
                <a:cs typeface="Arial" charset="0"/>
              </a:rPr>
              <a:t>Deploy on a cloud using Cloudman</a:t>
            </a:r>
          </a:p>
        </p:txBody>
      </p:sp>
      <p:pic>
        <p:nvPicPr>
          <p:cNvPr id="296" name="torque.png"/>
          <p:cNvPicPr>
            <a:picLocks noChangeAspect="1"/>
          </p:cNvPicPr>
          <p:nvPr/>
        </p:nvPicPr>
        <p:blipFill>
          <a:blip r:embed="rId3">
            <a:extLst/>
          </a:blip>
          <a:stretch>
            <a:fillRect/>
          </a:stretch>
        </p:blipFill>
        <p:spPr>
          <a:xfrm>
            <a:off x="354619" y="4354090"/>
            <a:ext cx="796882" cy="377191"/>
          </a:xfrm>
          <a:prstGeom prst="rect">
            <a:avLst/>
          </a:prstGeom>
          <a:ln w="12700">
            <a:miter lim="400000"/>
          </a:ln>
        </p:spPr>
      </p:pic>
      <p:pic>
        <p:nvPicPr>
          <p:cNvPr id="297" name="GridEngine.png"/>
          <p:cNvPicPr>
            <a:picLocks noChangeAspect="1"/>
          </p:cNvPicPr>
          <p:nvPr/>
        </p:nvPicPr>
        <p:blipFill>
          <a:blip r:embed="rId4">
            <a:extLst/>
          </a:blip>
          <a:stretch>
            <a:fillRect/>
          </a:stretch>
        </p:blipFill>
        <p:spPr>
          <a:xfrm>
            <a:off x="1280449" y="4451613"/>
            <a:ext cx="796882" cy="182145"/>
          </a:xfrm>
          <a:prstGeom prst="rect">
            <a:avLst/>
          </a:prstGeom>
          <a:ln w="12700">
            <a:miter lim="400000"/>
          </a:ln>
        </p:spPr>
      </p:pic>
      <p:pic>
        <p:nvPicPr>
          <p:cNvPr id="298" name="platform_logo.png"/>
          <p:cNvPicPr>
            <a:picLocks noChangeAspect="1"/>
          </p:cNvPicPr>
          <p:nvPr/>
        </p:nvPicPr>
        <p:blipFill>
          <a:blip r:embed="rId5">
            <a:extLst/>
          </a:blip>
          <a:stretch>
            <a:fillRect/>
          </a:stretch>
        </p:blipFill>
        <p:spPr>
          <a:xfrm>
            <a:off x="2206280" y="4331760"/>
            <a:ext cx="939213" cy="421850"/>
          </a:xfrm>
          <a:prstGeom prst="rect">
            <a:avLst/>
          </a:prstGeom>
          <a:ln w="12700">
            <a:miter lim="400000"/>
          </a:ln>
        </p:spPr>
      </p:pic>
      <p:pic>
        <p:nvPicPr>
          <p:cNvPr id="299" name="droppedImage.png"/>
          <p:cNvPicPr>
            <a:picLocks noChangeAspect="1"/>
          </p:cNvPicPr>
          <p:nvPr/>
        </p:nvPicPr>
        <p:blipFill>
          <a:blip r:embed="rId6">
            <a:extLst/>
          </a:blip>
          <a:stretch>
            <a:fillRect/>
          </a:stretch>
        </p:blipFill>
        <p:spPr>
          <a:xfrm>
            <a:off x="5818417" y="4419973"/>
            <a:ext cx="936083" cy="182145"/>
          </a:xfrm>
          <a:prstGeom prst="rect">
            <a:avLst/>
          </a:prstGeom>
          <a:ln w="12700">
            <a:miter lim="400000"/>
          </a:ln>
        </p:spPr>
      </p:pic>
      <p:pic>
        <p:nvPicPr>
          <p:cNvPr id="300" name="image07.png"/>
          <p:cNvPicPr>
            <a:picLocks noChangeAspect="1"/>
          </p:cNvPicPr>
          <p:nvPr/>
        </p:nvPicPr>
        <p:blipFill>
          <a:blip r:embed="rId7">
            <a:extLst/>
          </a:blip>
          <a:stretch>
            <a:fillRect/>
          </a:stretch>
        </p:blipFill>
        <p:spPr>
          <a:xfrm>
            <a:off x="1843684" y="5015488"/>
            <a:ext cx="544275" cy="620734"/>
          </a:xfrm>
          <a:prstGeom prst="rect">
            <a:avLst/>
          </a:prstGeom>
          <a:ln w="12700">
            <a:miter lim="400000"/>
          </a:ln>
        </p:spPr>
      </p:pic>
      <p:pic>
        <p:nvPicPr>
          <p:cNvPr id="301" name="image01.png"/>
          <p:cNvPicPr>
            <a:picLocks noChangeAspect="1"/>
          </p:cNvPicPr>
          <p:nvPr/>
        </p:nvPicPr>
        <p:blipFill>
          <a:blip r:embed="rId8">
            <a:extLst/>
          </a:blip>
          <a:stretch>
            <a:fillRect/>
          </a:stretch>
        </p:blipFill>
        <p:spPr>
          <a:xfrm>
            <a:off x="4242391" y="5801369"/>
            <a:ext cx="1030396" cy="494591"/>
          </a:xfrm>
          <a:prstGeom prst="rect">
            <a:avLst/>
          </a:prstGeom>
          <a:ln w="12700">
            <a:miter lim="400000"/>
          </a:ln>
        </p:spPr>
      </p:pic>
      <p:grpSp>
        <p:nvGrpSpPr>
          <p:cNvPr id="304" name="Group 304"/>
          <p:cNvGrpSpPr/>
          <p:nvPr/>
        </p:nvGrpSpPr>
        <p:grpSpPr>
          <a:xfrm>
            <a:off x="5514370" y="5860069"/>
            <a:ext cx="1148817" cy="377191"/>
            <a:chOff x="0" y="0"/>
            <a:chExt cx="1148815" cy="377189"/>
          </a:xfrm>
        </p:grpSpPr>
        <p:pic>
          <p:nvPicPr>
            <p:cNvPr id="302" name="image38.png"/>
            <p:cNvPicPr>
              <a:picLocks noChangeAspect="1"/>
            </p:cNvPicPr>
            <p:nvPr/>
          </p:nvPicPr>
          <p:blipFill>
            <a:blip r:embed="rId9">
              <a:extLst/>
            </a:blip>
            <a:srcRect l="33487"/>
            <a:stretch>
              <a:fillRect/>
            </a:stretch>
          </p:blipFill>
          <p:spPr>
            <a:xfrm>
              <a:off x="337747" y="0"/>
              <a:ext cx="811069" cy="377190"/>
            </a:xfrm>
            <a:prstGeom prst="rect">
              <a:avLst/>
            </a:prstGeom>
            <a:ln w="12700" cap="flat">
              <a:noFill/>
              <a:miter lim="400000"/>
            </a:ln>
            <a:effectLst/>
          </p:spPr>
        </p:pic>
        <p:pic>
          <p:nvPicPr>
            <p:cNvPr id="303" name="image10.png"/>
            <p:cNvPicPr>
              <a:picLocks noChangeAspect="1"/>
            </p:cNvPicPr>
            <p:nvPr/>
          </p:nvPicPr>
          <p:blipFill>
            <a:blip r:embed="rId10">
              <a:extLst/>
            </a:blip>
            <a:srcRect l="2611" t="10841"/>
            <a:stretch>
              <a:fillRect/>
            </a:stretch>
          </p:blipFill>
          <p:spPr>
            <a:xfrm>
              <a:off x="0" y="39130"/>
              <a:ext cx="337751" cy="336300"/>
            </a:xfrm>
            <a:prstGeom prst="rect">
              <a:avLst/>
            </a:prstGeom>
            <a:ln w="12700" cap="flat">
              <a:noFill/>
              <a:miter lim="400000"/>
            </a:ln>
            <a:effectLst/>
          </p:spPr>
        </p:pic>
      </p:grpSp>
      <p:pic>
        <p:nvPicPr>
          <p:cNvPr id="306" name="pasted-image.png"/>
          <p:cNvPicPr>
            <a:picLocks noChangeAspect="1"/>
          </p:cNvPicPr>
          <p:nvPr/>
        </p:nvPicPr>
        <p:blipFill>
          <a:blip r:embed="rId11">
            <a:extLst/>
          </a:blip>
          <a:stretch>
            <a:fillRect/>
          </a:stretch>
        </p:blipFill>
        <p:spPr>
          <a:xfrm>
            <a:off x="6735547" y="5738178"/>
            <a:ext cx="1574453" cy="620912"/>
          </a:xfrm>
          <a:prstGeom prst="rect">
            <a:avLst/>
          </a:prstGeom>
          <a:ln w="12700">
            <a:miter lim="400000"/>
          </a:ln>
        </p:spPr>
      </p:pic>
      <p:pic>
        <p:nvPicPr>
          <p:cNvPr id="307" name="pasted-image.png"/>
          <p:cNvPicPr>
            <a:picLocks noChangeAspect="1"/>
          </p:cNvPicPr>
          <p:nvPr/>
        </p:nvPicPr>
        <p:blipFill>
          <a:blip r:embed="rId12">
            <a:extLst/>
          </a:blip>
          <a:stretch>
            <a:fillRect/>
          </a:stretch>
        </p:blipFill>
        <p:spPr>
          <a:xfrm>
            <a:off x="6883448" y="4167545"/>
            <a:ext cx="1291840" cy="531501"/>
          </a:xfrm>
          <a:prstGeom prst="rect">
            <a:avLst/>
          </a:prstGeom>
          <a:ln w="12700">
            <a:miter lim="400000"/>
          </a:ln>
        </p:spPr>
      </p:pic>
      <p:pic>
        <p:nvPicPr>
          <p:cNvPr id="308" name="pasted-image.png"/>
          <p:cNvPicPr>
            <a:picLocks noChangeAspect="1"/>
          </p:cNvPicPr>
          <p:nvPr/>
        </p:nvPicPr>
        <p:blipFill>
          <a:blip r:embed="rId13">
            <a:extLst/>
          </a:blip>
          <a:stretch>
            <a:fillRect/>
          </a:stretch>
        </p:blipFill>
        <p:spPr>
          <a:xfrm>
            <a:off x="4842811" y="4200689"/>
            <a:ext cx="678454" cy="620713"/>
          </a:xfrm>
          <a:prstGeom prst="rect">
            <a:avLst/>
          </a:prstGeom>
          <a:ln w="12700">
            <a:miter lim="400000"/>
          </a:ln>
        </p:spPr>
      </p:pic>
      <p:pic>
        <p:nvPicPr>
          <p:cNvPr id="309" name="pasted-image.png"/>
          <p:cNvPicPr>
            <a:picLocks noChangeAspect="1"/>
          </p:cNvPicPr>
          <p:nvPr/>
        </p:nvPicPr>
        <p:blipFill>
          <a:blip r:embed="rId14">
            <a:extLst/>
          </a:blip>
          <a:stretch>
            <a:fillRect/>
          </a:stretch>
        </p:blipFill>
        <p:spPr>
          <a:xfrm>
            <a:off x="3274441" y="4353687"/>
            <a:ext cx="1413250" cy="314716"/>
          </a:xfrm>
          <a:prstGeom prst="rect">
            <a:avLst/>
          </a:prstGeom>
          <a:ln w="12700">
            <a:miter lim="400000"/>
          </a:ln>
        </p:spPr>
      </p:pic>
      <p:pic>
        <p:nvPicPr>
          <p:cNvPr id="310" name="pasted-image.png"/>
          <p:cNvPicPr>
            <a:picLocks noChangeAspect="1"/>
          </p:cNvPicPr>
          <p:nvPr/>
        </p:nvPicPr>
        <p:blipFill>
          <a:blip r:embed="rId15">
            <a:extLst/>
          </a:blip>
          <a:stretch>
            <a:fillRect/>
          </a:stretch>
        </p:blipFill>
        <p:spPr>
          <a:xfrm>
            <a:off x="2675887" y="5791513"/>
            <a:ext cx="1324923" cy="494590"/>
          </a:xfrm>
          <a:prstGeom prst="rect">
            <a:avLst/>
          </a:prstGeom>
          <a:ln w="12700">
            <a:miter lim="400000"/>
          </a:ln>
        </p:spPr>
      </p:pic>
      <p:pic>
        <p:nvPicPr>
          <p:cNvPr id="311" name="pasted-image.png"/>
          <p:cNvPicPr>
            <a:picLocks noChangeAspect="1"/>
          </p:cNvPicPr>
          <p:nvPr/>
        </p:nvPicPr>
        <p:blipFill>
          <a:blip r:embed="rId16">
            <a:extLst/>
          </a:blip>
          <a:stretch>
            <a:fillRect/>
          </a:stretch>
        </p:blipFill>
        <p:spPr>
          <a:xfrm>
            <a:off x="891540" y="5794333"/>
            <a:ext cx="1542765" cy="420754"/>
          </a:xfrm>
          <a:prstGeom prst="rect">
            <a:avLst/>
          </a:prstGeom>
          <a:ln w="12700">
            <a:miter lim="400000"/>
          </a:ln>
        </p:spPr>
      </p:pic>
    </p:spTree>
    <p:extLst>
      <p:ext uri="{BB962C8B-B14F-4D97-AF65-F5344CB8AC3E}">
        <p14:creationId xmlns:p14="http://schemas.microsoft.com/office/powerpoint/2010/main" val="61316941"/>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rPr lang="en-US" b="0" dirty="0">
                <a:solidFill>
                  <a:srgbClr val="000090"/>
                </a:solidFill>
                <a:latin typeface="Arial" charset="0"/>
                <a:ea typeface="Arial" charset="0"/>
                <a:cs typeface="Arial" charset="0"/>
              </a:rPr>
              <a:t>Public Servers</a:t>
            </a:r>
            <a:endParaRPr b="0" dirty="0">
              <a:solidFill>
                <a:srgbClr val="000090"/>
              </a:solidFill>
              <a:latin typeface="Arial" charset="0"/>
              <a:ea typeface="Arial" charset="0"/>
              <a:cs typeface="Arial" charset="0"/>
            </a:endParaRPr>
          </a:p>
        </p:txBody>
      </p:sp>
      <p:sp>
        <p:nvSpPr>
          <p:cNvPr id="260" name="Shape 260"/>
          <p:cNvSpPr>
            <a:spLocks noGrp="1"/>
          </p:cNvSpPr>
          <p:nvPr>
            <p:ph type="body" idx="1"/>
          </p:nvPr>
        </p:nvSpPr>
        <p:spPr>
          <a:xfrm>
            <a:off x="891540" y="1943100"/>
            <a:ext cx="8252460" cy="4023360"/>
          </a:xfrm>
          <a:prstGeom prst="rect">
            <a:avLst/>
          </a:prstGeom>
        </p:spPr>
        <p:txBody>
          <a:bodyPr>
            <a:normAutofit/>
          </a:bodyPr>
          <a:lstStyle/>
          <a:p>
            <a:pPr defTabSz="296265">
              <a:spcBef>
                <a:spcPts val="1100"/>
              </a:spcBef>
              <a:defRPr sz="2304"/>
            </a:pPr>
            <a:r>
              <a:rPr dirty="0">
                <a:latin typeface="Arial" charset="0"/>
                <a:ea typeface="Arial" charset="0"/>
                <a:cs typeface="Arial" charset="0"/>
              </a:rPr>
              <a:t>Main server at </a:t>
            </a:r>
            <a:r>
              <a:rPr dirty="0">
                <a:latin typeface="Arial" charset="0"/>
                <a:ea typeface="Arial" charset="0"/>
                <a:cs typeface="Arial" charset="0"/>
                <a:hlinkClick r:id="rId2"/>
              </a:rPr>
              <a:t>http://usegalaxy.org</a:t>
            </a:r>
            <a:r>
              <a:rPr dirty="0">
                <a:latin typeface="Arial" charset="0"/>
                <a:ea typeface="Arial" charset="0"/>
                <a:cs typeface="Arial" charset="0"/>
              </a:rPr>
              <a:t>:</a:t>
            </a:r>
          </a:p>
          <a:p>
            <a:pPr marL="737235" lvl="1" indent="-280035" defTabSz="296265">
              <a:defRPr sz="2016"/>
            </a:pPr>
            <a:r>
              <a:rPr lang="en-US" dirty="0">
                <a:latin typeface="Arial" charset="0"/>
                <a:ea typeface="Arial" charset="0"/>
                <a:cs typeface="Arial" charset="0"/>
              </a:rPr>
              <a:t>&gt;100k registered users, </a:t>
            </a:r>
            <a:r>
              <a:rPr dirty="0">
                <a:latin typeface="Arial" charset="0"/>
                <a:ea typeface="Arial" charset="0"/>
                <a:cs typeface="Arial" charset="0"/>
              </a:rPr>
              <a:t>~</a:t>
            </a:r>
            <a:r>
              <a:rPr lang="en-US" dirty="0">
                <a:latin typeface="Arial" charset="0"/>
                <a:ea typeface="Arial" charset="0"/>
                <a:cs typeface="Arial" charset="0"/>
              </a:rPr>
              <a:t>1</a:t>
            </a:r>
            <a:r>
              <a:rPr dirty="0">
                <a:latin typeface="Arial" charset="0"/>
                <a:ea typeface="Arial" charset="0"/>
                <a:cs typeface="Arial" charset="0"/>
              </a:rPr>
              <a:t>500 new users per month, ~200 TB of user data, ~</a:t>
            </a:r>
            <a:r>
              <a:rPr lang="en-US" dirty="0">
                <a:latin typeface="Arial" charset="0"/>
                <a:ea typeface="Arial" charset="0"/>
                <a:cs typeface="Arial" charset="0"/>
              </a:rPr>
              <a:t>300k</a:t>
            </a:r>
            <a:r>
              <a:rPr dirty="0">
                <a:latin typeface="Arial" charset="0"/>
                <a:ea typeface="Arial" charset="0"/>
                <a:cs typeface="Arial" charset="0"/>
              </a:rPr>
              <a:t> analysis jobs per month (</a:t>
            </a:r>
            <a:r>
              <a:rPr dirty="0">
                <a:latin typeface="Arial" charset="0"/>
                <a:ea typeface="Arial" charset="0"/>
                <a:cs typeface="Arial" charset="0"/>
                <a:hlinkClick r:id="rId3"/>
              </a:rPr>
              <a:t>http://bit.ly/gxystats</a:t>
            </a:r>
            <a:r>
              <a:rPr dirty="0">
                <a:latin typeface="Arial" charset="0"/>
                <a:ea typeface="Arial" charset="0"/>
                <a:cs typeface="Arial" charset="0"/>
              </a:rPr>
              <a:t>)</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lang="en-US" dirty="0">
                <a:latin typeface="Arial" charset="0"/>
                <a:ea typeface="Arial" charset="0"/>
                <a:cs typeface="Arial" charset="0"/>
              </a:rPr>
              <a:t>10</a:t>
            </a:r>
            <a:r>
              <a:rPr dirty="0">
                <a:latin typeface="Arial" charset="0"/>
                <a:ea typeface="Arial" charset="0"/>
                <a:cs typeface="Arial" charset="0"/>
              </a:rPr>
              <a:t>0 public servers all over the world (</a:t>
            </a:r>
            <a:r>
              <a:rPr dirty="0">
                <a:solidFill>
                  <a:srgbClr val="0000FF"/>
                </a:solidFill>
                <a:uFill>
                  <a:solidFill>
                    <a:srgbClr val="0000FF"/>
                  </a:solidFill>
                </a:uFill>
                <a:latin typeface="Arial" charset="0"/>
                <a:ea typeface="Arial" charset="0"/>
                <a:cs typeface="Arial" charset="0"/>
                <a:hlinkClick r:id="rId4"/>
              </a:rPr>
              <a:t>http://bit.ly/gxyservers</a:t>
            </a:r>
            <a:r>
              <a:rPr dirty="0">
                <a:latin typeface="Arial" charset="0"/>
                <a:ea typeface="Arial" charset="0"/>
                <a:cs typeface="Arial" charset="0"/>
              </a:rPr>
              <a:t>)</a:t>
            </a:r>
          </a:p>
          <a:p>
            <a:pPr marL="737235" lvl="1" indent="-280035" defTabSz="296265">
              <a:defRPr sz="2016"/>
            </a:pPr>
            <a:r>
              <a:rPr lang="en-US" dirty="0">
                <a:latin typeface="Arial" charset="0"/>
                <a:ea typeface="Arial" charset="0"/>
                <a:cs typeface="Arial" charset="0"/>
              </a:rPr>
              <a:t>20</a:t>
            </a:r>
            <a:r>
              <a:rPr dirty="0">
                <a:latin typeface="Arial" charset="0"/>
                <a:ea typeface="Arial" charset="0"/>
                <a:cs typeface="Arial" charset="0"/>
              </a:rPr>
              <a:t>+ general servers, some supported by institutions</a:t>
            </a:r>
          </a:p>
          <a:p>
            <a:pPr marL="737235" lvl="1" indent="-280035" defTabSz="296265">
              <a:defRPr sz="2016"/>
            </a:pPr>
            <a:r>
              <a:rPr dirty="0">
                <a:latin typeface="Arial" charset="0"/>
                <a:ea typeface="Arial" charset="0"/>
                <a:cs typeface="Arial" charset="0"/>
              </a:rPr>
              <a:t>Many domain-specific servers as well</a:t>
            </a:r>
            <a:endParaRPr lang="en-US" dirty="0">
              <a:latin typeface="Arial" charset="0"/>
              <a:ea typeface="Arial" charset="0"/>
              <a:cs typeface="Arial" charset="0"/>
            </a:endParaRPr>
          </a:p>
          <a:p>
            <a:pPr marL="737235" lvl="1" indent="-280035" defTabSz="296265">
              <a:defRPr sz="2016"/>
            </a:pPr>
            <a:endParaRPr lang="en-US" dirty="0">
              <a:latin typeface="Arial" charset="0"/>
              <a:ea typeface="Arial" charset="0"/>
              <a:cs typeface="Arial" charset="0"/>
            </a:endParaRPr>
          </a:p>
          <a:p>
            <a:pPr marL="60325" lvl="1" indent="0" defTabSz="296265">
              <a:buNone/>
              <a:defRPr sz="2016"/>
            </a:pPr>
            <a:r>
              <a:rPr lang="en-US" dirty="0">
                <a:latin typeface="Arial" charset="0"/>
                <a:ea typeface="Arial" charset="0"/>
                <a:cs typeface="Arial" charset="0"/>
              </a:rPr>
              <a:t>A main application in the upcoming NHGRI Data Commons</a:t>
            </a:r>
          </a:p>
          <a:p>
            <a:pPr marL="737235" lvl="1" indent="-280035" defTabSz="296265">
              <a:defRPr sz="2016"/>
            </a:pPr>
            <a:endParaRPr lang="en-US" dirty="0">
              <a:latin typeface="Arial" charset="0"/>
              <a:ea typeface="Arial" charset="0"/>
              <a:cs typeface="Arial" charset="0"/>
            </a:endParaRPr>
          </a:p>
        </p:txBody>
      </p:sp>
      <p:sp>
        <p:nvSpPr>
          <p:cNvPr id="261" name="Shape 26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39997"/>
            <a:ext cx="9144001" cy="116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indent="410750" algn="ctr">
              <a:defRPr sz="3800" b="1">
                <a:solidFill>
                  <a:schemeClr val="accent4"/>
                </a:solidFill>
              </a:defRPr>
            </a:pPr>
            <a:r>
              <a:rPr dirty="0">
                <a:solidFill>
                  <a:schemeClr val="tx1"/>
                </a:solidFill>
                <a:latin typeface="Arial" charset="0"/>
                <a:ea typeface="Arial" charset="0"/>
                <a:cs typeface="Arial" charset="0"/>
              </a:rPr>
              <a:t>As a free for everyone service on the web:  https://</a:t>
            </a:r>
            <a:r>
              <a:rPr dirty="0">
                <a:solidFill>
                  <a:schemeClr val="tx1"/>
                </a:solidFill>
                <a:uFill>
                  <a:solidFill>
                    <a:srgbClr val="0563C1"/>
                  </a:solidFill>
                </a:uFill>
                <a:latin typeface="Arial" charset="0"/>
                <a:ea typeface="Arial" charset="0"/>
                <a:cs typeface="Arial" charset="0"/>
              </a:rPr>
              <a:t>usegalaxy.org</a:t>
            </a:r>
            <a:r>
              <a:rPr dirty="0">
                <a:solidFill>
                  <a:schemeClr val="tx1"/>
                </a:solidFill>
                <a:latin typeface="Arial" charset="0"/>
                <a:ea typeface="Arial" charset="0"/>
                <a:cs typeface="Arial"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4759"/>
            <a:ext cx="9144000" cy="5813534"/>
          </a:xfrm>
          <a:prstGeom prst="rect">
            <a:avLst/>
          </a:prstGeom>
        </p:spPr>
      </p:pic>
    </p:spTree>
    <p:extLst>
      <p:ext uri="{BB962C8B-B14F-4D97-AF65-F5344CB8AC3E}">
        <p14:creationId xmlns:p14="http://schemas.microsoft.com/office/powerpoint/2010/main" val="117654064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1" y="3634287"/>
            <a:ext cx="9147285" cy="1638356"/>
          </a:xfrm>
          <a:prstGeom prst="rect">
            <a:avLst/>
          </a:prstGeom>
          <a:solidFill>
            <a:srgbClr val="FFFFFF"/>
          </a:solidFill>
          <a:ln w="12700">
            <a:miter lim="400000"/>
          </a:ln>
        </p:spPr>
        <p:txBody>
          <a:bodyPr lIns="45719" rIns="45719" anchor="ctr"/>
          <a:lstStyle/>
          <a:p>
            <a:pPr>
              <a:defRPr sz="2100">
                <a:solidFill>
                  <a:srgbClr val="FFFFFF"/>
                </a:solidFill>
                <a:effectLst>
                  <a:outerShdw blurRad="38100" dist="12700" dir="5400000" rotWithShape="0">
                    <a:srgbClr val="000000">
                      <a:alpha val="50000"/>
                    </a:srgbClr>
                  </a:outerShdw>
                </a:effectLst>
              </a:defRPr>
            </a:pPr>
            <a:endParaRPr/>
          </a:p>
        </p:txBody>
      </p:sp>
      <p:sp>
        <p:nvSpPr>
          <p:cNvPr id="108" name="Shape 108"/>
          <p:cNvSpPr>
            <a:spLocks noGrp="1"/>
          </p:cNvSpPr>
          <p:nvPr>
            <p:ph type="title"/>
          </p:nvPr>
        </p:nvSpPr>
        <p:spPr>
          <a:prstGeom prst="rect">
            <a:avLst/>
          </a:prstGeom>
        </p:spPr>
        <p:txBody>
          <a:bodyPr/>
          <a:lstStyle/>
          <a:p>
            <a:pPr defTabSz="813816">
              <a:defRPr sz="3916" b="1">
                <a:solidFill>
                  <a:schemeClr val="accent4"/>
                </a:solidFill>
                <a:latin typeface="+mn-lt"/>
                <a:ea typeface="+mn-ea"/>
                <a:cs typeface="+mn-cs"/>
                <a:sym typeface="Calibri"/>
              </a:defRPr>
            </a:pPr>
            <a:r>
              <a:rPr dirty="0">
                <a:solidFill>
                  <a:schemeClr val="tx1"/>
                </a:solidFill>
                <a:latin typeface="Arial" charset="0"/>
                <a:ea typeface="Arial" charset="0"/>
                <a:cs typeface="Arial" charset="0"/>
              </a:rPr>
              <a:t>As a free for everyone service on the web:  https://</a:t>
            </a:r>
            <a:r>
              <a:rPr dirty="0">
                <a:solidFill>
                  <a:schemeClr val="tx1"/>
                </a:solidFill>
                <a:uFill>
                  <a:solidFill>
                    <a:srgbClr val="0563C1"/>
                  </a:solidFill>
                </a:uFill>
                <a:latin typeface="Arial" charset="0"/>
                <a:ea typeface="Arial" charset="0"/>
                <a:cs typeface="Arial" charset="0"/>
              </a:rPr>
              <a:t>usegalaxy.org</a:t>
            </a:r>
            <a:r>
              <a:rPr dirty="0">
                <a:solidFill>
                  <a:schemeClr val="tx1"/>
                </a:solidFill>
                <a:latin typeface="Arial" charset="0"/>
                <a:ea typeface="Arial" charset="0"/>
                <a:cs typeface="Arial" charset="0"/>
              </a:rPr>
              <a:t> </a:t>
            </a:r>
          </a:p>
        </p:txBody>
      </p:sp>
      <p:sp>
        <p:nvSpPr>
          <p:cNvPr id="109" name="Shape 109"/>
          <p:cNvSpPr>
            <a:spLocks noGrp="1"/>
          </p:cNvSpPr>
          <p:nvPr>
            <p:ph type="body" sz="half" idx="1"/>
          </p:nvPr>
        </p:nvSpPr>
        <p:spPr>
          <a:xfrm>
            <a:off x="166254" y="1731061"/>
            <a:ext cx="8775815" cy="1903228"/>
          </a:xfrm>
          <a:prstGeom prst="rect">
            <a:avLst/>
          </a:prstGeom>
        </p:spPr>
        <p:txBody>
          <a:bodyPr/>
          <a:lstStyle>
            <a:lvl1pPr marL="0" indent="0" defTabSz="886968">
              <a:lnSpc>
                <a:spcPct val="120000"/>
              </a:lnSpc>
              <a:spcBef>
                <a:spcPts val="0"/>
              </a:spcBef>
              <a:buSzTx/>
              <a:buNone/>
              <a:defRPr sz="3104" b="1">
                <a:latin typeface="Trebuchet MS"/>
                <a:ea typeface="Trebuchet MS"/>
                <a:cs typeface="Trebuchet MS"/>
                <a:sym typeface="Trebuchet MS"/>
              </a:defRPr>
            </a:lvl1pPr>
          </a:lstStyle>
          <a:p>
            <a:r>
              <a:rPr dirty="0">
                <a:latin typeface="Arial" charset="0"/>
                <a:ea typeface="Arial" charset="0"/>
                <a:cs typeface="Arial" charset="0"/>
              </a:rPr>
              <a:t>A free (for everyone) web server integrating a wealth of tools, compute resources, petabytes of reference data and permanent storage </a:t>
            </a:r>
          </a:p>
        </p:txBody>
      </p:sp>
      <p:sp>
        <p:nvSpPr>
          <p:cNvPr id="110" name="Shape 110"/>
          <p:cNvSpPr/>
          <p:nvPr/>
        </p:nvSpPr>
        <p:spPr>
          <a:xfrm>
            <a:off x="742868" y="5444782"/>
            <a:ext cx="7658263" cy="87235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spcBef>
                <a:spcPts val="900"/>
              </a:spcBef>
              <a:defRPr sz="2600">
                <a:solidFill>
                  <a:srgbClr val="FFFFFF"/>
                </a:solidFill>
              </a:defRPr>
            </a:pPr>
            <a:r>
              <a:rPr sz="2600" dirty="0">
                <a:solidFill>
                  <a:schemeClr val="tx1"/>
                </a:solidFill>
                <a:latin typeface="Arial" charset="0"/>
                <a:ea typeface="Arial" charset="0"/>
                <a:cs typeface="Arial" charset="0"/>
              </a:rPr>
              <a:t>However, </a:t>
            </a:r>
            <a:r>
              <a:rPr sz="2600" b="1" i="1" dirty="0">
                <a:solidFill>
                  <a:schemeClr val="tx1"/>
                </a:solidFill>
                <a:latin typeface="Arial" charset="0"/>
                <a:ea typeface="Arial" charset="0"/>
                <a:cs typeface="Arial" charset="0"/>
              </a:rPr>
              <a:t>a centralized solution cannot support the different analysis needs of the entire world</a:t>
            </a:r>
          </a:p>
        </p:txBody>
      </p:sp>
      <p:pic>
        <p:nvPicPr>
          <p:cNvPr id="111" name="image2.png"/>
          <p:cNvPicPr>
            <a:picLocks noChangeAspect="1"/>
          </p:cNvPicPr>
          <p:nvPr/>
        </p:nvPicPr>
        <p:blipFill>
          <a:blip r:embed="rId2">
            <a:extLst/>
          </a:blip>
          <a:stretch>
            <a:fillRect/>
          </a:stretch>
        </p:blipFill>
        <p:spPr>
          <a:xfrm>
            <a:off x="407627" y="3916214"/>
            <a:ext cx="3718186" cy="969690"/>
          </a:xfrm>
          <a:prstGeom prst="rect">
            <a:avLst/>
          </a:prstGeom>
          <a:ln w="12700">
            <a:miter lim="400000"/>
          </a:ln>
        </p:spPr>
      </p:pic>
      <p:pic>
        <p:nvPicPr>
          <p:cNvPr id="112" name="image3.png"/>
          <p:cNvPicPr>
            <a:picLocks noChangeAspect="1"/>
          </p:cNvPicPr>
          <p:nvPr/>
        </p:nvPicPr>
        <p:blipFill>
          <a:blip r:embed="rId3">
            <a:extLst/>
          </a:blip>
          <a:stretch>
            <a:fillRect/>
          </a:stretch>
        </p:blipFill>
        <p:spPr>
          <a:xfrm>
            <a:off x="4533439" y="3944344"/>
            <a:ext cx="4408630" cy="958878"/>
          </a:xfrm>
          <a:prstGeom prst="rect">
            <a:avLst/>
          </a:prstGeom>
          <a:ln w="12700">
            <a:miter lim="400000"/>
          </a:ln>
        </p:spPr>
      </p:pic>
    </p:spTree>
    <p:extLst>
      <p:ext uri="{BB962C8B-B14F-4D97-AF65-F5344CB8AC3E}">
        <p14:creationId xmlns:p14="http://schemas.microsoft.com/office/powerpoint/2010/main" val="107040791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a:solidFill>
                  <a:srgbClr val="000090"/>
                </a:solidFill>
                <a:latin typeface="Arial" charset="0"/>
                <a:ea typeface="Arial" charset="0"/>
                <a:cs typeface="Arial" charset="0"/>
              </a:rPr>
              <a:t>Main usage </a:t>
            </a:r>
            <a:br>
              <a:rPr lang="en-US" b="0" dirty="0">
                <a:solidFill>
                  <a:srgbClr val="000090"/>
                </a:solidFill>
                <a:latin typeface="Arial" charset="0"/>
                <a:ea typeface="Arial" charset="0"/>
                <a:cs typeface="Arial" charset="0"/>
              </a:rPr>
            </a:br>
            <a:r>
              <a:rPr lang="en-US" sz="2200" b="0" dirty="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149"/>
            <a:ext cx="9144000" cy="4989776"/>
          </a:xfrm>
          <a:prstGeom prst="rect">
            <a:avLst/>
          </a:prstGeom>
        </p:spPr>
      </p:pic>
    </p:spTree>
    <p:extLst>
      <p:ext uri="{BB962C8B-B14F-4D97-AF65-F5344CB8AC3E}">
        <p14:creationId xmlns:p14="http://schemas.microsoft.com/office/powerpoint/2010/main" val="137502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body" idx="4294967295"/>
          </p:nvPr>
        </p:nvSpPr>
        <p:spPr>
          <a:xfrm>
            <a:off x="287337" y="1495425"/>
            <a:ext cx="8780463" cy="5362575"/>
          </a:xfrm>
          <a:prstGeom prst="rect">
            <a:avLst/>
          </a:prstGeom>
          <a:extLst>
            <a:ext uri="{C572A759-6A51-4108-AA02-DFA0A04FC94B}">
              <ma14:wrappingTextBoxFlag xmlns="" xmlns:ma14="http://schemas.microsoft.com/office/mac/drawingml/2011/main" val="1"/>
            </a:ext>
          </a:extLst>
        </p:spPr>
        <p:txBody>
          <a:bodyPr>
            <a:normAutofit lnSpcReduction="10000"/>
          </a:bodyPr>
          <a:lstStyle/>
          <a:p>
            <a:pPr>
              <a:lnSpc>
                <a:spcPct val="90000"/>
              </a:lnSpc>
              <a:buSzTx/>
              <a:buNone/>
              <a:defRPr sz="2200" b="1">
                <a:latin typeface="Arial"/>
                <a:ea typeface="Arial"/>
                <a:cs typeface="Arial"/>
                <a:sym typeface="Arial"/>
              </a:defRPr>
            </a:pPr>
            <a:endParaRPr dirty="0"/>
          </a:p>
          <a:p>
            <a:pPr>
              <a:lnSpc>
                <a:spcPct val="90000"/>
              </a:lnSpc>
              <a:spcBef>
                <a:spcPts val="500"/>
              </a:spcBef>
              <a:buChar char="•"/>
              <a:defRPr sz="2200">
                <a:latin typeface="Arial"/>
                <a:ea typeface="Arial"/>
                <a:cs typeface="Arial"/>
                <a:sym typeface="Arial"/>
              </a:defRPr>
            </a:pPr>
            <a:r>
              <a:rPr dirty="0"/>
              <a:t>Integration of genomics into the undergraduate biology curriculum</a:t>
            </a:r>
          </a:p>
          <a:p>
            <a:pPr>
              <a:lnSpc>
                <a:spcPct val="90000"/>
              </a:lnSpc>
              <a:spcBef>
                <a:spcPts val="500"/>
              </a:spcBef>
              <a:buChar char="•"/>
              <a:defRPr sz="2200">
                <a:latin typeface="Arial"/>
                <a:ea typeface="Arial"/>
                <a:cs typeface="Arial"/>
                <a:sym typeface="Arial"/>
              </a:defRPr>
            </a:pPr>
            <a:r>
              <a:rPr dirty="0"/>
              <a:t>Integration of research thinking into the academic year curriculum</a:t>
            </a:r>
          </a:p>
          <a:p>
            <a:pPr>
              <a:lnSpc>
                <a:spcPct val="90000"/>
              </a:lnSpc>
              <a:spcBef>
                <a:spcPts val="500"/>
              </a:spcBef>
              <a:buChar char="•"/>
              <a:defRPr sz="2200">
                <a:latin typeface="Arial"/>
                <a:ea typeface="Arial"/>
                <a:cs typeface="Arial"/>
                <a:sym typeface="Arial"/>
              </a:defRPr>
            </a:pPr>
            <a:r>
              <a:rPr dirty="0"/>
              <a:t>Creation of dynamic student-scientist partnerships</a:t>
            </a:r>
          </a:p>
          <a:p>
            <a:pPr>
              <a:lnSpc>
                <a:spcPct val="90000"/>
              </a:lnSpc>
              <a:spcBef>
                <a:spcPts val="500"/>
              </a:spcBef>
              <a:buChar char="•"/>
              <a:defRPr sz="2200">
                <a:latin typeface="Arial"/>
                <a:ea typeface="Arial"/>
                <a:cs typeface="Arial"/>
                <a:sym typeface="Arial"/>
              </a:defRPr>
            </a:pPr>
            <a:r>
              <a:rPr dirty="0"/>
              <a:t>Publication of research in genomics &amp; in science education</a:t>
            </a:r>
          </a:p>
          <a:p>
            <a:pPr>
              <a:lnSpc>
                <a:spcPct val="90000"/>
              </a:lnSpc>
              <a:buChar char="•"/>
              <a:defRPr sz="1800">
                <a:latin typeface="Arial"/>
                <a:ea typeface="Arial"/>
                <a:cs typeface="Arial"/>
                <a:sym typeface="Arial"/>
              </a:defRPr>
            </a:pPr>
            <a:endParaRPr dirty="0"/>
          </a:p>
          <a:p>
            <a:pPr>
              <a:lnSpc>
                <a:spcPct val="90000"/>
              </a:lnSpc>
              <a:spcBef>
                <a:spcPts val="500"/>
              </a:spcBef>
              <a:buSzTx/>
              <a:buNone/>
              <a:defRPr sz="2200">
                <a:solidFill>
                  <a:srgbClr val="000090"/>
                </a:solidFill>
                <a:latin typeface="Arial"/>
                <a:ea typeface="Arial"/>
                <a:cs typeface="Arial"/>
                <a:sym typeface="Arial"/>
              </a:defRPr>
            </a:pPr>
            <a:r>
              <a:rPr dirty="0"/>
              <a:t>Advantages of bioinformatics:</a:t>
            </a:r>
          </a:p>
          <a:p>
            <a:pPr marL="742950" lvl="1" indent="-285750">
              <a:lnSpc>
                <a:spcPct val="110000"/>
              </a:lnSpc>
              <a:spcBef>
                <a:spcPts val="0"/>
              </a:spcBef>
              <a:defRPr sz="2000">
                <a:latin typeface="Arial"/>
                <a:ea typeface="Arial"/>
                <a:cs typeface="Arial"/>
                <a:sym typeface="Arial"/>
              </a:defRPr>
            </a:pPr>
            <a:r>
              <a:rPr dirty="0"/>
              <a:t>Low laboratory costs (computers, internet connection)</a:t>
            </a:r>
          </a:p>
          <a:p>
            <a:pPr marL="742950" lvl="1" indent="-285750">
              <a:lnSpc>
                <a:spcPct val="110000"/>
              </a:lnSpc>
              <a:spcBef>
                <a:spcPts val="0"/>
              </a:spcBef>
              <a:defRPr sz="2000">
                <a:latin typeface="Arial"/>
                <a:ea typeface="Arial"/>
                <a:cs typeface="Arial"/>
                <a:sym typeface="Arial"/>
              </a:defRPr>
            </a:pPr>
            <a:r>
              <a:rPr dirty="0"/>
              <a:t>Web based tools (IT support, installation)</a:t>
            </a:r>
          </a:p>
          <a:p>
            <a:pPr marL="742950" lvl="1" indent="-285750">
              <a:lnSpc>
                <a:spcPct val="110000"/>
              </a:lnSpc>
              <a:spcBef>
                <a:spcPts val="0"/>
              </a:spcBef>
              <a:defRPr sz="2000">
                <a:latin typeface="Arial"/>
                <a:ea typeface="Arial"/>
                <a:cs typeface="Arial"/>
                <a:sym typeface="Arial"/>
              </a:defRPr>
            </a:pPr>
            <a:r>
              <a:rPr dirty="0"/>
              <a:t>No lab safety issues; open access 24/7</a:t>
            </a:r>
          </a:p>
          <a:p>
            <a:pPr marL="742950" lvl="1" indent="-285750">
              <a:lnSpc>
                <a:spcPct val="110000"/>
              </a:lnSpc>
              <a:spcBef>
                <a:spcPts val="0"/>
              </a:spcBef>
              <a:defRPr sz="2000">
                <a:latin typeface="Arial"/>
                <a:ea typeface="Arial"/>
                <a:cs typeface="Arial"/>
                <a:sym typeface="Arial"/>
              </a:defRPr>
            </a:pPr>
            <a:r>
              <a:rPr lang="en-US" dirty="0"/>
              <a:t>Lends itself to peer instruction</a:t>
            </a:r>
          </a:p>
          <a:p>
            <a:pPr marL="742950" lvl="1" indent="-285750">
              <a:lnSpc>
                <a:spcPct val="110000"/>
              </a:lnSpc>
              <a:spcBef>
                <a:spcPts val="0"/>
              </a:spcBef>
              <a:defRPr sz="2000">
                <a:latin typeface="Arial"/>
                <a:ea typeface="Arial"/>
                <a:cs typeface="Arial"/>
                <a:sym typeface="Arial"/>
              </a:defRPr>
            </a:pPr>
            <a:r>
              <a:rPr lang="en-US" dirty="0"/>
              <a:t>Allows low-cost failure</a:t>
            </a:r>
          </a:p>
          <a:p>
            <a:pPr marL="742950" lvl="1" indent="-285750">
              <a:lnSpc>
                <a:spcPct val="110000"/>
              </a:lnSpc>
              <a:spcBef>
                <a:spcPts val="0"/>
              </a:spcBef>
              <a:defRPr sz="2000">
                <a:latin typeface="Arial"/>
                <a:ea typeface="Arial"/>
                <a:cs typeface="Arial"/>
                <a:sym typeface="Arial"/>
              </a:defRPr>
            </a:pPr>
            <a:r>
              <a:rPr dirty="0"/>
              <a:t>Large pool of publically accessible raw data</a:t>
            </a:r>
          </a:p>
          <a:p>
            <a:pPr>
              <a:lnSpc>
                <a:spcPct val="90000"/>
              </a:lnSpc>
              <a:spcBef>
                <a:spcPts val="1700"/>
              </a:spcBef>
              <a:buChar char="•"/>
              <a:defRPr sz="2200">
                <a:latin typeface="Arial"/>
                <a:ea typeface="Arial"/>
                <a:cs typeface="Arial"/>
                <a:sym typeface="Arial"/>
              </a:defRPr>
            </a:pPr>
            <a:r>
              <a:rPr dirty="0"/>
              <a:t>Currently </a:t>
            </a:r>
            <a:r>
              <a:rPr lang="en-US" dirty="0"/>
              <a:t>126</a:t>
            </a:r>
            <a:r>
              <a:rPr dirty="0"/>
              <a:t> faculty from &gt;100 colleges &amp; universities;  last year 7</a:t>
            </a:r>
            <a:r>
              <a:rPr lang="en-US" dirty="0"/>
              <a:t>4</a:t>
            </a:r>
            <a:r>
              <a:rPr dirty="0"/>
              <a:t> schools claimed projects, &gt;1</a:t>
            </a:r>
            <a:r>
              <a:rPr lang="en-US" dirty="0"/>
              <a:t>5</a:t>
            </a:r>
            <a:r>
              <a:rPr dirty="0"/>
              <a:t>00 students involved.</a:t>
            </a:r>
          </a:p>
        </p:txBody>
      </p:sp>
      <p:sp>
        <p:nvSpPr>
          <p:cNvPr id="57" name="Shape 57"/>
          <p:cNvSpPr/>
          <p:nvPr/>
        </p:nvSpPr>
        <p:spPr>
          <a:xfrm>
            <a:off x="311150" y="1444622"/>
            <a:ext cx="970940" cy="43706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914400">
              <a:defRPr sz="2400">
                <a:solidFill>
                  <a:srgbClr val="000090"/>
                </a:solidFill>
                <a:latin typeface="Arial"/>
                <a:ea typeface="Arial"/>
                <a:cs typeface="Arial"/>
                <a:sym typeface="Arial"/>
              </a:defRPr>
            </a:pPr>
            <a:r>
              <a:rPr dirty="0"/>
              <a:t>Goals</a:t>
            </a:r>
            <a:r>
              <a:rPr sz="2000" dirty="0"/>
              <a:t>:</a:t>
            </a:r>
          </a:p>
        </p:txBody>
      </p:sp>
      <p:pic>
        <p:nvPicPr>
          <p:cNvPr id="58" name="Screen Shot 2016-03-16 at 2.png" descr="Screen Shot 2016-03-16 at 2.50.02 PM.png"/>
          <p:cNvPicPr>
            <a:picLocks noChangeAspect="1"/>
          </p:cNvPicPr>
          <p:nvPr/>
        </p:nvPicPr>
        <p:blipFill>
          <a:blip r:embed="rId3">
            <a:extLst/>
          </a:blip>
          <a:stretch>
            <a:fillRect/>
          </a:stretch>
        </p:blipFill>
        <p:spPr>
          <a:xfrm>
            <a:off x="5692775" y="-6350"/>
            <a:ext cx="3459163" cy="1441450"/>
          </a:xfrm>
          <a:prstGeom prst="rect">
            <a:avLst/>
          </a:prstGeom>
          <a:ln w="12700">
            <a:miter lim="400000"/>
          </a:ln>
        </p:spPr>
      </p:pic>
      <p:pic>
        <p:nvPicPr>
          <p:cNvPr id="59" name="Screen Shot 2016-03-16 at 4.png" descr="Screen Shot 2016-03-16 at 4.43.21 PM.png"/>
          <p:cNvPicPr>
            <a:picLocks noChangeAspect="1"/>
          </p:cNvPicPr>
          <p:nvPr/>
        </p:nvPicPr>
        <p:blipFill>
          <a:blip r:embed="rId4">
            <a:extLst/>
          </a:blip>
          <a:stretch>
            <a:fillRect/>
          </a:stretch>
        </p:blipFill>
        <p:spPr>
          <a:xfrm>
            <a:off x="0" y="4762"/>
            <a:ext cx="6170613" cy="1430338"/>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body" idx="1"/>
          </p:nvPr>
        </p:nvSpPr>
        <p:spPr>
          <a:prstGeom prst="rect">
            <a:avLst/>
          </a:prstGeom>
        </p:spPr>
        <p:txBody>
          <a:bodyPr/>
          <a:lstStyle/>
          <a:p>
            <a:endParaRPr/>
          </a:p>
        </p:txBody>
      </p:sp>
      <p:pic>
        <p:nvPicPr>
          <p:cNvPr id="2" name="Picture 1"/>
          <p:cNvPicPr>
            <a:picLocks noChangeAspect="1"/>
          </p:cNvPicPr>
          <p:nvPr/>
        </p:nvPicPr>
        <p:blipFill>
          <a:blip r:embed="rId2"/>
          <a:stretch>
            <a:fillRect/>
          </a:stretch>
        </p:blipFill>
        <p:spPr>
          <a:xfrm>
            <a:off x="432435" y="1450839"/>
            <a:ext cx="8279130" cy="5407161"/>
          </a:xfrm>
          <a:prstGeom prst="rect">
            <a:avLst/>
          </a:prstGeom>
        </p:spPr>
      </p:pic>
      <p:sp>
        <p:nvSpPr>
          <p:cNvPr id="8"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a:solidFill>
                  <a:srgbClr val="000090"/>
                </a:solidFill>
                <a:latin typeface="Arial" charset="0"/>
                <a:ea typeface="Arial" charset="0"/>
                <a:cs typeface="Arial" charset="0"/>
              </a:rPr>
              <a:t>Main usage </a:t>
            </a:r>
            <a:br>
              <a:rPr lang="en-US" b="0" dirty="0">
                <a:solidFill>
                  <a:srgbClr val="000090"/>
                </a:solidFill>
                <a:latin typeface="Arial" charset="0"/>
                <a:ea typeface="Arial" charset="0"/>
                <a:cs typeface="Arial" charset="0"/>
              </a:rPr>
            </a:br>
            <a:r>
              <a:rPr lang="en-US" sz="2200" b="0" dirty="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0414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idx="4294967295"/>
          </p:nvPr>
        </p:nvSpPr>
        <p:spPr>
          <a:xfrm>
            <a:off x="60960" y="4405109"/>
            <a:ext cx="8885437" cy="2513851"/>
          </a:xfrm>
          <a:prstGeom prst="rect">
            <a:avLst/>
          </a:prstGeom>
        </p:spPr>
        <p:txBody>
          <a:bodyPr lIns="0" tIns="0" rIns="0" bIns="0" anchor="t">
            <a:noAutofit/>
          </a:bodyPr>
          <a:lstStyle/>
          <a:p>
            <a:pPr algn="ctr" defTabSz="410765">
              <a:lnSpc>
                <a:spcPct val="90000"/>
              </a:lnSpc>
              <a:defRPr sz="2500">
                <a:effectLst/>
                <a:latin typeface="Open Sans Semibold"/>
                <a:ea typeface="Open Sans Semibold"/>
                <a:cs typeface="Open Sans Semibold"/>
                <a:sym typeface="Open Sans Semibold"/>
              </a:defRPr>
            </a:pPr>
            <a:r>
              <a:rPr dirty="0">
                <a:latin typeface="Arial" charset="0"/>
                <a:ea typeface="Arial" charset="0"/>
                <a:cs typeface="Arial" charset="0"/>
              </a:rPr>
              <a:t>Proteomics</a:t>
            </a:r>
          </a:p>
          <a:p>
            <a:pPr algn="ctr" defTabSz="410765">
              <a:lnSpc>
                <a:spcPct val="90000"/>
              </a:lnSpc>
              <a:defRPr sz="2500">
                <a:effectLst/>
                <a:latin typeface="Open Sans Semibold"/>
                <a:ea typeface="Open Sans Semibold"/>
                <a:cs typeface="Open Sans Semibold"/>
                <a:sym typeface="Open Sans Semibold"/>
              </a:defRPr>
            </a:pPr>
            <a:r>
              <a:rPr dirty="0">
                <a:latin typeface="Arial" charset="0"/>
                <a:ea typeface="Arial" charset="0"/>
                <a:cs typeface="Arial" charset="0"/>
              </a:rPr>
              <a:t>Metabolomics</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Drug Discovery</a:t>
            </a:r>
          </a:p>
          <a:p>
            <a:pPr algn="ctr" defTabSz="410765">
              <a:lnSpc>
                <a:spcPct val="90000"/>
              </a:lnSpc>
              <a:defRPr sz="2500">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Cosmology</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Image Analysis</a:t>
            </a:r>
          </a:p>
          <a:p>
            <a:pPr algn="l" defTabSz="410765">
              <a:lnSpc>
                <a:spcPct val="90000"/>
              </a:lnSpc>
              <a:defRPr sz="2500">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    Climate Change       Flow Cytometry   Natural Language</a:t>
            </a:r>
          </a:p>
        </p:txBody>
      </p:sp>
      <p:pic>
        <p:nvPicPr>
          <p:cNvPr id="132" name="ballaxyslide.png"/>
          <p:cNvPicPr>
            <a:picLocks noChangeAspect="1"/>
          </p:cNvPicPr>
          <p:nvPr/>
        </p:nvPicPr>
        <p:blipFill>
          <a:blip r:embed="rId3">
            <a:extLst/>
          </a:blip>
          <a:stretch>
            <a:fillRect/>
          </a:stretch>
        </p:blipFill>
        <p:spPr>
          <a:xfrm>
            <a:off x="336171" y="2296465"/>
            <a:ext cx="2705696" cy="1785938"/>
          </a:xfrm>
          <a:prstGeom prst="rect">
            <a:avLst/>
          </a:prstGeom>
          <a:ln w="12700">
            <a:miter lim="400000"/>
          </a:ln>
        </p:spPr>
      </p:pic>
      <p:pic>
        <p:nvPicPr>
          <p:cNvPr id="133" name="FaceITHomePage300.png"/>
          <p:cNvPicPr>
            <a:picLocks noChangeAspect="1"/>
          </p:cNvPicPr>
          <p:nvPr/>
        </p:nvPicPr>
        <p:blipFill>
          <a:blip r:embed="rId4">
            <a:extLst/>
          </a:blip>
          <a:stretch>
            <a:fillRect/>
          </a:stretch>
        </p:blipFill>
        <p:spPr>
          <a:xfrm>
            <a:off x="3232546" y="328464"/>
            <a:ext cx="2678908" cy="1803798"/>
          </a:xfrm>
          <a:prstGeom prst="rect">
            <a:avLst/>
          </a:prstGeom>
          <a:ln w="12700">
            <a:miter lim="400000"/>
          </a:ln>
        </p:spPr>
      </p:pic>
      <p:pic>
        <p:nvPicPr>
          <p:cNvPr id="134" name="galaxyp_rearranged300.png"/>
          <p:cNvPicPr>
            <a:picLocks noChangeAspect="1"/>
          </p:cNvPicPr>
          <p:nvPr/>
        </p:nvPicPr>
        <p:blipFill>
          <a:blip r:embed="rId5">
            <a:extLst/>
          </a:blip>
          <a:stretch>
            <a:fillRect/>
          </a:stretch>
        </p:blipFill>
        <p:spPr>
          <a:xfrm>
            <a:off x="349565" y="337394"/>
            <a:ext cx="2678908" cy="1785938"/>
          </a:xfrm>
          <a:prstGeom prst="rect">
            <a:avLst/>
          </a:prstGeom>
          <a:ln w="12700">
            <a:miter lim="400000"/>
          </a:ln>
        </p:spPr>
      </p:pic>
      <p:pic>
        <p:nvPicPr>
          <p:cNvPr id="135" name="ImageAnalysisToolkitHome.png"/>
          <p:cNvPicPr>
            <a:picLocks noChangeAspect="1"/>
          </p:cNvPicPr>
          <p:nvPr/>
        </p:nvPicPr>
        <p:blipFill>
          <a:blip r:embed="rId6">
            <a:extLst/>
          </a:blip>
          <a:stretch>
            <a:fillRect/>
          </a:stretch>
        </p:blipFill>
        <p:spPr>
          <a:xfrm>
            <a:off x="349565" y="4219817"/>
            <a:ext cx="2678908" cy="1740868"/>
          </a:xfrm>
          <a:prstGeom prst="rect">
            <a:avLst/>
          </a:prstGeom>
          <a:ln w="12700">
            <a:miter lim="400000"/>
          </a:ln>
        </p:spPr>
      </p:pic>
      <p:pic>
        <p:nvPicPr>
          <p:cNvPr id="136" name="OSDD.png"/>
          <p:cNvPicPr>
            <a:picLocks noChangeAspect="1"/>
          </p:cNvPicPr>
          <p:nvPr/>
        </p:nvPicPr>
        <p:blipFill>
          <a:blip r:embed="rId7">
            <a:extLst/>
          </a:blip>
          <a:stretch>
            <a:fillRect/>
          </a:stretch>
        </p:blipFill>
        <p:spPr>
          <a:xfrm>
            <a:off x="6102133" y="337394"/>
            <a:ext cx="2678907" cy="1785938"/>
          </a:xfrm>
          <a:prstGeom prst="rect">
            <a:avLst/>
          </a:prstGeom>
          <a:ln w="12700">
            <a:miter lim="400000"/>
          </a:ln>
        </p:spPr>
      </p:pic>
      <p:pic>
        <p:nvPicPr>
          <p:cNvPr id="137" name="SymD2.png"/>
          <p:cNvPicPr>
            <a:picLocks noChangeAspect="1"/>
          </p:cNvPicPr>
          <p:nvPr/>
        </p:nvPicPr>
        <p:blipFill>
          <a:blip r:embed="rId8">
            <a:extLst/>
          </a:blip>
          <a:stretch>
            <a:fillRect/>
          </a:stretch>
        </p:blipFill>
        <p:spPr>
          <a:xfrm>
            <a:off x="6102133" y="2296465"/>
            <a:ext cx="2678907" cy="1785938"/>
          </a:xfrm>
          <a:prstGeom prst="rect">
            <a:avLst/>
          </a:prstGeom>
          <a:ln w="12700">
            <a:miter lim="400000"/>
          </a:ln>
        </p:spPr>
      </p:pic>
      <p:pic>
        <p:nvPicPr>
          <p:cNvPr id="138" name="w4m_screenshot300.png"/>
          <p:cNvPicPr>
            <a:picLocks noChangeAspect="1"/>
          </p:cNvPicPr>
          <p:nvPr/>
        </p:nvPicPr>
        <p:blipFill>
          <a:blip r:embed="rId9">
            <a:extLst/>
          </a:blip>
          <a:stretch>
            <a:fillRect/>
          </a:stretch>
        </p:blipFill>
        <p:spPr>
          <a:xfrm>
            <a:off x="5911454" y="4228325"/>
            <a:ext cx="2678908" cy="1732360"/>
          </a:xfrm>
          <a:prstGeom prst="rect">
            <a:avLst/>
          </a:prstGeom>
          <a:ln w="12700">
            <a:miter lim="400000"/>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9272" y="2346969"/>
            <a:ext cx="2905456" cy="1834503"/>
          </a:xfrm>
          <a:prstGeom prst="rect">
            <a:avLst/>
          </a:prstGeom>
        </p:spPr>
      </p:pic>
    </p:spTree>
    <p:extLst>
      <p:ext uri="{BB962C8B-B14F-4D97-AF65-F5344CB8AC3E}">
        <p14:creationId xmlns:p14="http://schemas.microsoft.com/office/powerpoint/2010/main" val="168163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a:solidFill>
                  <a:srgbClr val="000090"/>
                </a:solidFill>
                <a:latin typeface="Arial" charset="0"/>
                <a:ea typeface="Arial" charset="0"/>
                <a:cs typeface="Arial" charset="0"/>
              </a:rPr>
              <a:t>Galaxy Citations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901" y="4188941"/>
            <a:ext cx="4014468" cy="26140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78" y="1371599"/>
            <a:ext cx="4760813" cy="3113904"/>
          </a:xfrm>
          <a:prstGeom prst="rect">
            <a:avLst/>
          </a:prstGeom>
        </p:spPr>
      </p:pic>
    </p:spTree>
    <p:extLst>
      <p:ext uri="{BB962C8B-B14F-4D97-AF65-F5344CB8AC3E}">
        <p14:creationId xmlns:p14="http://schemas.microsoft.com/office/powerpoint/2010/main" val="10543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a:solidFill>
                  <a:srgbClr val="000090"/>
                </a:solidFill>
                <a:latin typeface="Arial" charset="0"/>
                <a:ea typeface="Arial" charset="0"/>
                <a:cs typeface="Arial" charset="0"/>
              </a:rPr>
              <a:t>Galaxy Citations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05" y="1689320"/>
            <a:ext cx="8118389" cy="4919501"/>
          </a:xfrm>
          <a:prstGeom prst="rect">
            <a:avLst/>
          </a:prstGeom>
        </p:spPr>
      </p:pic>
    </p:spTree>
    <p:extLst>
      <p:ext uri="{BB962C8B-B14F-4D97-AF65-F5344CB8AC3E}">
        <p14:creationId xmlns:p14="http://schemas.microsoft.com/office/powerpoint/2010/main" val="152076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grpSp>
        <p:nvGrpSpPr>
          <p:cNvPr id="436" name="Shape 436"/>
          <p:cNvGrpSpPr/>
          <p:nvPr/>
        </p:nvGrpSpPr>
        <p:grpSpPr>
          <a:xfrm>
            <a:off x="1837725" y="2465400"/>
            <a:ext cx="2010000" cy="1927200"/>
            <a:chOff x="567900" y="1997250"/>
            <a:chExt cx="2010000" cy="1927200"/>
          </a:xfrm>
        </p:grpSpPr>
        <p:sp>
          <p:nvSpPr>
            <p:cNvPr id="437" name="Shape 437"/>
            <p:cNvSpPr/>
            <p:nvPr/>
          </p:nvSpPr>
          <p:spPr>
            <a:xfrm>
              <a:off x="567900" y="1997250"/>
              <a:ext cx="2010000" cy="1927200"/>
            </a:xfrm>
            <a:prstGeom prst="ellipse">
              <a:avLst/>
            </a:prstGeom>
            <a:solidFill>
              <a:srgbClr val="FF8800"/>
            </a:solidFill>
            <a:ln>
              <a:noFill/>
            </a:ln>
          </p:spPr>
          <p:txBody>
            <a:bodyPr lIns="91425" tIns="91425" rIns="91425" bIns="91425" anchor="ctr" anchorCtr="0">
              <a:noAutofit/>
            </a:bodyPr>
            <a:lstStyle/>
            <a:p>
              <a:endParaRPr>
                <a:latin typeface="Arial" charset="0"/>
                <a:ea typeface="Arial" charset="0"/>
                <a:cs typeface="Arial" charset="0"/>
              </a:endParaRPr>
            </a:p>
          </p:txBody>
        </p:sp>
        <p:sp>
          <p:nvSpPr>
            <p:cNvPr id="438" name="Shape 438"/>
            <p:cNvSpPr txBox="1"/>
            <p:nvPr/>
          </p:nvSpPr>
          <p:spPr>
            <a:xfrm>
              <a:off x="973050" y="2746500"/>
              <a:ext cx="1199700" cy="428700"/>
            </a:xfrm>
            <a:prstGeom prst="rect">
              <a:avLst/>
            </a:prstGeom>
            <a:noFill/>
            <a:ln>
              <a:noFill/>
            </a:ln>
          </p:spPr>
          <p:txBody>
            <a:bodyPr lIns="91425" tIns="91425" rIns="91425" bIns="91425" anchor="t" anchorCtr="0">
              <a:noAutofit/>
            </a:bodyPr>
            <a:lstStyle/>
            <a:p>
              <a:pPr algn="ctr"/>
              <a:r>
                <a:rPr lang="en-US" sz="1800" dirty="0">
                  <a:latin typeface="Arial" charset="0"/>
                  <a:ea typeface="Arial" charset="0"/>
                  <a:cs typeface="Arial" charset="0"/>
                  <a:sym typeface="Source Sans Pro Semibold"/>
                </a:rPr>
                <a:t>Scientists</a:t>
              </a:r>
              <a:endParaRPr lang="en" sz="1800" dirty="0">
                <a:latin typeface="Arial" charset="0"/>
                <a:ea typeface="Arial" charset="0"/>
                <a:cs typeface="Arial" charset="0"/>
                <a:sym typeface="Source Sans Pro Semibold"/>
              </a:endParaRPr>
            </a:p>
          </p:txBody>
        </p:sp>
      </p:grpSp>
      <p:grpSp>
        <p:nvGrpSpPr>
          <p:cNvPr id="439" name="Shape 439"/>
          <p:cNvGrpSpPr/>
          <p:nvPr/>
        </p:nvGrpSpPr>
        <p:grpSpPr>
          <a:xfrm>
            <a:off x="3403500" y="2465400"/>
            <a:ext cx="2010000" cy="1927200"/>
            <a:chOff x="3017450" y="2117750"/>
            <a:chExt cx="2010000" cy="1927200"/>
          </a:xfrm>
        </p:grpSpPr>
        <p:sp>
          <p:nvSpPr>
            <p:cNvPr id="440" name="Shape 440"/>
            <p:cNvSpPr/>
            <p:nvPr/>
          </p:nvSpPr>
          <p:spPr>
            <a:xfrm>
              <a:off x="3017450" y="2117750"/>
              <a:ext cx="2010000" cy="1927200"/>
            </a:xfrm>
            <a:prstGeom prst="ellipse">
              <a:avLst/>
            </a:prstGeom>
            <a:solidFill>
              <a:srgbClr val="00F900"/>
            </a:solidFill>
            <a:ln>
              <a:noFill/>
            </a:ln>
          </p:spPr>
          <p:txBody>
            <a:bodyPr lIns="91425" tIns="91425" rIns="91425" bIns="91425" anchor="ctr" anchorCtr="0">
              <a:noAutofit/>
            </a:bodyPr>
            <a:lstStyle/>
            <a:p>
              <a:endParaRPr>
                <a:latin typeface="Arial" charset="0"/>
                <a:ea typeface="Arial" charset="0"/>
                <a:cs typeface="Arial" charset="0"/>
              </a:endParaRPr>
            </a:p>
          </p:txBody>
        </p:sp>
        <p:sp>
          <p:nvSpPr>
            <p:cNvPr id="441" name="Shape 441"/>
            <p:cNvSpPr txBox="1"/>
            <p:nvPr/>
          </p:nvSpPr>
          <p:spPr>
            <a:xfrm>
              <a:off x="3258850" y="2867000"/>
              <a:ext cx="1373220" cy="428700"/>
            </a:xfrm>
            <a:prstGeom prst="rect">
              <a:avLst/>
            </a:prstGeom>
            <a:noFill/>
            <a:ln>
              <a:noFill/>
            </a:ln>
          </p:spPr>
          <p:txBody>
            <a:bodyPr lIns="91425" tIns="91425" rIns="91425" bIns="91425" anchor="t" anchorCtr="0">
              <a:noAutofit/>
            </a:bodyPr>
            <a:lstStyle/>
            <a:p>
              <a:pPr algn="ctr"/>
              <a:r>
                <a:rPr lang="en" sz="1800" dirty="0">
                  <a:latin typeface="Arial" charset="0"/>
                  <a:ea typeface="Arial" charset="0"/>
                  <a:cs typeface="Arial" charset="0"/>
                  <a:sym typeface="Source Sans Pro Semibold"/>
                </a:rPr>
                <a:t>Developers</a:t>
              </a:r>
            </a:p>
          </p:txBody>
        </p:sp>
      </p:grpSp>
      <p:grpSp>
        <p:nvGrpSpPr>
          <p:cNvPr id="442" name="Shape 442"/>
          <p:cNvGrpSpPr/>
          <p:nvPr/>
        </p:nvGrpSpPr>
        <p:grpSpPr>
          <a:xfrm>
            <a:off x="5038900" y="2502950"/>
            <a:ext cx="2010000" cy="1927200"/>
            <a:chOff x="6175300" y="1970250"/>
            <a:chExt cx="2010000" cy="1927200"/>
          </a:xfrm>
        </p:grpSpPr>
        <p:sp>
          <p:nvSpPr>
            <p:cNvPr id="443" name="Shape 443"/>
            <p:cNvSpPr/>
            <p:nvPr/>
          </p:nvSpPr>
          <p:spPr>
            <a:xfrm>
              <a:off x="6175300" y="1970250"/>
              <a:ext cx="2010000" cy="1927200"/>
            </a:xfrm>
            <a:prstGeom prst="ellipse">
              <a:avLst/>
            </a:prstGeom>
            <a:solidFill>
              <a:srgbClr val="7DBFFF"/>
            </a:solidFill>
            <a:ln>
              <a:noFill/>
            </a:ln>
          </p:spPr>
          <p:txBody>
            <a:bodyPr lIns="91425" tIns="91425" rIns="91425" bIns="91425" anchor="ctr" anchorCtr="0">
              <a:noAutofit/>
            </a:bodyPr>
            <a:lstStyle/>
            <a:p>
              <a:endParaRPr>
                <a:latin typeface="Arial" charset="0"/>
                <a:ea typeface="Arial" charset="0"/>
                <a:cs typeface="Arial" charset="0"/>
              </a:endParaRPr>
            </a:p>
          </p:txBody>
        </p:sp>
        <p:sp>
          <p:nvSpPr>
            <p:cNvPr id="444" name="Shape 444"/>
            <p:cNvSpPr txBox="1"/>
            <p:nvPr/>
          </p:nvSpPr>
          <p:spPr>
            <a:xfrm>
              <a:off x="6484196" y="2445711"/>
              <a:ext cx="1535225" cy="843175"/>
            </a:xfrm>
            <a:prstGeom prst="rect">
              <a:avLst/>
            </a:prstGeom>
            <a:noFill/>
            <a:ln>
              <a:noFill/>
            </a:ln>
          </p:spPr>
          <p:txBody>
            <a:bodyPr lIns="91425" tIns="91425" rIns="91425" bIns="91425" anchor="t" anchorCtr="0">
              <a:noAutofit/>
            </a:bodyPr>
            <a:lstStyle/>
            <a:p>
              <a:pPr algn="ctr"/>
              <a:r>
                <a:rPr lang="en" sz="1800" dirty="0">
                  <a:latin typeface="Arial" charset="0"/>
                  <a:ea typeface="Arial" charset="0"/>
                  <a:cs typeface="Arial" charset="0"/>
                  <a:sym typeface="Source Sans Pro Semibold"/>
                </a:rPr>
                <a:t>High Performance Computing</a:t>
              </a:r>
            </a:p>
          </p:txBody>
        </p:sp>
      </p:grpSp>
      <p:sp>
        <p:nvSpPr>
          <p:cNvPr id="445" name="Shape 445"/>
          <p:cNvSpPr/>
          <p:nvPr/>
        </p:nvSpPr>
        <p:spPr>
          <a:xfrm rot="5400000">
            <a:off x="4248150" y="2004350"/>
            <a:ext cx="312600" cy="5344200"/>
          </a:xfrm>
          <a:prstGeom prst="rightBrace">
            <a:avLst>
              <a:gd name="adj1" fmla="val 8333"/>
              <a:gd name="adj2" fmla="val 50000"/>
            </a:avLst>
          </a:prstGeom>
          <a:noFill/>
          <a:ln w="19050" cap="flat" cmpd="sng">
            <a:solidFill>
              <a:schemeClr val="tx1"/>
            </a:solidFill>
            <a:prstDash val="solid"/>
            <a:round/>
            <a:headEnd type="none" w="med" len="med"/>
            <a:tailEnd type="none" w="med" len="med"/>
          </a:ln>
        </p:spPr>
        <p:txBody>
          <a:bodyPr lIns="91425" tIns="91425" rIns="91425" bIns="91425" anchor="ctr" anchorCtr="0">
            <a:noAutofit/>
          </a:bodyPr>
          <a:lstStyle/>
          <a:p>
            <a:endParaRPr/>
          </a:p>
        </p:txBody>
      </p:sp>
      <p:sp>
        <p:nvSpPr>
          <p:cNvPr id="446" name="Shape 446"/>
          <p:cNvSpPr txBox="1"/>
          <p:nvPr/>
        </p:nvSpPr>
        <p:spPr>
          <a:xfrm>
            <a:off x="2570700" y="4801825"/>
            <a:ext cx="3675600" cy="428700"/>
          </a:xfrm>
          <a:prstGeom prst="rect">
            <a:avLst/>
          </a:prstGeom>
          <a:noFill/>
          <a:ln>
            <a:noFill/>
          </a:ln>
        </p:spPr>
        <p:txBody>
          <a:bodyPr lIns="91425" tIns="91425" rIns="91425" bIns="91425" anchor="t" anchorCtr="0">
            <a:noAutofit/>
          </a:bodyPr>
          <a:lstStyle/>
          <a:p>
            <a:pPr algn="ctr"/>
            <a:r>
              <a:rPr lang="en" sz="3000" b="1" dirty="0">
                <a:latin typeface="Arial" charset="0"/>
                <a:ea typeface="Arial" charset="0"/>
                <a:cs typeface="Arial" charset="0"/>
                <a:sym typeface="Source Sans Pro"/>
              </a:rPr>
              <a:t>Galaxy</a:t>
            </a:r>
          </a:p>
        </p:txBody>
      </p:sp>
      <p:sp>
        <p:nvSpPr>
          <p:cNvPr id="16" name="Shape 263"/>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a:solidFill>
                  <a:srgbClr val="000090"/>
                </a:solidFill>
                <a:latin typeface="Arial" charset="0"/>
                <a:ea typeface="Arial" charset="0"/>
                <a:cs typeface="Arial" charset="0"/>
              </a:rPr>
              <a:t>brings together key communities</a:t>
            </a:r>
            <a:endParaRPr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73642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as a General Analysis Platform</a:t>
            </a:r>
          </a:p>
        </p:txBody>
      </p:sp>
      <p:sp>
        <p:nvSpPr>
          <p:cNvPr id="264" name="Shape 264"/>
          <p:cNvSpPr>
            <a:spLocks noGrp="1"/>
          </p:cNvSpPr>
          <p:nvPr>
            <p:ph type="body" idx="1"/>
          </p:nvPr>
        </p:nvSpPr>
        <p:spPr>
          <a:xfrm>
            <a:off x="891540" y="1943100"/>
            <a:ext cx="7360920" cy="4549140"/>
          </a:xfrm>
          <a:prstGeom prst="rect">
            <a:avLst/>
          </a:prstGeom>
        </p:spPr>
        <p:txBody>
          <a:bodyPr>
            <a:normAutofit/>
          </a:bodyPr>
          <a:lstStyle/>
          <a:p>
            <a:pPr defTabSz="279806">
              <a:spcBef>
                <a:spcPts val="1100"/>
              </a:spcBef>
              <a:defRPr sz="2176" i="1"/>
            </a:pPr>
            <a:r>
              <a:rPr lang="en-US" dirty="0">
                <a:latin typeface="Arial" charset="0"/>
                <a:ea typeface="Arial" charset="0"/>
                <a:cs typeface="Arial" charset="0"/>
              </a:rPr>
              <a:t>L</a:t>
            </a:r>
            <a:r>
              <a:rPr dirty="0">
                <a:latin typeface="Arial" charset="0"/>
                <a:ea typeface="Arial" charset="0"/>
                <a:cs typeface="Arial" charset="0"/>
              </a:rPr>
              <a:t>arge-scale genome analysis</a:t>
            </a:r>
            <a:r>
              <a:rPr lang="en-US" dirty="0">
                <a:latin typeface="Arial" charset="0"/>
                <a:ea typeface="Arial" charset="0"/>
                <a:cs typeface="Arial" charset="0"/>
              </a:rPr>
              <a:t> requires a platform for workflows (modularity), scalability, and reproducibility</a:t>
            </a:r>
            <a:endParaRPr dirty="0">
              <a:latin typeface="Arial" charset="0"/>
              <a:ea typeface="Arial" charset="0"/>
              <a:cs typeface="Arial" charset="0"/>
            </a:endParaRPr>
          </a:p>
          <a:p>
            <a:pPr marL="696277" lvl="1" indent="-264477" defTabSz="279806">
              <a:defRPr sz="1904"/>
            </a:pPr>
            <a:endParaRPr dirty="0">
              <a:latin typeface="Arial" charset="0"/>
              <a:ea typeface="Arial" charset="0"/>
              <a:cs typeface="Arial" charset="0"/>
            </a:endParaRPr>
          </a:p>
          <a:p>
            <a:pPr defTabSz="279806">
              <a:lnSpc>
                <a:spcPct val="120000"/>
              </a:lnSpc>
              <a:spcBef>
                <a:spcPts val="1100"/>
              </a:spcBef>
              <a:defRPr sz="2176"/>
            </a:pPr>
            <a:r>
              <a:rPr dirty="0">
                <a:latin typeface="Arial" charset="0"/>
                <a:ea typeface="Arial" charset="0"/>
                <a:cs typeface="Arial" charset="0"/>
              </a:rPr>
              <a:t>Galaxy is for bioinformaticians too</a:t>
            </a:r>
          </a:p>
          <a:p>
            <a:pPr marL="696277" lvl="1" indent="-264477" defTabSz="279806">
              <a:lnSpc>
                <a:spcPct val="120000"/>
              </a:lnSpc>
              <a:defRPr sz="1904"/>
            </a:pPr>
            <a:r>
              <a:rPr dirty="0">
                <a:latin typeface="Arial" charset="0"/>
                <a:ea typeface="Arial" charset="0"/>
                <a:cs typeface="Arial" charset="0"/>
              </a:rPr>
              <a:t>API for scripting and automation</a:t>
            </a:r>
          </a:p>
          <a:p>
            <a:pPr marL="696277" lvl="1" indent="-264477" defTabSz="279806">
              <a:lnSpc>
                <a:spcPct val="120000"/>
              </a:lnSpc>
              <a:defRPr sz="1904"/>
            </a:pPr>
            <a:r>
              <a:rPr dirty="0">
                <a:latin typeface="Arial" charset="0"/>
                <a:ea typeface="Arial" charset="0"/>
                <a:cs typeface="Arial" charset="0"/>
              </a:rPr>
              <a:t>Devops (automated setup and administration) support</a:t>
            </a:r>
          </a:p>
          <a:p>
            <a:pPr marL="696277" lvl="1" indent="-264477" defTabSz="279806">
              <a:lnSpc>
                <a:spcPct val="120000"/>
              </a:lnSpc>
              <a:defRPr sz="1904"/>
            </a:pPr>
            <a:r>
              <a:rPr dirty="0">
                <a:latin typeface="Arial" charset="0"/>
                <a:ea typeface="Arial" charset="0"/>
                <a:cs typeface="Arial" charset="0"/>
              </a:rPr>
              <a:t>Plug-in architecture: tools, visualizations, data sources, job engines, datatypes, and more…</a:t>
            </a:r>
          </a:p>
        </p:txBody>
      </p:sp>
      <p:sp>
        <p:nvSpPr>
          <p:cNvPr id="265" name="Shape 26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1" y="1529009"/>
            <a:ext cx="9144001" cy="3149869"/>
          </a:xfrm>
          <a:prstGeom prst="rect">
            <a:avLst/>
          </a:prstGeom>
          <a:solidFill>
            <a:srgbClr val="FFFFFF"/>
          </a:solidFill>
          <a:ln w="12700">
            <a:miter lim="400000"/>
          </a:ln>
        </p:spPr>
        <p:txBody>
          <a:bodyPr lIns="45719" rIns="45719" anchor="ctr"/>
          <a:lstStyle/>
          <a:p>
            <a:pPr>
              <a:defRPr sz="2300">
                <a:solidFill>
                  <a:srgbClr val="FFFFFF"/>
                </a:solidFill>
                <a:effectLst>
                  <a:outerShdw blurRad="38100" dist="12700" dir="5400000" rotWithShape="0">
                    <a:srgbClr val="000000">
                      <a:alpha val="50000"/>
                    </a:srgbClr>
                  </a:outerShdw>
                </a:effectLst>
              </a:defRPr>
            </a:pPr>
            <a:endParaRPr/>
          </a:p>
        </p:txBody>
      </p:sp>
      <p:sp>
        <p:nvSpPr>
          <p:cNvPr id="115" name="Shape 115"/>
          <p:cNvSpPr/>
          <p:nvPr/>
        </p:nvSpPr>
        <p:spPr>
          <a:xfrm>
            <a:off x="1975991" y="4833075"/>
            <a:ext cx="5192018" cy="164660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a:defRPr sz="2400" b="1">
                <a:solidFill>
                  <a:srgbClr val="FFDF1E"/>
                </a:solidFill>
              </a:defRPr>
            </a:pPr>
            <a:r>
              <a:rPr dirty="0">
                <a:solidFill>
                  <a:schemeClr val="tx1"/>
                </a:solidFill>
                <a:latin typeface="Arial" charset="0"/>
                <a:ea typeface="Arial" charset="0"/>
                <a:cs typeface="Arial" charset="0"/>
              </a:rPr>
              <a:t>We are using this today</a:t>
            </a:r>
            <a:endParaRPr sz="3500" dirty="0">
              <a:solidFill>
                <a:schemeClr val="tx1"/>
              </a:solidFill>
              <a:latin typeface="Arial" charset="0"/>
              <a:ea typeface="Arial" charset="0"/>
              <a:cs typeface="Arial" charset="0"/>
            </a:endParaRPr>
          </a:p>
          <a:p>
            <a:pPr>
              <a:defRPr sz="2400" b="1">
                <a:solidFill>
                  <a:srgbClr val="C2A6A6"/>
                </a:solidFill>
              </a:defRPr>
            </a:pPr>
            <a:endParaRPr sz="3500" dirty="0">
              <a:latin typeface="Arial" charset="0"/>
              <a:ea typeface="Arial" charset="0"/>
              <a:cs typeface="Arial" charset="0"/>
            </a:endParaRPr>
          </a:p>
          <a:p>
            <a:pPr>
              <a:defRPr sz="2400" b="1">
                <a:solidFill>
                  <a:srgbClr val="FFFFFF"/>
                </a:solidFill>
              </a:defRPr>
            </a:pPr>
            <a:r>
              <a:rPr u="sng" dirty="0">
                <a:solidFill>
                  <a:srgbClr val="0563C1"/>
                </a:solidFill>
                <a:uFill>
                  <a:solidFill>
                    <a:srgbClr val="0563C1"/>
                  </a:solidFill>
                </a:uFill>
                <a:latin typeface="Arial" charset="0"/>
                <a:ea typeface="Arial" charset="0"/>
                <a:cs typeface="Arial" charset="0"/>
                <a:hlinkClick r:id="rId2"/>
              </a:rPr>
              <a:t>http://aws.amazon.com/education</a:t>
            </a:r>
            <a:endParaRPr sz="3500" dirty="0">
              <a:latin typeface="Arial" charset="0"/>
              <a:ea typeface="Arial" charset="0"/>
              <a:cs typeface="Arial" charset="0"/>
            </a:endParaRPr>
          </a:p>
          <a:p>
            <a:pPr>
              <a:defRPr sz="2400" b="1">
                <a:solidFill>
                  <a:srgbClr val="FFFFFF"/>
                </a:solidFill>
              </a:defRPr>
            </a:pPr>
            <a:r>
              <a:rPr u="sng" dirty="0">
                <a:solidFill>
                  <a:srgbClr val="0563C1"/>
                </a:solidFill>
                <a:uFill>
                  <a:solidFill>
                    <a:srgbClr val="0563C1"/>
                  </a:solidFill>
                </a:uFill>
                <a:latin typeface="Arial" charset="0"/>
                <a:ea typeface="Arial" charset="0"/>
                <a:cs typeface="Arial" charset="0"/>
                <a:hlinkClick r:id="rId3"/>
              </a:rPr>
              <a:t>http://wiki.galaxyproject.org/Cloud</a:t>
            </a:r>
          </a:p>
        </p:txBody>
      </p:sp>
      <p:pic>
        <p:nvPicPr>
          <p:cNvPr id="116" name="image21.png"/>
          <p:cNvPicPr>
            <a:picLocks noChangeAspect="1"/>
          </p:cNvPicPr>
          <p:nvPr/>
        </p:nvPicPr>
        <p:blipFill>
          <a:blip r:embed="rId4">
            <a:extLst/>
          </a:blip>
          <a:stretch>
            <a:fillRect/>
          </a:stretch>
        </p:blipFill>
        <p:spPr>
          <a:xfrm>
            <a:off x="2994588" y="1853199"/>
            <a:ext cx="2660752" cy="969808"/>
          </a:xfrm>
          <a:prstGeom prst="rect">
            <a:avLst/>
          </a:prstGeom>
          <a:ln w="12700">
            <a:miter lim="400000"/>
          </a:ln>
        </p:spPr>
      </p:pic>
      <p:pic>
        <p:nvPicPr>
          <p:cNvPr id="117" name="image22.png"/>
          <p:cNvPicPr>
            <a:picLocks noChangeAspect="1"/>
          </p:cNvPicPr>
          <p:nvPr/>
        </p:nvPicPr>
        <p:blipFill>
          <a:blip r:embed="rId5">
            <a:extLst/>
          </a:blip>
          <a:stretch>
            <a:fillRect/>
          </a:stretch>
        </p:blipFill>
        <p:spPr>
          <a:xfrm>
            <a:off x="441184" y="2237849"/>
            <a:ext cx="2204220" cy="1653166"/>
          </a:xfrm>
          <a:prstGeom prst="rect">
            <a:avLst/>
          </a:prstGeom>
          <a:ln w="12700">
            <a:miter lim="400000"/>
          </a:ln>
        </p:spPr>
      </p:pic>
      <p:pic>
        <p:nvPicPr>
          <p:cNvPr id="118" name="image23.png"/>
          <p:cNvPicPr>
            <a:picLocks noChangeAspect="1"/>
          </p:cNvPicPr>
          <p:nvPr/>
        </p:nvPicPr>
        <p:blipFill>
          <a:blip r:embed="rId6">
            <a:extLst/>
          </a:blip>
          <a:stretch>
            <a:fillRect/>
          </a:stretch>
        </p:blipFill>
        <p:spPr>
          <a:xfrm rot="29888">
            <a:off x="2996958" y="3602871"/>
            <a:ext cx="2829205" cy="557385"/>
          </a:xfrm>
          <a:prstGeom prst="rect">
            <a:avLst/>
          </a:prstGeom>
          <a:ln w="12700">
            <a:miter lim="400000"/>
          </a:ln>
        </p:spPr>
      </p:pic>
      <p:pic>
        <p:nvPicPr>
          <p:cNvPr id="119" name="image24.png"/>
          <p:cNvPicPr>
            <a:picLocks noChangeAspect="1"/>
          </p:cNvPicPr>
          <p:nvPr/>
        </p:nvPicPr>
        <p:blipFill>
          <a:blip r:embed="rId7">
            <a:extLst/>
          </a:blip>
          <a:stretch>
            <a:fillRect/>
          </a:stretch>
        </p:blipFill>
        <p:spPr>
          <a:xfrm>
            <a:off x="6579081" y="2353523"/>
            <a:ext cx="1936270" cy="1237062"/>
          </a:xfrm>
          <a:prstGeom prst="rect">
            <a:avLst/>
          </a:prstGeom>
          <a:ln w="12700">
            <a:miter lim="400000"/>
          </a:ln>
        </p:spPr>
      </p:pic>
      <p:sp>
        <p:nvSpPr>
          <p:cNvPr id="120" name="Shape 120"/>
          <p:cNvSpPr>
            <a:spLocks noGrp="1"/>
          </p:cNvSpPr>
          <p:nvPr>
            <p:ph type="title"/>
          </p:nvPr>
        </p:nvSpPr>
        <p:spPr>
          <a:xfrm>
            <a:off x="628650" y="276225"/>
            <a:ext cx="9016951" cy="1325564"/>
          </a:xfrm>
          <a:prstGeom prst="rect">
            <a:avLst/>
          </a:prstGeom>
        </p:spPr>
        <p:txBody>
          <a:bodyPr lIns="0" tIns="0" rIns="0" bIns="0"/>
          <a:lstStyle>
            <a:lvl1pPr>
              <a:defRPr sz="4200" b="1">
                <a:latin typeface="+mn-lt"/>
                <a:ea typeface="+mn-ea"/>
                <a:cs typeface="+mn-cs"/>
                <a:sym typeface="Calibri"/>
              </a:defRPr>
            </a:lvl1pPr>
          </a:lstStyle>
          <a:p>
            <a:r>
              <a:rPr dirty="0"/>
              <a:t>Galaxy is available on the Cloud</a:t>
            </a:r>
          </a:p>
        </p:txBody>
      </p:sp>
    </p:spTree>
    <p:extLst>
      <p:ext uri="{BB962C8B-B14F-4D97-AF65-F5344CB8AC3E}">
        <p14:creationId xmlns:p14="http://schemas.microsoft.com/office/powerpoint/2010/main" val="153888901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25.jpeg"/>
          <p:cNvPicPr>
            <a:picLocks noChangeAspect="1"/>
          </p:cNvPicPr>
          <p:nvPr/>
        </p:nvPicPr>
        <p:blipFill>
          <a:blip r:embed="rId2">
            <a:extLst/>
          </a:blip>
          <a:stretch>
            <a:fillRect/>
          </a:stretch>
        </p:blipFill>
        <p:spPr>
          <a:xfrm>
            <a:off x="1734293" y="4999358"/>
            <a:ext cx="5675414" cy="1557033"/>
          </a:xfrm>
          <a:prstGeom prst="rect">
            <a:avLst/>
          </a:prstGeom>
          <a:ln w="12700">
            <a:miter lim="400000"/>
          </a:ln>
        </p:spPr>
      </p:pic>
      <p:sp>
        <p:nvSpPr>
          <p:cNvPr id="123" name="Shape 123"/>
          <p:cNvSpPr>
            <a:spLocks noGrp="1"/>
          </p:cNvSpPr>
          <p:nvPr>
            <p:ph type="title"/>
          </p:nvPr>
        </p:nvSpPr>
        <p:spPr>
          <a:xfrm>
            <a:off x="628650" y="161926"/>
            <a:ext cx="7886700" cy="1325563"/>
          </a:xfrm>
          <a:prstGeom prst="rect">
            <a:avLst/>
          </a:prstGeom>
        </p:spPr>
        <p:txBody>
          <a:bodyPr lIns="0" tIns="0" rIns="0" bIns="0">
            <a:normAutofit/>
          </a:bodyPr>
          <a:lstStyle/>
          <a:p>
            <a:pPr defTabSz="850391">
              <a:defRPr sz="3441" b="1">
                <a:latin typeface="+mn-lt"/>
                <a:ea typeface="+mn-ea"/>
                <a:cs typeface="+mn-cs"/>
                <a:sym typeface="Calibri"/>
              </a:defRPr>
            </a:pPr>
            <a:r>
              <a:rPr dirty="0">
                <a:latin typeface="Arial" charset="0"/>
                <a:ea typeface="Arial" charset="0"/>
                <a:cs typeface="Arial" charset="0"/>
              </a:rPr>
              <a:t>Galaxy on the Cloud: </a:t>
            </a:r>
            <a:r>
              <a:rPr lang="en-US" dirty="0">
                <a:latin typeface="Arial" charset="0"/>
                <a:ea typeface="Arial" charset="0"/>
                <a:cs typeface="Arial" charset="0"/>
              </a:rPr>
              <a:t>https://launch.usegalaxy.org/</a:t>
            </a:r>
            <a:endParaRPr dirty="0">
              <a:latin typeface="Arial" charset="0"/>
              <a:ea typeface="Arial" charset="0"/>
              <a:cs typeface="Arial" charset="0"/>
            </a:endParaRPr>
          </a:p>
        </p:txBody>
      </p:sp>
      <p:sp>
        <p:nvSpPr>
          <p:cNvPr id="124" name="Shape 124"/>
          <p:cNvSpPr>
            <a:spLocks noGrp="1"/>
          </p:cNvSpPr>
          <p:nvPr>
            <p:ph type="body" idx="1"/>
          </p:nvPr>
        </p:nvSpPr>
        <p:spPr>
          <a:xfrm>
            <a:off x="-80682" y="1487489"/>
            <a:ext cx="9224682" cy="4351338"/>
          </a:xfrm>
          <a:prstGeom prst="rect">
            <a:avLst/>
          </a:prstGeom>
        </p:spPr>
        <p:txBody>
          <a:bodyPr/>
          <a:lstStyle/>
          <a:p>
            <a:pPr marL="635787" indent="-457200">
              <a:spcBef>
                <a:spcPts val="700"/>
              </a:spcBef>
              <a:defRPr sz="3400"/>
            </a:pPr>
            <a:r>
              <a:rPr dirty="0">
                <a:latin typeface="Arial" charset="0"/>
                <a:ea typeface="Arial" charset="0"/>
                <a:cs typeface="Arial" charset="0"/>
              </a:rPr>
              <a:t>Start with a </a:t>
            </a:r>
            <a:r>
              <a:rPr b="1" dirty="0">
                <a:solidFill>
                  <a:srgbClr val="C2A6A6"/>
                </a:solidFill>
                <a:latin typeface="Arial" charset="0"/>
                <a:ea typeface="Arial" charset="0"/>
                <a:cs typeface="Arial" charset="0"/>
                <a:sym typeface="Trebuchet MS"/>
              </a:rPr>
              <a:t>fully configured and populated</a:t>
            </a:r>
            <a:r>
              <a:rPr dirty="0">
                <a:solidFill>
                  <a:srgbClr val="C2A6A6"/>
                </a:solidFill>
                <a:latin typeface="Arial" charset="0"/>
                <a:ea typeface="Arial" charset="0"/>
                <a:cs typeface="Arial" charset="0"/>
              </a:rPr>
              <a:t> </a:t>
            </a:r>
            <a:r>
              <a:rPr dirty="0">
                <a:latin typeface="Arial" charset="0"/>
                <a:ea typeface="Arial" charset="0"/>
                <a:cs typeface="Arial" charset="0"/>
              </a:rPr>
              <a:t>(tools and data) Galaxy instance</a:t>
            </a:r>
          </a:p>
          <a:p>
            <a:pPr marL="635787" indent="-457200">
              <a:spcBef>
                <a:spcPts val="700"/>
              </a:spcBef>
              <a:defRPr sz="3400"/>
            </a:pPr>
            <a:r>
              <a:rPr dirty="0">
                <a:latin typeface="Arial" charset="0"/>
                <a:ea typeface="Arial" charset="0"/>
                <a:cs typeface="Arial" charset="0"/>
              </a:rPr>
              <a:t>Allows you to scale up and down your compute assets as needed</a:t>
            </a:r>
          </a:p>
          <a:p>
            <a:pPr marL="635787" indent="-457200">
              <a:spcBef>
                <a:spcPts val="700"/>
              </a:spcBef>
              <a:defRPr sz="3400"/>
            </a:pPr>
            <a:r>
              <a:rPr dirty="0">
                <a:latin typeface="Arial" charset="0"/>
                <a:ea typeface="Arial" charset="0"/>
                <a:cs typeface="Arial" charset="0"/>
              </a:rPr>
              <a:t>Someone else manages the data center</a:t>
            </a:r>
            <a:endParaRPr lang="en-US" dirty="0">
              <a:latin typeface="Arial" charset="0"/>
              <a:ea typeface="Arial" charset="0"/>
              <a:cs typeface="Arial" charset="0"/>
            </a:endParaRPr>
          </a:p>
          <a:p>
            <a:pPr marL="635787" indent="-457200" algn="ctr">
              <a:defRPr sz="3400"/>
            </a:pPr>
            <a:r>
              <a:rPr lang="en-US" u="sng" dirty="0">
                <a:solidFill>
                  <a:srgbClr val="0563C1"/>
                </a:solidFill>
                <a:uFill>
                  <a:solidFill>
                    <a:srgbClr val="0563C1"/>
                  </a:solidFill>
                </a:uFill>
                <a:latin typeface="Arial" charset="0"/>
                <a:ea typeface="Arial" charset="0"/>
                <a:cs typeface="Arial" charset="0"/>
                <a:hlinkClick r:id="rId3"/>
              </a:rPr>
              <a:t>http://usegalaxy.org/cloud</a:t>
            </a:r>
            <a:endParaRPr dirty="0">
              <a:latin typeface="Arial" charset="0"/>
              <a:ea typeface="Arial" charset="0"/>
              <a:cs typeface="Arial" charset="0"/>
            </a:endParaRPr>
          </a:p>
        </p:txBody>
      </p:sp>
    </p:spTree>
    <p:extLst>
      <p:ext uri="{BB962C8B-B14F-4D97-AF65-F5344CB8AC3E}">
        <p14:creationId xmlns:p14="http://schemas.microsoft.com/office/powerpoint/2010/main" val="196208067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title"/>
          </p:nvPr>
        </p:nvSpPr>
        <p:spPr>
          <a:prstGeom prst="rect">
            <a:avLst/>
          </a:prstGeom>
        </p:spPr>
        <p:txBody>
          <a:bodyPr/>
          <a:lstStyle/>
          <a:p>
            <a:r>
              <a:t>Galaxy Glossary (Resources)</a:t>
            </a:r>
          </a:p>
        </p:txBody>
      </p:sp>
      <p:sp>
        <p:nvSpPr>
          <p:cNvPr id="345" name="Shape 345"/>
          <p:cNvSpPr>
            <a:spLocks noGrp="1"/>
          </p:cNvSpPr>
          <p:nvPr>
            <p:ph type="body" idx="1"/>
          </p:nvPr>
        </p:nvSpPr>
        <p:spPr>
          <a:prstGeom prst="rect">
            <a:avLst/>
          </a:prstGeom>
        </p:spPr>
        <p:txBody>
          <a:bodyPr/>
          <a:lstStyle/>
          <a:p>
            <a:endParaRPr/>
          </a:p>
        </p:txBody>
      </p:sp>
    </p:spTree>
    <p:extLst>
      <p:ext uri="{BB962C8B-B14F-4D97-AF65-F5344CB8AC3E}">
        <p14:creationId xmlns:p14="http://schemas.microsoft.com/office/powerpoint/2010/main" val="65853481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 name="Shape 126"/>
          <p:cNvSpPr>
            <a:spLocks noGrp="1"/>
          </p:cNvSpPr>
          <p:nvPr>
            <p:ph type="title"/>
          </p:nvPr>
        </p:nvSpPr>
        <p:spPr/>
        <p:txBody>
          <a:bodyPr/>
          <a:lstStyle/>
          <a:p>
            <a:r>
              <a:rPr lang="en-US"/>
              <a:t>Primary Galaxy Objects</a:t>
            </a:r>
            <a:endParaRPr lang="en-US" dirty="0"/>
          </a:p>
        </p:txBody>
      </p:sp>
      <p:sp>
        <p:nvSpPr>
          <p:cNvPr id="127" name="Shape 127"/>
          <p:cNvSpPr>
            <a:spLocks noGrp="1"/>
          </p:cNvSpPr>
          <p:nvPr>
            <p:ph type="body" idx="1"/>
          </p:nvPr>
        </p:nvSpPr>
        <p:spPr>
          <a:xfrm>
            <a:off x="393866" y="1156448"/>
            <a:ext cx="8561875" cy="5701552"/>
          </a:xfrm>
        </p:spPr>
        <p:txBody>
          <a:bodyPr>
            <a:normAutofit fontScale="62500" lnSpcReduction="20000"/>
          </a:bodyPr>
          <a:lstStyle/>
          <a:p>
            <a:r>
              <a:rPr lang="en-US" dirty="0"/>
              <a:t>Tools</a:t>
            </a:r>
          </a:p>
          <a:p>
            <a:pPr lvl="1"/>
            <a:r>
              <a:rPr lang="en-US" dirty="0"/>
              <a:t>Simple (text manipulation) to complex (HTS read alignment, differential expression)</a:t>
            </a:r>
          </a:p>
          <a:p>
            <a:br>
              <a:rPr lang="en-US" dirty="0"/>
            </a:br>
            <a:r>
              <a:rPr lang="en-US" dirty="0"/>
              <a:t>Datasets </a:t>
            </a:r>
          </a:p>
          <a:p>
            <a:pPr lvl="1"/>
            <a:r>
              <a:rPr lang="en-US" dirty="0"/>
              <a:t>Get from web databases, upload your own, or produced by tools/workflows</a:t>
            </a:r>
          </a:p>
          <a:p>
            <a:br>
              <a:rPr lang="en-US" dirty="0"/>
            </a:br>
            <a:r>
              <a:rPr lang="en-US" dirty="0"/>
              <a:t>Histories </a:t>
            </a:r>
          </a:p>
          <a:p>
            <a:pPr lvl="1"/>
            <a:r>
              <a:rPr lang="en-US" dirty="0"/>
              <a:t>A complete record of your analysis</a:t>
            </a:r>
          </a:p>
          <a:p>
            <a:pPr lvl="1"/>
            <a:r>
              <a:rPr lang="en-US" dirty="0"/>
              <a:t>Output datasets + tools/parameters/inputs used in each step</a:t>
            </a:r>
          </a:p>
          <a:p>
            <a:br>
              <a:rPr lang="en-US" dirty="0"/>
            </a:br>
            <a:r>
              <a:rPr lang="en-US" dirty="0"/>
              <a:t>Workflows (Pipelines)</a:t>
            </a:r>
          </a:p>
          <a:p>
            <a:pPr lvl="1"/>
            <a:r>
              <a:rPr lang="en-US" dirty="0"/>
              <a:t>Abstract automated, multi-step analyses using several tools</a:t>
            </a:r>
          </a:p>
          <a:p>
            <a:pPr lvl="1"/>
            <a:r>
              <a:rPr lang="en-US" dirty="0"/>
              <a:t>Exported from the Histories</a:t>
            </a:r>
          </a:p>
          <a:p>
            <a:pPr lvl="1"/>
            <a:r>
              <a:rPr lang="en-US" dirty="0"/>
              <a:t>Tools and parameters selected for an analysis process but not the datasets</a:t>
            </a:r>
          </a:p>
          <a:p>
            <a:br>
              <a:rPr lang="en-US" dirty="0"/>
            </a:br>
            <a:r>
              <a:rPr lang="en-US" dirty="0"/>
              <a:t>Visualizations, Data libraries</a:t>
            </a:r>
          </a:p>
        </p:txBody>
      </p:sp>
    </p:spTree>
    <p:extLst>
      <p:ext uri="{BB962C8B-B14F-4D97-AF65-F5344CB8AC3E}">
        <p14:creationId xmlns:p14="http://schemas.microsoft.com/office/powerpoint/2010/main" val="207842100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2" y="157593"/>
            <a:ext cx="8966208" cy="5564011"/>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26" y="4572000"/>
            <a:ext cx="737305" cy="965200"/>
          </a:xfrm>
          <a:prstGeom prst="rect">
            <a:avLst/>
          </a:prstGeom>
          <a:ln>
            <a:solidFill>
              <a:schemeClr val="bg1">
                <a:lumMod val="65000"/>
              </a:schemeClr>
            </a:solidFill>
          </a:ln>
        </p:spPr>
      </p:pic>
      <p:sp>
        <p:nvSpPr>
          <p:cNvPr id="12" name="Rectangle 11"/>
          <p:cNvSpPr>
            <a:spLocks noChangeArrowheads="1"/>
          </p:cNvSpPr>
          <p:nvPr/>
        </p:nvSpPr>
        <p:spPr bwMode="auto">
          <a:xfrm>
            <a:off x="76200" y="5848350"/>
            <a:ext cx="8966200" cy="812800"/>
          </a:xfrm>
          <a:prstGeom prst="rect">
            <a:avLst/>
          </a:prstGeom>
          <a:solidFill>
            <a:srgbClr val="F2F2F2"/>
          </a:solidFill>
          <a:ln w="9525">
            <a:solidFill>
              <a:srgbClr val="7F7F7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endParaRPr>
          </a:p>
        </p:txBody>
      </p:sp>
      <p:sp>
        <p:nvSpPr>
          <p:cNvPr id="27651" name="TextBox 4"/>
          <p:cNvSpPr txBox="1">
            <a:spLocks noChangeArrowheads="1"/>
          </p:cNvSpPr>
          <p:nvPr/>
        </p:nvSpPr>
        <p:spPr bwMode="auto">
          <a:xfrm>
            <a:off x="0" y="6056313"/>
            <a:ext cx="164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r">
              <a:spcBef>
                <a:spcPct val="0"/>
              </a:spcBef>
              <a:buFontTx/>
              <a:buNone/>
            </a:pPr>
            <a:r>
              <a:rPr lang="en-US" altLang="en-US" sz="2000">
                <a:latin typeface="Arial" charset="0"/>
              </a:rPr>
              <a:t>Year joined:</a:t>
            </a:r>
          </a:p>
        </p:txBody>
      </p:sp>
      <p:sp>
        <p:nvSpPr>
          <p:cNvPr id="27652" name="TextBox 5"/>
          <p:cNvSpPr txBox="1">
            <a:spLocks noChangeArrowheads="1"/>
          </p:cNvSpPr>
          <p:nvPr/>
        </p:nvSpPr>
        <p:spPr bwMode="auto">
          <a:xfrm>
            <a:off x="1817688"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dirty="0">
                <a:latin typeface="Arial" charset="0"/>
              </a:rPr>
              <a:t>2006</a:t>
            </a:r>
          </a:p>
        </p:txBody>
      </p:sp>
      <p:pic>
        <p:nvPicPr>
          <p:cNvPr id="27653" name="Picture 6" descr="star_r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7"/>
          <p:cNvSpPr txBox="1">
            <a:spLocks noChangeArrowheads="1"/>
          </p:cNvSpPr>
          <p:nvPr/>
        </p:nvSpPr>
        <p:spPr bwMode="auto">
          <a:xfrm>
            <a:off x="3100388"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2007</a:t>
            </a:r>
          </a:p>
        </p:txBody>
      </p:sp>
      <p:pic>
        <p:nvPicPr>
          <p:cNvPr id="2765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718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7"/>
          <p:cNvSpPr txBox="1">
            <a:spLocks noChangeArrowheads="1"/>
          </p:cNvSpPr>
          <p:nvPr/>
        </p:nvSpPr>
        <p:spPr bwMode="auto">
          <a:xfrm>
            <a:off x="4332288"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2008</a:t>
            </a:r>
          </a:p>
        </p:txBody>
      </p:sp>
      <p:pic>
        <p:nvPicPr>
          <p:cNvPr id="27657"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908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9"/>
          <p:cNvSpPr txBox="1">
            <a:spLocks noChangeArrowheads="1"/>
          </p:cNvSpPr>
          <p:nvPr/>
        </p:nvSpPr>
        <p:spPr bwMode="auto">
          <a:xfrm>
            <a:off x="5568950"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2009</a:t>
            </a:r>
          </a:p>
        </p:txBody>
      </p:sp>
      <p:pic>
        <p:nvPicPr>
          <p:cNvPr id="27659"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5750"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21"/>
          <p:cNvSpPr txBox="1">
            <a:spLocks noChangeArrowheads="1"/>
          </p:cNvSpPr>
          <p:nvPr/>
        </p:nvSpPr>
        <p:spPr bwMode="auto">
          <a:xfrm>
            <a:off x="6908800"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2010</a:t>
            </a:r>
          </a:p>
        </p:txBody>
      </p:sp>
      <p:pic>
        <p:nvPicPr>
          <p:cNvPr id="27661" name="Pictur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2900"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Box 23"/>
          <p:cNvSpPr txBox="1">
            <a:spLocks noChangeArrowheads="1"/>
          </p:cNvSpPr>
          <p:nvPr/>
        </p:nvSpPr>
        <p:spPr bwMode="auto">
          <a:xfrm>
            <a:off x="8062913"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2011</a:t>
            </a:r>
          </a:p>
        </p:txBody>
      </p:sp>
      <p:pic>
        <p:nvPicPr>
          <p:cNvPr id="27663"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6923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TextBox 25"/>
          <p:cNvSpPr txBox="1">
            <a:spLocks noChangeArrowheads="1"/>
          </p:cNvSpPr>
          <p:nvPr/>
        </p:nvSpPr>
        <p:spPr bwMode="auto">
          <a:xfrm>
            <a:off x="1819275"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dirty="0">
                <a:latin typeface="Arial" charset="0"/>
              </a:rPr>
              <a:t>2012</a:t>
            </a:r>
          </a:p>
        </p:txBody>
      </p:sp>
      <p:pic>
        <p:nvPicPr>
          <p:cNvPr id="27665" name="Picture 2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19250"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Box 27"/>
          <p:cNvSpPr txBox="1">
            <a:spLocks noChangeArrowheads="1"/>
          </p:cNvSpPr>
          <p:nvPr/>
        </p:nvSpPr>
        <p:spPr bwMode="auto">
          <a:xfrm>
            <a:off x="3100388"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2013</a:t>
            </a:r>
          </a:p>
        </p:txBody>
      </p:sp>
      <p:pic>
        <p:nvPicPr>
          <p:cNvPr id="27667"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98775"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TextBox 29"/>
          <p:cNvSpPr txBox="1">
            <a:spLocks noChangeArrowheads="1"/>
          </p:cNvSpPr>
          <p:nvPr/>
        </p:nvSpPr>
        <p:spPr bwMode="auto">
          <a:xfrm>
            <a:off x="4333875"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2014</a:t>
            </a:r>
          </a:p>
        </p:txBody>
      </p:sp>
      <p:sp>
        <p:nvSpPr>
          <p:cNvPr id="27669" name="TextBox 30"/>
          <p:cNvSpPr txBox="1">
            <a:spLocks noChangeArrowheads="1"/>
          </p:cNvSpPr>
          <p:nvPr/>
        </p:nvSpPr>
        <p:spPr bwMode="auto">
          <a:xfrm>
            <a:off x="5568950"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2015</a:t>
            </a:r>
          </a:p>
        </p:txBody>
      </p:sp>
      <p:pic>
        <p:nvPicPr>
          <p:cNvPr id="27670" name="Picture 9" descr="star_darkpurple.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33850"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10" descr="star_lightcyan.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67338"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2" name="TextBox 33"/>
          <p:cNvSpPr txBox="1">
            <a:spLocks noChangeArrowheads="1"/>
          </p:cNvSpPr>
          <p:nvPr/>
        </p:nvSpPr>
        <p:spPr bwMode="auto">
          <a:xfrm>
            <a:off x="6913563" y="6258052"/>
            <a:ext cx="1468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2016 &amp; 2017</a:t>
            </a:r>
          </a:p>
        </p:txBody>
      </p:sp>
      <p:pic>
        <p:nvPicPr>
          <p:cNvPr id="27673" name="Picture 3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92900"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TextBox 1"/>
          <p:cNvSpPr txBox="1">
            <a:spLocks noChangeArrowheads="1"/>
          </p:cNvSpPr>
          <p:nvPr/>
        </p:nvSpPr>
        <p:spPr bwMode="auto">
          <a:xfrm>
            <a:off x="0" y="149656"/>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a:spcBef>
                <a:spcPct val="0"/>
              </a:spcBef>
              <a:buFontTx/>
              <a:buNone/>
            </a:pPr>
            <a:r>
              <a:rPr lang="en-US" altLang="en-US" sz="2800" b="1" dirty="0">
                <a:solidFill>
                  <a:srgbClr val="000090"/>
                </a:solidFill>
                <a:latin typeface="Arial" charset="0"/>
              </a:rPr>
              <a:t>Current GEP Membership</a:t>
            </a:r>
          </a:p>
        </p:txBody>
      </p:sp>
      <p:sp>
        <p:nvSpPr>
          <p:cNvPr id="27675" name="TextBox 12"/>
          <p:cNvSpPr txBox="1">
            <a:spLocks noChangeArrowheads="1"/>
          </p:cNvSpPr>
          <p:nvPr/>
        </p:nvSpPr>
        <p:spPr bwMode="auto">
          <a:xfrm>
            <a:off x="7213600" y="3119438"/>
            <a:ext cx="16738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2400" dirty="0">
                <a:solidFill>
                  <a:srgbClr val="002060"/>
                </a:solidFill>
                <a:latin typeface="Arial" charset="0"/>
              </a:rPr>
              <a:t>Mostly</a:t>
            </a:r>
          </a:p>
          <a:p>
            <a:pPr>
              <a:spcBef>
                <a:spcPct val="0"/>
              </a:spcBef>
              <a:buFontTx/>
              <a:buNone/>
            </a:pPr>
            <a:r>
              <a:rPr lang="en-US" altLang="en-US" sz="2400" dirty="0">
                <a:solidFill>
                  <a:srgbClr val="002060"/>
                </a:solidFill>
                <a:latin typeface="Arial" charset="0"/>
              </a:rPr>
              <a:t>PUIs  &amp;</a:t>
            </a:r>
          </a:p>
          <a:p>
            <a:pPr>
              <a:spcBef>
                <a:spcPct val="0"/>
              </a:spcBef>
              <a:buFontTx/>
              <a:buNone/>
            </a:pPr>
            <a:r>
              <a:rPr lang="en-US" altLang="en-US" sz="2400" dirty="0">
                <a:solidFill>
                  <a:srgbClr val="002060"/>
                </a:solidFill>
                <a:latin typeface="Arial" charset="0"/>
              </a:rPr>
              <a:t>community</a:t>
            </a:r>
          </a:p>
          <a:p>
            <a:pPr>
              <a:spcBef>
                <a:spcPct val="0"/>
              </a:spcBef>
              <a:buFontTx/>
              <a:buNone/>
            </a:pPr>
            <a:r>
              <a:rPr lang="en-US" altLang="en-US" sz="2400" dirty="0">
                <a:solidFill>
                  <a:srgbClr val="002060"/>
                </a:solidFill>
                <a:latin typeface="Arial" charset="0"/>
              </a:rPr>
              <a:t>colleges</a:t>
            </a:r>
          </a:p>
        </p:txBody>
      </p:sp>
    </p:spTree>
    <p:extLst>
      <p:ext uri="{BB962C8B-B14F-4D97-AF65-F5344CB8AC3E}">
        <p14:creationId xmlns:p14="http://schemas.microsoft.com/office/powerpoint/2010/main" val="261890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p:txBody>
          <a:bodyPr/>
          <a:lstStyle>
            <a:lvl1pPr>
              <a:defRPr sz="4200" b="1">
                <a:latin typeface="+mn-lt"/>
                <a:ea typeface="+mn-ea"/>
                <a:cs typeface="+mn-cs"/>
                <a:sym typeface="Calibri"/>
              </a:defRPr>
            </a:lvl1pPr>
          </a:lstStyle>
          <a:p>
            <a:r>
              <a:rPr lang="en-US" dirty="0"/>
              <a:t>Each Galaxy Instance (Server) is Unique</a:t>
            </a:r>
          </a:p>
        </p:txBody>
      </p:sp>
      <p:sp>
        <p:nvSpPr>
          <p:cNvPr id="130" name="Shape 130"/>
          <p:cNvSpPr>
            <a:spLocks noGrp="1"/>
          </p:cNvSpPr>
          <p:nvPr>
            <p:ph type="body" idx="1"/>
          </p:nvPr>
        </p:nvSpPr>
        <p:spPr/>
        <p:txBody>
          <a:bodyPr/>
          <a:lstStyle/>
          <a:p>
            <a:r>
              <a:rPr lang="en-US"/>
              <a:t>Tools, datasets, histories, workflows, and user accounts exist on a particular instance/server</a:t>
            </a:r>
          </a:p>
          <a:p>
            <a:endParaRPr lang="en-US"/>
          </a:p>
          <a:p>
            <a:r>
              <a:rPr lang="en-US"/>
              <a:t>Can move many objects between servers, but not always easy (yet)</a:t>
            </a:r>
          </a:p>
          <a:p>
            <a:endParaRPr lang="en-US"/>
          </a:p>
          <a:p>
            <a:r>
              <a:rPr lang="en-US"/>
              <a:t>Not all G-OnRamp tools are available on main server or the cloud (yet)</a:t>
            </a:r>
            <a:endParaRPr lang="en-US" dirty="0"/>
          </a:p>
        </p:txBody>
      </p:sp>
    </p:spTree>
    <p:extLst>
      <p:ext uri="{BB962C8B-B14F-4D97-AF65-F5344CB8AC3E}">
        <p14:creationId xmlns:p14="http://schemas.microsoft.com/office/powerpoint/2010/main" val="105282893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xfrm>
            <a:off x="891540" y="-311005"/>
            <a:ext cx="7360920" cy="1714501"/>
          </a:xfrm>
          <a:prstGeom prst="rect">
            <a:avLst/>
          </a:prstGeom>
          <a:extLst>
            <a:ext uri="{C572A759-6A51-4108-AA02-DFA0A04FC94B}">
              <ma14:wrappingTextBoxFlag xmlns=""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lang="en-US" dirty="0"/>
              <a:t>Important Galaxy links</a:t>
            </a:r>
            <a:endParaRPr dirty="0"/>
          </a:p>
        </p:txBody>
      </p:sp>
      <p:sp>
        <p:nvSpPr>
          <p:cNvPr id="2" name="Text Placeholder 1"/>
          <p:cNvSpPr>
            <a:spLocks noGrp="1"/>
          </p:cNvSpPr>
          <p:nvPr>
            <p:ph type="body" idx="1"/>
          </p:nvPr>
        </p:nvSpPr>
        <p:spPr>
          <a:xfrm>
            <a:off x="320040" y="1671605"/>
            <a:ext cx="8906256" cy="4398264"/>
          </a:xfrm>
        </p:spPr>
        <p:txBody>
          <a:bodyPr/>
          <a:lstStyle/>
          <a:p>
            <a:pPr>
              <a:buNone/>
            </a:pPr>
            <a:r>
              <a:rPr lang="en-US" sz="2400" dirty="0">
                <a:latin typeface="Arial" charset="0"/>
                <a:ea typeface="Arial" charset="0"/>
                <a:cs typeface="Arial" charset="0"/>
              </a:rPr>
              <a:t>Everything: </a:t>
            </a:r>
            <a:r>
              <a:rPr lang="en-US" sz="2400" dirty="0">
                <a:latin typeface="Arial" charset="0"/>
                <a:ea typeface="Arial" charset="0"/>
                <a:cs typeface="Arial" charset="0"/>
                <a:hlinkClick r:id="rId2"/>
              </a:rPr>
              <a:t>https://galaxyproject.org</a:t>
            </a:r>
            <a:endParaRPr lang="en-US" sz="2400" dirty="0">
              <a:latin typeface="Arial" charset="0"/>
              <a:ea typeface="Arial" charset="0"/>
              <a:cs typeface="Arial" charset="0"/>
            </a:endParaRPr>
          </a:p>
          <a:p>
            <a:pPr>
              <a:buNone/>
            </a:pPr>
            <a:r>
              <a:rPr lang="en-US" sz="2400" dirty="0">
                <a:latin typeface="Arial" charset="0"/>
                <a:ea typeface="Arial" charset="0"/>
                <a:cs typeface="Arial" charset="0"/>
              </a:rPr>
              <a:t>	</a:t>
            </a:r>
          </a:p>
          <a:p>
            <a:pPr>
              <a:buNone/>
            </a:pPr>
            <a:r>
              <a:rPr lang="en-US" sz="2400" dirty="0">
                <a:latin typeface="Arial" charset="0"/>
                <a:ea typeface="Arial" charset="0"/>
                <a:cs typeface="Arial" charset="0"/>
              </a:rPr>
              <a:t>Public server: </a:t>
            </a:r>
            <a:r>
              <a:rPr lang="en-US" sz="2400" dirty="0">
                <a:latin typeface="Arial" charset="0"/>
                <a:ea typeface="Arial" charset="0"/>
                <a:cs typeface="Arial" charset="0"/>
                <a:hlinkClick r:id="rId3"/>
              </a:rPr>
              <a:t>http://usegalaxy.org</a:t>
            </a:r>
            <a:endParaRPr lang="en-US" sz="2400" dirty="0">
              <a:latin typeface="Arial" charset="0"/>
              <a:ea typeface="Arial" charset="0"/>
              <a:cs typeface="Arial" charset="0"/>
            </a:endParaRPr>
          </a:p>
          <a:p>
            <a:pPr>
              <a:buNone/>
            </a:pPr>
            <a:endParaRPr lang="en-US" sz="1800" dirty="0">
              <a:latin typeface="Arial" charset="0"/>
              <a:ea typeface="Arial" charset="0"/>
              <a:cs typeface="Arial" charset="0"/>
            </a:endParaRPr>
          </a:p>
          <a:p>
            <a:pPr>
              <a:buNone/>
            </a:pPr>
            <a:r>
              <a:rPr lang="en-US" sz="2400" dirty="0">
                <a:latin typeface="Arial" charset="0"/>
                <a:ea typeface="Arial" charset="0"/>
                <a:cs typeface="Arial" charset="0"/>
              </a:rPr>
              <a:t>Tutorials: </a:t>
            </a:r>
            <a:r>
              <a:rPr lang="en-US" sz="2400" dirty="0">
                <a:latin typeface="Arial" charset="0"/>
                <a:ea typeface="Arial" charset="0"/>
                <a:cs typeface="Arial" charset="0"/>
                <a:hlinkClick r:id="rId4"/>
              </a:rPr>
              <a:t>https://galaxyproject.org/learn/</a:t>
            </a:r>
            <a:endParaRPr lang="en-US" sz="2400" dirty="0">
              <a:latin typeface="Arial" charset="0"/>
              <a:ea typeface="Arial" charset="0"/>
              <a:cs typeface="Arial" charset="0"/>
            </a:endParaRPr>
          </a:p>
          <a:p>
            <a:pPr>
              <a:buNone/>
            </a:pPr>
            <a:endParaRPr lang="en-US" sz="1800" dirty="0">
              <a:latin typeface="Arial" charset="0"/>
              <a:ea typeface="Arial" charset="0"/>
              <a:cs typeface="Arial" charset="0"/>
            </a:endParaRPr>
          </a:p>
          <a:p>
            <a:pPr>
              <a:buNone/>
            </a:pPr>
            <a:r>
              <a:rPr lang="en-US" sz="2400" dirty="0">
                <a:latin typeface="Arial" charset="0"/>
                <a:ea typeface="Arial" charset="0"/>
                <a:cs typeface="Arial" charset="0"/>
              </a:rPr>
              <a:t>Run Galaxy on your own computer/cluster: </a:t>
            </a:r>
            <a:r>
              <a:rPr lang="en-US" sz="2400" dirty="0">
                <a:latin typeface="Arial" charset="0"/>
                <a:ea typeface="Arial" charset="0"/>
                <a:cs typeface="Arial" charset="0"/>
                <a:hlinkClick r:id="rId5"/>
              </a:rPr>
              <a:t>https://getgalaxy.org</a:t>
            </a:r>
            <a:endParaRPr lang="en-US" sz="2400" dirty="0">
              <a:latin typeface="Arial" charset="0"/>
              <a:ea typeface="Arial" charset="0"/>
              <a:cs typeface="Arial" charset="0"/>
            </a:endParaRPr>
          </a:p>
          <a:p>
            <a:pPr>
              <a:buNone/>
            </a:pPr>
            <a:endParaRPr lang="en-US" sz="1800" dirty="0">
              <a:latin typeface="Arial" charset="0"/>
              <a:ea typeface="Arial" charset="0"/>
              <a:cs typeface="Arial" charset="0"/>
            </a:endParaRPr>
          </a:p>
          <a:p>
            <a:pPr>
              <a:buNone/>
            </a:pPr>
            <a:r>
              <a:rPr lang="en-US" sz="2400" dirty="0">
                <a:latin typeface="Arial" charset="0"/>
                <a:ea typeface="Arial" charset="0"/>
                <a:cs typeface="Arial" charset="0"/>
              </a:rPr>
              <a:t>Run Galaxy on the AWS or Jetstream cloud: </a:t>
            </a:r>
            <a:r>
              <a:rPr lang="en-US" sz="2400" dirty="0">
                <a:latin typeface="Arial" charset="0"/>
                <a:ea typeface="Arial" charset="0"/>
                <a:cs typeface="Arial" charset="0"/>
                <a:hlinkClick r:id="rId6"/>
              </a:rPr>
              <a:t>https://launch.usegalaxy.org</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74372733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p:nvPr>
        </p:nvSpPr>
        <p:spPr>
          <a:xfrm>
            <a:off x="457200" y="-260701"/>
            <a:ext cx="8229600" cy="1508127"/>
          </a:xfrm>
          <a:prstGeom prst="rect">
            <a:avLst/>
          </a:prstGeom>
        </p:spPr>
        <p:txBody>
          <a:bodyPr lIns="0" tIns="0" rIns="0" bIns="0"/>
          <a:lstStyle>
            <a:lvl1pPr>
              <a:defRPr sz="4200" b="1">
                <a:latin typeface="+mn-lt"/>
                <a:ea typeface="+mn-ea"/>
                <a:cs typeface="+mn-cs"/>
                <a:sym typeface="Calibri"/>
              </a:defRPr>
            </a:lvl1pPr>
          </a:lstStyle>
          <a:p>
            <a:r>
              <a:t>Galaxy Resources and Community</a:t>
            </a:r>
          </a:p>
        </p:txBody>
      </p:sp>
      <p:sp>
        <p:nvSpPr>
          <p:cNvPr id="348" name="Shape 348"/>
          <p:cNvSpPr>
            <a:spLocks noGrp="1"/>
          </p:cNvSpPr>
          <p:nvPr>
            <p:ph type="body" idx="1"/>
          </p:nvPr>
        </p:nvSpPr>
        <p:spPr>
          <a:xfrm>
            <a:off x="901862" y="964854"/>
            <a:ext cx="8121483" cy="4351338"/>
          </a:xfrm>
          <a:prstGeom prst="rect">
            <a:avLst/>
          </a:prstGeom>
        </p:spPr>
        <p:txBody>
          <a:bodyPr/>
          <a:lstStyle/>
          <a:p>
            <a:pPr marL="0" indent="0" defTabSz="868680">
              <a:lnSpc>
                <a:spcPct val="110000"/>
              </a:lnSpc>
              <a:spcBef>
                <a:spcPts val="200"/>
              </a:spcBef>
              <a:buSzTx/>
              <a:buNone/>
              <a:defRPr sz="2755"/>
            </a:pPr>
            <a:r>
              <a:rPr lang="en-US" dirty="0" err="1"/>
              <a:t>Biostars</a:t>
            </a:r>
            <a:r>
              <a:rPr lang="en-US" dirty="0"/>
              <a:t> </a:t>
            </a:r>
            <a:r>
              <a:rPr dirty="0"/>
              <a:t>Question </a:t>
            </a:r>
            <a:r>
              <a:rPr lang="en-US" dirty="0"/>
              <a:t>&amp; </a:t>
            </a:r>
            <a:r>
              <a:rPr dirty="0"/>
              <a:t>Answer </a:t>
            </a:r>
            <a:r>
              <a:rPr lang="en-US" dirty="0"/>
              <a:t>forum (very active)</a:t>
            </a:r>
            <a:endParaRPr dirty="0"/>
          </a:p>
          <a:p>
            <a:pPr marL="0" indent="0" defTabSz="868680">
              <a:lnSpc>
                <a:spcPct val="110000"/>
              </a:lnSpc>
              <a:spcBef>
                <a:spcPts val="200"/>
              </a:spcBef>
              <a:buSzTx/>
              <a:buNone/>
              <a:defRPr sz="2755"/>
            </a:pPr>
            <a:r>
              <a:rPr dirty="0"/>
              <a:t>Unified Search</a:t>
            </a:r>
          </a:p>
          <a:p>
            <a:pPr marL="0" indent="0" defTabSz="868680">
              <a:lnSpc>
                <a:spcPct val="110000"/>
              </a:lnSpc>
              <a:spcBef>
                <a:spcPts val="200"/>
              </a:spcBef>
              <a:buSzTx/>
              <a:buNone/>
              <a:defRPr sz="2755"/>
            </a:pPr>
            <a:r>
              <a:rPr lang="en-US" dirty="0" err="1"/>
              <a:t>Github</a:t>
            </a:r>
            <a:r>
              <a:rPr lang="en-US" dirty="0"/>
              <a:t> issues</a:t>
            </a:r>
            <a:endParaRPr dirty="0"/>
          </a:p>
          <a:p>
            <a:pPr marL="0" indent="0" defTabSz="868680">
              <a:lnSpc>
                <a:spcPct val="110000"/>
              </a:lnSpc>
              <a:spcBef>
                <a:spcPts val="200"/>
              </a:spcBef>
              <a:buSzTx/>
              <a:buNone/>
              <a:defRPr sz="2755"/>
            </a:pPr>
            <a:r>
              <a:rPr dirty="0"/>
              <a:t>Events Calendar, News Feed</a:t>
            </a:r>
          </a:p>
          <a:p>
            <a:pPr marL="0" indent="0" defTabSz="868680">
              <a:lnSpc>
                <a:spcPct val="110000"/>
              </a:lnSpc>
              <a:spcBef>
                <a:spcPts val="200"/>
              </a:spcBef>
              <a:buSzTx/>
              <a:buNone/>
              <a:defRPr sz="2755"/>
            </a:pPr>
            <a:r>
              <a:rPr dirty="0"/>
              <a:t>Community Wiki </a:t>
            </a:r>
          </a:p>
          <a:p>
            <a:pPr marL="0" indent="0" defTabSz="868680">
              <a:lnSpc>
                <a:spcPct val="110000"/>
              </a:lnSpc>
              <a:spcBef>
                <a:spcPts val="200"/>
              </a:spcBef>
              <a:buSzTx/>
              <a:buNone/>
              <a:defRPr sz="2755"/>
            </a:pPr>
            <a:r>
              <a:rPr dirty="0"/>
              <a:t>GalaxyAdmins</a:t>
            </a:r>
          </a:p>
          <a:p>
            <a:pPr marL="0" indent="0" defTabSz="868680">
              <a:lnSpc>
                <a:spcPct val="110000"/>
              </a:lnSpc>
              <a:spcBef>
                <a:spcPts val="200"/>
              </a:spcBef>
              <a:buSzTx/>
              <a:buNone/>
              <a:defRPr sz="2755"/>
            </a:pPr>
            <a:r>
              <a:rPr dirty="0"/>
              <a:t>Screencasts </a:t>
            </a:r>
          </a:p>
          <a:p>
            <a:pPr marL="0" indent="0" defTabSz="868680">
              <a:lnSpc>
                <a:spcPct val="110000"/>
              </a:lnSpc>
              <a:spcBef>
                <a:spcPts val="200"/>
              </a:spcBef>
              <a:buSzTx/>
              <a:buNone/>
              <a:defRPr sz="2755"/>
            </a:pPr>
            <a:r>
              <a:rPr dirty="0"/>
              <a:t>Tool Shed</a:t>
            </a:r>
          </a:p>
          <a:p>
            <a:pPr marL="0" indent="0" defTabSz="868680">
              <a:lnSpc>
                <a:spcPct val="110000"/>
              </a:lnSpc>
              <a:spcBef>
                <a:spcPts val="200"/>
              </a:spcBef>
              <a:buSzTx/>
              <a:buNone/>
              <a:defRPr sz="2755"/>
            </a:pPr>
            <a:r>
              <a:rPr dirty="0"/>
              <a:t>Public Installs </a:t>
            </a:r>
          </a:p>
          <a:p>
            <a:pPr marL="0" indent="0" defTabSz="868680">
              <a:lnSpc>
                <a:spcPct val="110000"/>
              </a:lnSpc>
              <a:spcBef>
                <a:spcPts val="200"/>
              </a:spcBef>
              <a:buSzTx/>
              <a:buNone/>
              <a:defRPr sz="2755"/>
            </a:pPr>
            <a:r>
              <a:rPr dirty="0"/>
              <a:t>CiteULike group, Mendeley mirror</a:t>
            </a:r>
          </a:p>
          <a:p>
            <a:pPr marL="0" indent="0" defTabSz="868680">
              <a:lnSpc>
                <a:spcPct val="110000"/>
              </a:lnSpc>
              <a:spcBef>
                <a:spcPts val="200"/>
              </a:spcBef>
              <a:buSzTx/>
              <a:buNone/>
              <a:defRPr sz="2755"/>
            </a:pPr>
            <a:r>
              <a:rPr lang="en-US" dirty="0"/>
              <a:t>Galaxy Community Conference</a:t>
            </a:r>
            <a:endParaRPr dirty="0"/>
          </a:p>
        </p:txBody>
      </p:sp>
      <p:sp>
        <p:nvSpPr>
          <p:cNvPr id="349" name="Shape 349"/>
          <p:cNvSpPr/>
          <p:nvPr/>
        </p:nvSpPr>
        <p:spPr>
          <a:xfrm>
            <a:off x="5804275" y="6311898"/>
            <a:ext cx="3475187" cy="345679"/>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lvl1pPr>
              <a:defRPr sz="2000">
                <a:solidFill>
                  <a:srgbClr val="FE9300"/>
                </a:solidFill>
              </a:defRPr>
            </a:lvl1pPr>
          </a:lstStyle>
          <a:p>
            <a:r>
              <a:rPr dirty="0"/>
              <a:t>http://wiki.galaxyproject.org</a:t>
            </a:r>
          </a:p>
        </p:txBody>
      </p:sp>
    </p:spTree>
    <p:extLst>
      <p:ext uri="{BB962C8B-B14F-4D97-AF65-F5344CB8AC3E}">
        <p14:creationId xmlns:p14="http://schemas.microsoft.com/office/powerpoint/2010/main" val="201138590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prstGeom prst="rect">
            <a:avLst/>
          </a:prstGeom>
        </p:spPr>
        <p:txBody>
          <a:bodyPr lIns="0" tIns="0" rIns="0" bIns="0"/>
          <a:lstStyle/>
          <a:p>
            <a:pPr>
              <a:defRPr sz="4200" b="1">
                <a:latin typeface="+mn-lt"/>
                <a:ea typeface="+mn-ea"/>
                <a:cs typeface="+mn-cs"/>
                <a:sym typeface="Calibri"/>
              </a:defRPr>
            </a:pPr>
            <a:r>
              <a:rPr dirty="0"/>
              <a:t>Galaxy Community Resources: Galaxy </a:t>
            </a:r>
            <a:r>
              <a:rPr dirty="0">
                <a:solidFill>
                  <a:schemeClr val="accent2"/>
                </a:solidFill>
              </a:rPr>
              <a:t>Biostar</a:t>
            </a:r>
            <a:r>
              <a:rPr lang="en-US" dirty="0">
                <a:solidFill>
                  <a:schemeClr val="accent2"/>
                </a:solidFill>
              </a:rPr>
              <a:t>s</a:t>
            </a:r>
            <a:endParaRPr dirty="0">
              <a:solidFill>
                <a:schemeClr val="accent2"/>
              </a:solidFill>
            </a:endParaRPr>
          </a:p>
        </p:txBody>
      </p:sp>
      <p:sp>
        <p:nvSpPr>
          <p:cNvPr id="352" name="Shape 352"/>
          <p:cNvSpPr>
            <a:spLocks noGrp="1"/>
          </p:cNvSpPr>
          <p:nvPr>
            <p:ph type="body" idx="1"/>
          </p:nvPr>
        </p:nvSpPr>
        <p:spPr>
          <a:xfrm>
            <a:off x="628650" y="1825625"/>
            <a:ext cx="8379425" cy="3518271"/>
          </a:xfrm>
          <a:prstGeom prst="rect">
            <a:avLst/>
          </a:prstGeom>
        </p:spPr>
        <p:txBody>
          <a:bodyPr/>
          <a:lstStyle/>
          <a:p>
            <a:pPr marL="217170" indent="-217170" defTabSz="868680">
              <a:lnSpc>
                <a:spcPct val="96000"/>
              </a:lnSpc>
              <a:spcBef>
                <a:spcPts val="500"/>
              </a:spcBef>
              <a:defRPr sz="2755">
                <a:solidFill>
                  <a:schemeClr val="accent2"/>
                </a:solidFill>
              </a:defRPr>
            </a:pPr>
            <a:r>
              <a:t>Tens of thousands of users</a:t>
            </a:r>
            <a:r>
              <a:rPr>
                <a:solidFill>
                  <a:srgbClr val="FFFFFF"/>
                </a:solidFill>
              </a:rPr>
              <a:t> leads to a lot of questions</a:t>
            </a:r>
          </a:p>
          <a:p>
            <a:pPr marL="217170" indent="-217170" defTabSz="868680">
              <a:lnSpc>
                <a:spcPct val="96000"/>
              </a:lnSpc>
              <a:spcBef>
                <a:spcPts val="500"/>
              </a:spcBef>
              <a:defRPr sz="2755"/>
            </a:pPr>
            <a:r>
              <a:t>Absolutely have to </a:t>
            </a:r>
            <a:r>
              <a:rPr>
                <a:solidFill>
                  <a:schemeClr val="accent2"/>
                </a:solidFill>
              </a:rPr>
              <a:t>encourage community support</a:t>
            </a:r>
          </a:p>
          <a:p>
            <a:pPr marL="217170" indent="-217170" defTabSz="868680">
              <a:lnSpc>
                <a:spcPct val="96000"/>
              </a:lnSpc>
              <a:spcBef>
                <a:spcPts val="500"/>
              </a:spcBef>
              <a:defRPr sz="2755"/>
            </a:pPr>
            <a:r>
              <a:t>Project traditionally used mailing list </a:t>
            </a:r>
          </a:p>
          <a:p>
            <a:pPr marL="217170" indent="-217170" defTabSz="868680">
              <a:lnSpc>
                <a:spcPct val="96000"/>
              </a:lnSpc>
              <a:spcBef>
                <a:spcPts val="500"/>
              </a:spcBef>
              <a:defRPr sz="2755"/>
            </a:pPr>
            <a:r>
              <a:t>Moved the </a:t>
            </a:r>
            <a:r>
              <a:rPr>
                <a:solidFill>
                  <a:schemeClr val="accent2"/>
                </a:solidFill>
              </a:rPr>
              <a:t>user support list </a:t>
            </a:r>
            <a:r>
              <a:t>to </a:t>
            </a:r>
            <a:r>
              <a:rPr>
                <a:solidFill>
                  <a:schemeClr val="accent2"/>
                </a:solidFill>
              </a:rPr>
              <a:t>Galaxy Biostar, an online forum</a:t>
            </a:r>
            <a:r>
              <a:t>, that uses the Biostar platform</a:t>
            </a:r>
          </a:p>
        </p:txBody>
      </p:sp>
      <p:sp>
        <p:nvSpPr>
          <p:cNvPr id="353" name="Shape 353"/>
          <p:cNvSpPr/>
          <p:nvPr/>
        </p:nvSpPr>
        <p:spPr>
          <a:xfrm>
            <a:off x="628650" y="6257015"/>
            <a:ext cx="3533602" cy="36353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000">
                <a:solidFill>
                  <a:schemeClr val="accent1"/>
                </a:solidFill>
              </a:defRPr>
            </a:lvl1pPr>
          </a:lstStyle>
          <a:p>
            <a:r>
              <a:t>https://biostar.usegalaxy.org/</a:t>
            </a:r>
          </a:p>
        </p:txBody>
      </p:sp>
      <p:pic>
        <p:nvPicPr>
          <p:cNvPr id="354" name="image78.png"/>
          <p:cNvPicPr>
            <a:picLocks noChangeAspect="1"/>
          </p:cNvPicPr>
          <p:nvPr/>
        </p:nvPicPr>
        <p:blipFill>
          <a:blip r:embed="rId2">
            <a:extLst/>
          </a:blip>
          <a:stretch>
            <a:fillRect/>
          </a:stretch>
        </p:blipFill>
        <p:spPr>
          <a:xfrm>
            <a:off x="6330148" y="4976812"/>
            <a:ext cx="2678907" cy="1785939"/>
          </a:xfrm>
          <a:prstGeom prst="rect">
            <a:avLst/>
          </a:prstGeom>
          <a:ln w="12700">
            <a:miter lim="400000"/>
          </a:ln>
        </p:spPr>
      </p:pic>
    </p:spTree>
    <p:extLst>
      <p:ext uri="{BB962C8B-B14F-4D97-AF65-F5344CB8AC3E}">
        <p14:creationId xmlns:p14="http://schemas.microsoft.com/office/powerpoint/2010/main" val="182285152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lIns="0" tIns="0" rIns="0" bIns="0"/>
          <a:lstStyle>
            <a:lvl1pPr>
              <a:defRPr b="1">
                <a:latin typeface="+mn-lt"/>
                <a:ea typeface="+mn-ea"/>
                <a:cs typeface="+mn-cs"/>
                <a:sym typeface="Calibri"/>
              </a:defRPr>
            </a:lvl1pPr>
          </a:lstStyle>
          <a:p>
            <a:r>
              <a:t>Galaxy Community Resources: Mailing Lists</a:t>
            </a:r>
          </a:p>
        </p:txBody>
      </p:sp>
      <p:sp>
        <p:nvSpPr>
          <p:cNvPr id="357" name="Shape 357"/>
          <p:cNvSpPr/>
          <p:nvPr/>
        </p:nvSpPr>
        <p:spPr>
          <a:xfrm>
            <a:off x="520625" y="2197439"/>
            <a:ext cx="8304611" cy="3202653"/>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p>
            <a:pPr>
              <a:lnSpc>
                <a:spcPct val="110000"/>
              </a:lnSpc>
              <a:defRPr sz="3000">
                <a:solidFill>
                  <a:srgbClr val="FF9300"/>
                </a:solidFill>
              </a:defRPr>
            </a:pPr>
            <a:r>
              <a:rPr dirty="0">
                <a:solidFill>
                  <a:schemeClr val="tx1"/>
                </a:solidFill>
              </a:rPr>
              <a:t>Galaxy-Dev</a:t>
            </a:r>
            <a:endParaRPr lang="en-US" dirty="0">
              <a:solidFill>
                <a:schemeClr val="tx1"/>
              </a:solidFill>
            </a:endParaRPr>
          </a:p>
          <a:p>
            <a:pPr>
              <a:lnSpc>
                <a:spcPct val="110000"/>
              </a:lnSpc>
              <a:defRPr sz="3000">
                <a:solidFill>
                  <a:srgbClr val="FF9300"/>
                </a:solidFill>
              </a:defRPr>
            </a:pPr>
            <a:r>
              <a:rPr lang="en-US" sz="3600" dirty="0">
                <a:solidFill>
                  <a:schemeClr val="tx1"/>
                </a:solidFill>
              </a:rPr>
              <a:t>	</a:t>
            </a:r>
            <a:endParaRPr sz="3600" dirty="0">
              <a:solidFill>
                <a:schemeClr val="tx1"/>
              </a:solidFill>
            </a:endParaRPr>
          </a:p>
          <a:p>
            <a:pPr>
              <a:lnSpc>
                <a:spcPct val="110000"/>
              </a:lnSpc>
              <a:defRPr sz="3000">
                <a:solidFill>
                  <a:srgbClr val="FF9300"/>
                </a:solidFill>
              </a:defRPr>
            </a:pPr>
            <a:r>
              <a:rPr dirty="0">
                <a:solidFill>
                  <a:schemeClr val="tx1"/>
                </a:solidFill>
              </a:rPr>
              <a:t>Galaxy-Announc</a:t>
            </a:r>
            <a:r>
              <a:rPr lang="en-US" dirty="0">
                <a:solidFill>
                  <a:schemeClr val="tx1"/>
                </a:solidFill>
              </a:rPr>
              <a:t>e</a:t>
            </a:r>
          </a:p>
          <a:p>
            <a:pPr>
              <a:lnSpc>
                <a:spcPct val="110000"/>
              </a:lnSpc>
              <a:defRPr sz="3000">
                <a:solidFill>
                  <a:srgbClr val="FF9300"/>
                </a:solidFill>
              </a:defRPr>
            </a:pPr>
            <a:r>
              <a:rPr lang="en-US" dirty="0">
                <a:solidFill>
                  <a:schemeClr val="tx1"/>
                </a:solidFill>
              </a:rPr>
              <a:t>	</a:t>
            </a:r>
            <a:r>
              <a:rPr dirty="0">
                <a:solidFill>
                  <a:schemeClr val="tx1"/>
                </a:solidFill>
              </a:rPr>
              <a:t>Low volume (36 posts in 2015,  6500+ members)</a:t>
            </a:r>
            <a:endParaRPr sz="3600" dirty="0">
              <a:solidFill>
                <a:schemeClr val="tx1"/>
              </a:solidFill>
            </a:endParaRPr>
          </a:p>
          <a:p>
            <a:pPr>
              <a:lnSpc>
                <a:spcPct val="110000"/>
              </a:lnSpc>
              <a:defRPr sz="3000">
                <a:solidFill>
                  <a:srgbClr val="FFFFFF"/>
                </a:solidFill>
              </a:defRPr>
            </a:pPr>
            <a:endParaRPr lang="en-US" dirty="0">
              <a:solidFill>
                <a:schemeClr val="tx1"/>
              </a:solidFill>
            </a:endParaRPr>
          </a:p>
          <a:p>
            <a:pPr>
              <a:lnSpc>
                <a:spcPct val="110000"/>
              </a:lnSpc>
              <a:defRPr sz="3000">
                <a:solidFill>
                  <a:srgbClr val="FFFFFF"/>
                </a:solidFill>
              </a:defRPr>
            </a:pPr>
            <a:r>
              <a:rPr dirty="0">
                <a:solidFill>
                  <a:schemeClr val="tx1"/>
                </a:solidFill>
              </a:rPr>
              <a:t>Galaxy-UK, -France, -Proteomics, -Training, ...</a:t>
            </a:r>
          </a:p>
        </p:txBody>
      </p:sp>
      <p:sp>
        <p:nvSpPr>
          <p:cNvPr id="358" name="Shape 358"/>
          <p:cNvSpPr/>
          <p:nvPr/>
        </p:nvSpPr>
        <p:spPr>
          <a:xfrm>
            <a:off x="520627" y="6237913"/>
            <a:ext cx="8304608" cy="345679"/>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lvl1pPr>
              <a:defRPr sz="2000" u="sng">
                <a:solidFill>
                  <a:srgbClr val="0563C1"/>
                </a:solidFill>
                <a:uFill>
                  <a:solidFill>
                    <a:srgbClr val="0563C1"/>
                  </a:solidFill>
                </a:uFill>
                <a:hlinkClick r:id="" action="ppaction://noaction"/>
              </a:defRPr>
            </a:lvl1pPr>
          </a:lstStyle>
          <a:p>
            <a:pPr>
              <a:defRPr u="none">
                <a:solidFill>
                  <a:srgbClr val="FF9300"/>
                </a:solidFill>
                <a:uFillTx/>
              </a:defRPr>
            </a:pPr>
            <a:r>
              <a:rPr u="sng">
                <a:solidFill>
                  <a:srgbClr val="0563C1"/>
                </a:solidFill>
                <a:uFill>
                  <a:solidFill>
                    <a:srgbClr val="0563C1"/>
                  </a:solidFill>
                </a:uFill>
                <a:hlinkClick r:id="rId2"/>
              </a:rPr>
              <a:t>https://galaxyproject.org/mailing-lists/</a:t>
            </a:r>
          </a:p>
        </p:txBody>
      </p:sp>
    </p:spTree>
    <p:extLst>
      <p:ext uri="{BB962C8B-B14F-4D97-AF65-F5344CB8AC3E}">
        <p14:creationId xmlns:p14="http://schemas.microsoft.com/office/powerpoint/2010/main" val="66382215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xfrm>
            <a:off x="628650" y="238125"/>
            <a:ext cx="7886700" cy="1325564"/>
          </a:xfrm>
          <a:prstGeom prst="rect">
            <a:avLst/>
          </a:prstGeom>
        </p:spPr>
        <p:txBody>
          <a:bodyPr lIns="0" tIns="0" rIns="0" bIns="0"/>
          <a:lstStyle/>
          <a:p>
            <a:pPr>
              <a:defRPr sz="4200" b="1">
                <a:latin typeface="+mn-lt"/>
                <a:ea typeface="+mn-ea"/>
                <a:cs typeface="+mn-cs"/>
                <a:sym typeface="Calibri"/>
              </a:defRPr>
            </a:pPr>
            <a:r>
              <a:rPr dirty="0"/>
              <a:t>Unified Search:</a:t>
            </a:r>
          </a:p>
          <a:p>
            <a:pPr>
              <a:defRPr sz="3300" b="1">
                <a:latin typeface="+mn-lt"/>
                <a:ea typeface="+mn-ea"/>
                <a:cs typeface="+mn-cs"/>
                <a:sym typeface="Calibri"/>
              </a:defRPr>
            </a:pPr>
            <a:r>
              <a:rPr dirty="0"/>
              <a:t>http://galaxyproject.org/search</a:t>
            </a:r>
          </a:p>
        </p:txBody>
      </p:sp>
      <p:pic>
        <p:nvPicPr>
          <p:cNvPr id="361" name="image79.png"/>
          <p:cNvPicPr>
            <a:picLocks noChangeAspect="1"/>
          </p:cNvPicPr>
          <p:nvPr/>
        </p:nvPicPr>
        <p:blipFill>
          <a:blip r:embed="rId2">
            <a:extLst/>
          </a:blip>
          <a:stretch>
            <a:fillRect/>
          </a:stretch>
        </p:blipFill>
        <p:spPr>
          <a:xfrm>
            <a:off x="628650" y="1783006"/>
            <a:ext cx="7886700" cy="1559189"/>
          </a:xfrm>
          <a:prstGeom prst="rect">
            <a:avLst/>
          </a:prstGeom>
          <a:ln w="3175">
            <a:solidFill>
              <a:srgbClr val="000000"/>
            </a:solidFill>
          </a:ln>
          <a:effectLst>
            <a:outerShdw blurRad="50800" dist="38100" dir="2700000" rotWithShape="0">
              <a:srgbClr val="000000">
                <a:alpha val="43000"/>
              </a:srgbClr>
            </a:outerShdw>
          </a:effectLst>
        </p:spPr>
      </p:pic>
      <p:pic>
        <p:nvPicPr>
          <p:cNvPr id="362" name="image80.png"/>
          <p:cNvPicPr>
            <a:picLocks noChangeAspect="1"/>
          </p:cNvPicPr>
          <p:nvPr/>
        </p:nvPicPr>
        <p:blipFill>
          <a:blip r:embed="rId3">
            <a:extLst/>
          </a:blip>
          <a:srcRect b="8856"/>
          <a:stretch>
            <a:fillRect/>
          </a:stretch>
        </p:blipFill>
        <p:spPr>
          <a:xfrm>
            <a:off x="1902367" y="3159874"/>
            <a:ext cx="5339266" cy="1566619"/>
          </a:xfrm>
          <a:prstGeom prst="rect">
            <a:avLst/>
          </a:prstGeom>
          <a:ln>
            <a:solidFill>
              <a:srgbClr val="003E79"/>
            </a:solidFill>
          </a:ln>
          <a:effectLst>
            <a:outerShdw blurRad="50800" dist="38100" dir="2700000" rotWithShape="0">
              <a:srgbClr val="000000">
                <a:alpha val="43000"/>
              </a:srgbClr>
            </a:outerShdw>
          </a:effectLst>
        </p:spPr>
      </p:pic>
      <p:sp>
        <p:nvSpPr>
          <p:cNvPr id="363" name="Shape 363"/>
          <p:cNvSpPr/>
          <p:nvPr/>
        </p:nvSpPr>
        <p:spPr>
          <a:xfrm>
            <a:off x="682606" y="4941949"/>
            <a:ext cx="8626079" cy="1501379"/>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spAutoFit/>
          </a:bodyPr>
          <a:lstStyle/>
          <a:p>
            <a:pPr defTabSz="455397">
              <a:defRPr sz="1600" b="1" i="1">
                <a:solidFill>
                  <a:srgbClr val="FF9300"/>
                </a:solidFill>
                <a:uFill>
                  <a:solidFill>
                    <a:srgbClr val="FF9300"/>
                  </a:solidFill>
                </a:uFill>
              </a:defRPr>
            </a:pPr>
            <a:r>
              <a:rPr dirty="0"/>
              <a:t>Find:</a:t>
            </a:r>
            <a:endParaRPr sz="2400" dirty="0"/>
          </a:p>
          <a:p>
            <a:pPr defTabSz="455397">
              <a:defRPr sz="1600">
                <a:solidFill>
                  <a:srgbClr val="FF9300"/>
                </a:solidFill>
                <a:uFill>
                  <a:solidFill>
                    <a:srgbClr val="FF9300"/>
                  </a:solidFill>
                </a:uFill>
              </a:defRPr>
            </a:pPr>
            <a:r>
              <a:rPr dirty="0"/>
              <a:t>        Everything on …</a:t>
            </a:r>
            <a:endParaRPr sz="2400" dirty="0"/>
          </a:p>
          <a:p>
            <a:pPr defTabSz="455397">
              <a:defRPr sz="1600">
                <a:solidFill>
                  <a:srgbClr val="FF9300"/>
                </a:solidFill>
                <a:uFill>
                  <a:solidFill>
                    <a:srgbClr val="FF9300"/>
                  </a:solidFill>
                </a:uFill>
              </a:defRPr>
            </a:pPr>
            <a:r>
              <a:rPr dirty="0"/>
              <a:t>                     Tools for …</a:t>
            </a:r>
            <a:endParaRPr sz="2400" dirty="0"/>
          </a:p>
          <a:p>
            <a:pPr defTabSz="455397">
              <a:defRPr sz="1600">
                <a:solidFill>
                  <a:srgbClr val="FF9300"/>
                </a:solidFill>
                <a:uFill>
                  <a:solidFill>
                    <a:srgbClr val="FF9300"/>
                  </a:solidFill>
                </a:uFill>
              </a:defRPr>
            </a:pPr>
            <a:r>
              <a:rPr dirty="0"/>
              <a:t>                        Email about …</a:t>
            </a:r>
            <a:endParaRPr sz="2400" dirty="0"/>
          </a:p>
          <a:p>
            <a:pPr defTabSz="455397">
              <a:defRPr sz="1600">
                <a:solidFill>
                  <a:srgbClr val="FF9300"/>
                </a:solidFill>
                <a:uFill>
                  <a:solidFill>
                    <a:srgbClr val="FF9300"/>
                  </a:solidFill>
                </a:uFill>
              </a:defRPr>
            </a:pPr>
            <a:r>
              <a:rPr dirty="0"/>
              <a:t>                            Source code for …</a:t>
            </a:r>
            <a:endParaRPr sz="2400" dirty="0"/>
          </a:p>
          <a:p>
            <a:pPr defTabSz="455397">
              <a:defRPr sz="1600">
                <a:solidFill>
                  <a:srgbClr val="FF9300"/>
                </a:solidFill>
                <a:uFill>
                  <a:solidFill>
                    <a:srgbClr val="FF9300"/>
                  </a:solidFill>
                </a:uFill>
              </a:defRPr>
            </a:pPr>
            <a:r>
              <a:rPr dirty="0"/>
              <a:t>Published Histories, Pages, Workflows, about …</a:t>
            </a:r>
          </a:p>
        </p:txBody>
      </p:sp>
      <p:sp>
        <p:nvSpPr>
          <p:cNvPr id="364" name="Shape 364"/>
          <p:cNvSpPr/>
          <p:nvPr/>
        </p:nvSpPr>
        <p:spPr>
          <a:xfrm flipV="1">
            <a:off x="2325937" y="4171457"/>
            <a:ext cx="1" cy="1124502"/>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5" name="Shape 365"/>
          <p:cNvSpPr/>
          <p:nvPr/>
        </p:nvSpPr>
        <p:spPr>
          <a:xfrm flipV="1">
            <a:off x="2691709" y="4171457"/>
            <a:ext cx="1589" cy="1365119"/>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6" name="Shape 366"/>
          <p:cNvSpPr/>
          <p:nvPr/>
        </p:nvSpPr>
        <p:spPr>
          <a:xfrm flipV="1">
            <a:off x="3139031" y="4171456"/>
            <a:ext cx="1" cy="1596595"/>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7" name="Shape 367"/>
          <p:cNvSpPr/>
          <p:nvPr/>
        </p:nvSpPr>
        <p:spPr>
          <a:xfrm flipV="1">
            <a:off x="3762023" y="4171460"/>
            <a:ext cx="1587" cy="1879821"/>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8" name="Shape 368"/>
          <p:cNvSpPr/>
          <p:nvPr/>
        </p:nvSpPr>
        <p:spPr>
          <a:xfrm flipH="1" flipV="1">
            <a:off x="4476815" y="4171467"/>
            <a:ext cx="3871" cy="1969691"/>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9" name="Shape 369"/>
          <p:cNvSpPr/>
          <p:nvPr/>
        </p:nvSpPr>
        <p:spPr>
          <a:xfrm flipV="1">
            <a:off x="5240187" y="4171458"/>
            <a:ext cx="1587" cy="1879824"/>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0" name="Shape 370"/>
          <p:cNvSpPr/>
          <p:nvPr/>
        </p:nvSpPr>
        <p:spPr>
          <a:xfrm flipV="1">
            <a:off x="6100721" y="4171460"/>
            <a:ext cx="1589" cy="1602242"/>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1" name="Shape 371"/>
          <p:cNvSpPr/>
          <p:nvPr/>
        </p:nvSpPr>
        <p:spPr>
          <a:xfrm flipV="1">
            <a:off x="6751469" y="4171460"/>
            <a:ext cx="1589" cy="1352418"/>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2" name="Shape 372"/>
          <p:cNvSpPr/>
          <p:nvPr/>
        </p:nvSpPr>
        <p:spPr>
          <a:xfrm>
            <a:off x="5170594" y="5304491"/>
            <a:ext cx="4304112" cy="1018779"/>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spAutoFit/>
          </a:bodyPr>
          <a:lstStyle/>
          <a:p>
            <a:pPr defTabSz="455397">
              <a:defRPr sz="1600">
                <a:solidFill>
                  <a:srgbClr val="FF9300"/>
                </a:solidFill>
                <a:uFill>
                  <a:solidFill>
                    <a:srgbClr val="FF9300"/>
                  </a:solidFill>
                </a:uFill>
              </a:defRPr>
            </a:pPr>
            <a:r>
              <a:rPr dirty="0"/>
              <a:t>                 </a:t>
            </a:r>
            <a:endParaRPr sz="2400" dirty="0"/>
          </a:p>
          <a:p>
            <a:pPr defTabSz="455397">
              <a:defRPr sz="1600">
                <a:solidFill>
                  <a:srgbClr val="FF9300"/>
                </a:solidFill>
                <a:uFill>
                  <a:solidFill>
                    <a:srgbClr val="FF9300"/>
                  </a:solidFill>
                </a:uFill>
              </a:defRPr>
            </a:pPr>
            <a:r>
              <a:rPr dirty="0"/>
              <a:t>                       Related feature requests</a:t>
            </a:r>
            <a:endParaRPr sz="2400" dirty="0"/>
          </a:p>
          <a:p>
            <a:pPr defTabSz="455397">
              <a:defRPr sz="1600">
                <a:solidFill>
                  <a:srgbClr val="FF9300"/>
                </a:solidFill>
                <a:uFill>
                  <a:solidFill>
                    <a:srgbClr val="FF9300"/>
                  </a:solidFill>
                </a:uFill>
              </a:defRPr>
            </a:pPr>
            <a:r>
              <a:rPr dirty="0"/>
              <a:t>            Papers using Galaxy for …</a:t>
            </a:r>
            <a:endParaRPr sz="2400" dirty="0"/>
          </a:p>
          <a:p>
            <a:pPr defTabSz="455397">
              <a:defRPr sz="1600">
                <a:solidFill>
                  <a:srgbClr val="FF9300"/>
                </a:solidFill>
                <a:uFill>
                  <a:solidFill>
                    <a:srgbClr val="FF9300"/>
                  </a:solidFill>
                </a:uFill>
              </a:defRPr>
            </a:pPr>
            <a:r>
              <a:rPr dirty="0"/>
              <a:t>Documentation on …</a:t>
            </a:r>
          </a:p>
        </p:txBody>
      </p:sp>
    </p:spTree>
    <p:extLst>
      <p:ext uri="{BB962C8B-B14F-4D97-AF65-F5344CB8AC3E}">
        <p14:creationId xmlns:p14="http://schemas.microsoft.com/office/powerpoint/2010/main" val="68136249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nvSpPr>
        <p:spPr>
          <a:xfrm>
            <a:off x="335789" y="6340919"/>
            <a:ext cx="8472422" cy="345679"/>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lvl1pPr algn="ctr">
              <a:defRPr sz="2000" b="1">
                <a:solidFill>
                  <a:srgbClr val="FF9300"/>
                </a:solidFill>
              </a:defRPr>
            </a:lvl1pPr>
          </a:lstStyle>
          <a:p>
            <a:r>
              <a:t>https://galaxyproject.org/</a:t>
            </a:r>
          </a:p>
        </p:txBody>
      </p:sp>
      <p:pic>
        <p:nvPicPr>
          <p:cNvPr id="375" name="Screen Shot 2017-06-07 at 12.29.25 PM.png"/>
          <p:cNvPicPr>
            <a:picLocks noChangeAspect="1"/>
          </p:cNvPicPr>
          <p:nvPr/>
        </p:nvPicPr>
        <p:blipFill>
          <a:blip r:embed="rId2">
            <a:extLst/>
          </a:blip>
          <a:stretch>
            <a:fillRect/>
          </a:stretch>
        </p:blipFill>
        <p:spPr>
          <a:xfrm>
            <a:off x="855791" y="989839"/>
            <a:ext cx="7432418" cy="5230691"/>
          </a:xfrm>
          <a:prstGeom prst="rect">
            <a:avLst/>
          </a:prstGeom>
          <a:ln w="12700">
            <a:miter lim="400000"/>
          </a:ln>
        </p:spPr>
      </p:pic>
      <p:sp>
        <p:nvSpPr>
          <p:cNvPr id="376" name="Shape 376"/>
          <p:cNvSpPr>
            <a:spLocks noGrp="1"/>
          </p:cNvSpPr>
          <p:nvPr>
            <p:ph type="title"/>
          </p:nvPr>
        </p:nvSpPr>
        <p:spPr>
          <a:xfrm>
            <a:off x="628650" y="139794"/>
            <a:ext cx="7886700" cy="729656"/>
          </a:xfrm>
          <a:prstGeom prst="rect">
            <a:avLst/>
          </a:prstGeom>
        </p:spPr>
        <p:txBody>
          <a:bodyPr lIns="0" tIns="0" rIns="0" bIns="0"/>
          <a:lstStyle>
            <a:lvl1pPr algn="ctr">
              <a:defRPr b="1">
                <a:latin typeface="+mn-lt"/>
                <a:ea typeface="+mn-ea"/>
                <a:cs typeface="+mn-cs"/>
                <a:sym typeface="Calibri"/>
              </a:defRPr>
            </a:lvl1pPr>
          </a:lstStyle>
          <a:p>
            <a:r>
              <a:t>Galaxy Community Hub</a:t>
            </a:r>
          </a:p>
        </p:txBody>
      </p:sp>
    </p:spTree>
    <p:extLst>
      <p:ext uri="{BB962C8B-B14F-4D97-AF65-F5344CB8AC3E}">
        <p14:creationId xmlns:p14="http://schemas.microsoft.com/office/powerpoint/2010/main" val="127671488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title"/>
          </p:nvPr>
        </p:nvSpPr>
        <p:spPr>
          <a:xfrm>
            <a:off x="844550" y="85725"/>
            <a:ext cx="2681090" cy="609601"/>
          </a:xfrm>
          <a:prstGeom prst="rect">
            <a:avLst/>
          </a:prstGeom>
        </p:spPr>
        <p:txBody>
          <a:bodyPr lIns="0" tIns="0" rIns="0" bIns="0">
            <a:normAutofit fontScale="90000"/>
          </a:bodyPr>
          <a:lstStyle>
            <a:lvl1pPr>
              <a:defRPr sz="4200" b="1">
                <a:latin typeface="+mn-lt"/>
                <a:ea typeface="+mn-ea"/>
                <a:cs typeface="+mn-cs"/>
                <a:sym typeface="Calibri"/>
              </a:defRPr>
            </a:lvl1pPr>
          </a:lstStyle>
          <a:p>
            <a:r>
              <a:t>Events</a:t>
            </a:r>
          </a:p>
        </p:txBody>
      </p:sp>
      <p:sp>
        <p:nvSpPr>
          <p:cNvPr id="379" name="Shape 379"/>
          <p:cNvSpPr/>
          <p:nvPr/>
        </p:nvSpPr>
        <p:spPr>
          <a:xfrm>
            <a:off x="5572698" y="85726"/>
            <a:ext cx="1375818" cy="609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914400">
              <a:lnSpc>
                <a:spcPct val="90000"/>
              </a:lnSpc>
              <a:defRPr sz="4200" b="1">
                <a:solidFill>
                  <a:srgbClr val="FFFFFF"/>
                </a:solidFill>
              </a:defRPr>
            </a:lvl1pPr>
          </a:lstStyle>
          <a:p>
            <a:r>
              <a:rPr dirty="0"/>
              <a:t>News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326"/>
            <a:ext cx="9144000" cy="581353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36" t="19681" r="20000" b="37758"/>
          <a:stretch/>
        </p:blipFill>
        <p:spPr>
          <a:xfrm>
            <a:off x="3870139" y="4222377"/>
            <a:ext cx="6470650" cy="2474259"/>
          </a:xfrm>
          <a:prstGeom prst="rect">
            <a:avLst/>
          </a:prstGeom>
          <a:ln>
            <a:solidFill>
              <a:schemeClr val="accent1"/>
            </a:solidFill>
          </a:ln>
        </p:spPr>
      </p:pic>
    </p:spTree>
    <p:extLst>
      <p:ext uri="{BB962C8B-B14F-4D97-AF65-F5344CB8AC3E}">
        <p14:creationId xmlns:p14="http://schemas.microsoft.com/office/powerpoint/2010/main" val="9053859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p:cNvSpPr>
          <p:nvPr>
            <p:ph type="title"/>
          </p:nvPr>
        </p:nvSpPr>
        <p:spPr>
          <a:xfrm>
            <a:off x="0" y="31751"/>
            <a:ext cx="9144000" cy="1325563"/>
          </a:xfrm>
          <a:prstGeom prst="rect">
            <a:avLst/>
          </a:prstGeom>
        </p:spPr>
        <p:txBody>
          <a:bodyPr lIns="0" tIns="0" rIns="0" bIns="0"/>
          <a:lstStyle>
            <a:lvl1pPr>
              <a:defRPr sz="4200" b="1">
                <a:latin typeface="+mn-lt"/>
                <a:ea typeface="+mn-ea"/>
                <a:cs typeface="+mn-cs"/>
                <a:sym typeface="Calibri"/>
              </a:defRPr>
            </a:lvl1pPr>
          </a:lstStyle>
          <a:p>
            <a:r>
              <a:rPr dirty="0">
                <a:latin typeface="Arial" charset="0"/>
                <a:ea typeface="Arial" charset="0"/>
                <a:cs typeface="Arial" charset="0"/>
              </a:rPr>
              <a:t>Galaxy Resources &amp; Community: </a:t>
            </a:r>
            <a:br>
              <a:rPr lang="en-US" dirty="0">
                <a:latin typeface="Arial" charset="0"/>
                <a:ea typeface="Arial" charset="0"/>
                <a:cs typeface="Arial" charset="0"/>
              </a:rPr>
            </a:br>
            <a:r>
              <a:rPr dirty="0">
                <a:latin typeface="Arial" charset="0"/>
                <a:ea typeface="Arial" charset="0"/>
                <a:cs typeface="Arial" charset="0"/>
              </a:rPr>
              <a:t>Videos</a:t>
            </a:r>
          </a:p>
        </p:txBody>
      </p:sp>
      <p:sp>
        <p:nvSpPr>
          <p:cNvPr id="384" name="Shape 384"/>
          <p:cNvSpPr>
            <a:spLocks noGrp="1"/>
          </p:cNvSpPr>
          <p:nvPr>
            <p:ph type="body" sz="quarter" idx="1"/>
          </p:nvPr>
        </p:nvSpPr>
        <p:spPr>
          <a:xfrm>
            <a:off x="0" y="1441450"/>
            <a:ext cx="9144000" cy="1166957"/>
          </a:xfrm>
          <a:prstGeom prst="rect">
            <a:avLst/>
          </a:prstGeom>
        </p:spPr>
        <p:txBody>
          <a:bodyPr/>
          <a:lstStyle/>
          <a:p>
            <a:pPr marL="212597" indent="-212597" algn="ctr" defTabSz="850391">
              <a:lnSpc>
                <a:spcPct val="110000"/>
              </a:lnSpc>
              <a:spcBef>
                <a:spcPts val="800"/>
              </a:spcBef>
              <a:defRPr sz="2697" b="1">
                <a:latin typeface="Trebuchet MS"/>
                <a:ea typeface="Trebuchet MS"/>
                <a:cs typeface="Trebuchet MS"/>
                <a:sym typeface="Trebuchet MS"/>
              </a:defRPr>
            </a:pPr>
            <a:r>
              <a:rPr dirty="0">
                <a:latin typeface="Arial" charset="0"/>
                <a:ea typeface="Arial" charset="0"/>
                <a:cs typeface="Arial" charset="0"/>
              </a:rPr>
              <a:t>“How to” screencasts on using and deploying Galaxy</a:t>
            </a:r>
          </a:p>
          <a:p>
            <a:pPr marL="212597" indent="-212597" algn="ctr" defTabSz="850391">
              <a:lnSpc>
                <a:spcPct val="110000"/>
              </a:lnSpc>
              <a:spcBef>
                <a:spcPts val="800"/>
              </a:spcBef>
              <a:defRPr sz="2697" b="1">
                <a:latin typeface="Trebuchet MS"/>
                <a:ea typeface="Trebuchet MS"/>
                <a:cs typeface="Trebuchet MS"/>
                <a:sym typeface="Trebuchet MS"/>
              </a:defRPr>
            </a:pPr>
            <a:r>
              <a:rPr dirty="0">
                <a:latin typeface="Arial" charset="0"/>
                <a:ea typeface="Arial" charset="0"/>
                <a:cs typeface="Arial" charset="0"/>
              </a:rPr>
              <a:t>Talks from previous meetings.</a:t>
            </a:r>
          </a:p>
        </p:txBody>
      </p:sp>
      <p:sp>
        <p:nvSpPr>
          <p:cNvPr id="385" name="Shape 385"/>
          <p:cNvSpPr/>
          <p:nvPr/>
        </p:nvSpPr>
        <p:spPr>
          <a:xfrm>
            <a:off x="5809881" y="6367743"/>
            <a:ext cx="3158502" cy="331098"/>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lvl1pPr>
              <a:defRPr>
                <a:solidFill>
                  <a:schemeClr val="accent2">
                    <a:satOff val="-18194"/>
                    <a:lumOff val="-11215"/>
                  </a:schemeClr>
                </a:solidFill>
                <a:uFill>
                  <a:solidFill>
                    <a:srgbClr val="0563C1"/>
                  </a:solidFill>
                </a:uFill>
                <a:hlinkClick r:id="" action="ppaction://noaction"/>
              </a:defRPr>
            </a:lvl1pPr>
          </a:lstStyle>
          <a:p>
            <a:pPr>
              <a:defRPr>
                <a:uFillTx/>
              </a:defRPr>
            </a:pPr>
            <a:r>
              <a:rPr sz="1800" dirty="0">
                <a:uFill>
                  <a:solidFill>
                    <a:srgbClr val="0563C1"/>
                  </a:solidFill>
                </a:uFill>
                <a:hlinkClick r:id="rId2"/>
              </a:rPr>
              <a:t>https://vimeo.com/galaxyproject</a:t>
            </a:r>
          </a:p>
        </p:txBody>
      </p:sp>
      <p:pic>
        <p:nvPicPr>
          <p:cNvPr id="386" name="image84.png"/>
          <p:cNvPicPr>
            <a:picLocks noChangeAspect="1"/>
          </p:cNvPicPr>
          <p:nvPr/>
        </p:nvPicPr>
        <p:blipFill>
          <a:blip r:embed="rId3">
            <a:extLst/>
          </a:blip>
          <a:stretch>
            <a:fillRect/>
          </a:stretch>
        </p:blipFill>
        <p:spPr>
          <a:xfrm>
            <a:off x="2507404" y="2821617"/>
            <a:ext cx="4129192" cy="3417701"/>
          </a:xfrm>
          <a:prstGeom prst="rect">
            <a:avLst/>
          </a:prstGeom>
          <a:ln w="12700">
            <a:miter lim="400000"/>
          </a:ln>
        </p:spPr>
      </p:pic>
    </p:spTree>
    <p:extLst>
      <p:ext uri="{BB962C8B-B14F-4D97-AF65-F5344CB8AC3E}">
        <p14:creationId xmlns:p14="http://schemas.microsoft.com/office/powerpoint/2010/main" val="126381131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p:cNvSpPr>
          <p:nvPr>
            <p:ph type="title"/>
          </p:nvPr>
        </p:nvSpPr>
        <p:spPr>
          <a:xfrm>
            <a:off x="303608" y="0"/>
            <a:ext cx="8536782" cy="1508127"/>
          </a:xfrm>
        </p:spPr>
        <p:txBody>
          <a:bodyPr/>
          <a:lstStyle>
            <a:lvl1pPr>
              <a:defRPr sz="4200" b="1">
                <a:latin typeface="+mn-lt"/>
                <a:ea typeface="+mn-ea"/>
                <a:cs typeface="+mn-cs"/>
                <a:sym typeface="Calibri"/>
              </a:defRPr>
            </a:lvl1pPr>
          </a:lstStyle>
          <a:p>
            <a:r>
              <a:rPr lang="en-US" dirty="0">
                <a:latin typeface="Arial" charset="0"/>
                <a:ea typeface="Arial" charset="0"/>
                <a:cs typeface="Arial" charset="0"/>
              </a:rPr>
              <a:t>Galaxy Resources &amp; Community: </a:t>
            </a:r>
            <a:r>
              <a:rPr lang="en-US" dirty="0" err="1">
                <a:latin typeface="Arial" charset="0"/>
                <a:ea typeface="Arial" charset="0"/>
                <a:cs typeface="Arial" charset="0"/>
              </a:rPr>
              <a:t>Zotero</a:t>
            </a:r>
            <a:endParaRPr lang="en-US" dirty="0">
              <a:latin typeface="Arial" charset="0"/>
              <a:ea typeface="Arial" charset="0"/>
              <a:cs typeface="Arial" charset="0"/>
            </a:endParaRPr>
          </a:p>
        </p:txBody>
      </p:sp>
      <p:sp>
        <p:nvSpPr>
          <p:cNvPr id="4" name="Content Placeholder 3"/>
          <p:cNvSpPr>
            <a:spLocks noGrp="1"/>
          </p:cNvSpPr>
          <p:nvPr>
            <p:ph idx="1"/>
          </p:nvPr>
        </p:nvSpPr>
        <p:spPr/>
        <p:txBody>
          <a:bodyPr/>
          <a:lstStyle/>
          <a:p>
            <a:endParaRPr lang="en-US"/>
          </a:p>
        </p:txBody>
      </p:sp>
      <p:sp>
        <p:nvSpPr>
          <p:cNvPr id="389" name="Shape 389"/>
          <p:cNvSpPr/>
          <p:nvPr/>
        </p:nvSpPr>
        <p:spPr>
          <a:xfrm>
            <a:off x="2723795" y="6368068"/>
            <a:ext cx="3696409" cy="269543"/>
          </a:xfrm>
          <a:prstGeom prst="rect">
            <a:avLst/>
          </a:prstGeom>
          <a:ln w="12700">
            <a:miter lim="400000"/>
          </a:ln>
          <a:extLst>
            <a:ext uri="{C572A759-6A51-4108-AA02-DFA0A04FC94B}">
              <ma14:wrappingTextBoxFlag xmlns="" xmlns:ma14="http://schemas.microsoft.com/office/mac/drawingml/2011/main" val="1"/>
            </a:ext>
          </a:extLst>
        </p:spPr>
        <p:txBody>
          <a:bodyPr wrap="square" lIns="26788" tIns="26788" rIns="26788" bIns="26788" anchor="ctr">
            <a:spAutoFit/>
          </a:bodyPr>
          <a:lstStyle>
            <a:lvl1pPr>
              <a:defRPr sz="1400">
                <a:solidFill>
                  <a:srgbClr val="FE9300"/>
                </a:solidFill>
              </a:defRPr>
            </a:lvl1pPr>
          </a:lstStyle>
          <a:p>
            <a:r>
              <a:rPr lang="en-US" dirty="0"/>
              <a:t>https://</a:t>
            </a:r>
            <a:r>
              <a:rPr lang="en-US" dirty="0" err="1"/>
              <a:t>www.zotero.org</a:t>
            </a:r>
            <a:r>
              <a:rPr lang="en-US" dirty="0"/>
              <a:t>/groups/1732893/galaxy</a:t>
            </a:r>
            <a:endParaRP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55" y="1251009"/>
            <a:ext cx="8472487" cy="5386602"/>
          </a:xfrm>
          <a:prstGeom prst="rect">
            <a:avLst/>
          </a:prstGeom>
        </p:spPr>
      </p:pic>
    </p:spTree>
    <p:extLst>
      <p:ext uri="{BB962C8B-B14F-4D97-AF65-F5344CB8AC3E}">
        <p14:creationId xmlns:p14="http://schemas.microsoft.com/office/powerpoint/2010/main" val="11605234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1" y="0"/>
            <a:ext cx="9144002" cy="927100"/>
          </a:xfrm>
          <a:prstGeom prst="rect">
            <a:avLst/>
          </a:prstGeom>
          <a:extLst>
            <a:ext uri="{C572A759-6A51-4108-AA02-DFA0A04FC94B}">
              <ma14:wrappingTextBoxFlag xmlns="" xmlns:ma14="http://schemas.microsoft.com/office/mac/drawingml/2011/main" val="1"/>
            </a:ext>
          </a:extLst>
        </p:spPr>
        <p:txBody>
          <a:bodyPr>
            <a:normAutofit/>
          </a:bodyPr>
          <a:lstStyle/>
          <a:p>
            <a:pPr>
              <a:defRPr sz="2400">
                <a:solidFill>
                  <a:srgbClr val="000090"/>
                </a:solidFill>
                <a:latin typeface="Arial"/>
                <a:ea typeface="Arial"/>
                <a:cs typeface="Arial"/>
                <a:sym typeface="Arial"/>
              </a:defRPr>
            </a:pPr>
            <a:r>
              <a:t>The </a:t>
            </a:r>
            <a:r>
              <a:rPr i="1"/>
              <a:t>Drosophila melanogaster</a:t>
            </a:r>
            <a:r>
              <a:t> fourth chromosome (F element) is largely heterochromatic (packaged with HP1a) but has ~80 genes</a:t>
            </a:r>
          </a:p>
        </p:txBody>
      </p:sp>
      <p:pic>
        <p:nvPicPr>
          <p:cNvPr id="92" name="image.png"/>
          <p:cNvPicPr>
            <a:picLocks noChangeAspect="1"/>
          </p:cNvPicPr>
          <p:nvPr/>
        </p:nvPicPr>
        <p:blipFill>
          <a:blip r:embed="rId3">
            <a:extLst/>
          </a:blip>
          <a:stretch>
            <a:fillRect/>
          </a:stretch>
        </p:blipFill>
        <p:spPr>
          <a:xfrm>
            <a:off x="4598987" y="1084262"/>
            <a:ext cx="3376613" cy="5643563"/>
          </a:xfrm>
          <a:prstGeom prst="rect">
            <a:avLst/>
          </a:prstGeom>
          <a:ln w="12700">
            <a:miter lim="400000"/>
          </a:ln>
        </p:spPr>
      </p:pic>
      <p:pic>
        <p:nvPicPr>
          <p:cNvPr id="93" name="image.png"/>
          <p:cNvPicPr>
            <a:picLocks noChangeAspect="1"/>
          </p:cNvPicPr>
          <p:nvPr/>
        </p:nvPicPr>
        <p:blipFill>
          <a:blip r:embed="rId4">
            <a:extLst/>
          </a:blip>
          <a:stretch>
            <a:fillRect/>
          </a:stretch>
        </p:blipFill>
        <p:spPr>
          <a:xfrm>
            <a:off x="950912" y="1082675"/>
            <a:ext cx="3621088" cy="5635625"/>
          </a:xfrm>
          <a:prstGeom prst="rect">
            <a:avLst/>
          </a:prstGeom>
          <a:ln w="12700">
            <a:miter lim="400000"/>
          </a:ln>
        </p:spPr>
      </p:pic>
      <p:sp>
        <p:nvSpPr>
          <p:cNvPr id="94" name="Shape 94"/>
          <p:cNvSpPr/>
          <p:nvPr/>
        </p:nvSpPr>
        <p:spPr>
          <a:xfrm>
            <a:off x="1203324" y="4729162"/>
            <a:ext cx="287572"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atin typeface="Times"/>
                <a:ea typeface="Times"/>
                <a:cs typeface="Times"/>
                <a:sym typeface="Times"/>
              </a:defRPr>
            </a:lvl1pPr>
          </a:lstStyle>
          <a:p>
            <a:r>
              <a:t>C</a:t>
            </a:r>
          </a:p>
        </p:txBody>
      </p:sp>
      <p:sp>
        <p:nvSpPr>
          <p:cNvPr id="95" name="Shape 95"/>
          <p:cNvSpPr/>
          <p:nvPr/>
        </p:nvSpPr>
        <p:spPr>
          <a:xfrm>
            <a:off x="4848224" y="4830762"/>
            <a:ext cx="287572"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solidFill>
                  <a:srgbClr val="FFFFFF"/>
                </a:solidFill>
                <a:latin typeface="Times"/>
                <a:ea typeface="Times"/>
                <a:cs typeface="Times"/>
                <a:sym typeface="Times"/>
              </a:defRPr>
            </a:lvl1pPr>
          </a:lstStyle>
          <a:p>
            <a:r>
              <a:t>C</a:t>
            </a:r>
          </a:p>
        </p:txBody>
      </p:sp>
      <p:sp>
        <p:nvSpPr>
          <p:cNvPr id="96" name="Shape 96"/>
          <p:cNvSpPr/>
          <p:nvPr/>
        </p:nvSpPr>
        <p:spPr>
          <a:xfrm>
            <a:off x="7239000" y="6019800"/>
            <a:ext cx="663575"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b="1">
                <a:solidFill>
                  <a:srgbClr val="FFFFFF"/>
                </a:solidFill>
                <a:latin typeface="Times"/>
                <a:ea typeface="Times"/>
                <a:cs typeface="Times"/>
                <a:sym typeface="Times"/>
              </a:defRPr>
            </a:lvl1pPr>
          </a:lstStyle>
          <a:p>
            <a:r>
              <a:t>HP1</a:t>
            </a:r>
          </a:p>
        </p:txBody>
      </p:sp>
      <p:sp>
        <p:nvSpPr>
          <p:cNvPr id="97" name="Shape 97"/>
          <p:cNvSpPr/>
          <p:nvPr/>
        </p:nvSpPr>
        <p:spPr>
          <a:xfrm>
            <a:off x="3689350" y="6096000"/>
            <a:ext cx="802640" cy="4470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200" b="1">
                <a:latin typeface="Times"/>
                <a:ea typeface="Times"/>
                <a:cs typeface="Times"/>
                <a:sym typeface="Times"/>
              </a:defRPr>
            </a:lvl1pPr>
          </a:lstStyle>
          <a:p>
            <a:r>
              <a:t>Phase</a:t>
            </a:r>
          </a:p>
        </p:txBody>
      </p:sp>
      <p:sp>
        <p:nvSpPr>
          <p:cNvPr id="98" name="Shape 98"/>
          <p:cNvSpPr/>
          <p:nvPr/>
        </p:nvSpPr>
        <p:spPr>
          <a:xfrm rot="16200000">
            <a:off x="6057645" y="3638471"/>
            <a:ext cx="4500896" cy="3506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800">
                <a:latin typeface="Arial"/>
                <a:ea typeface="Arial"/>
                <a:cs typeface="Arial"/>
                <a:sym typeface="Arial"/>
              </a:defRPr>
            </a:lvl1pPr>
          </a:lstStyle>
          <a:p>
            <a:r>
              <a:t>James et al, 1989, Europ J Cell Bio 50: 170</a:t>
            </a:r>
          </a:p>
        </p:txBody>
      </p:sp>
      <p:pic>
        <p:nvPicPr>
          <p:cNvPr id="99" name="image.png"/>
          <p:cNvPicPr>
            <a:picLocks noChangeAspect="1"/>
          </p:cNvPicPr>
          <p:nvPr/>
        </p:nvPicPr>
        <p:blipFill>
          <a:blip r:embed="rId5">
            <a:extLst/>
          </a:blip>
          <a:stretch>
            <a:fillRect/>
          </a:stretch>
        </p:blipFill>
        <p:spPr>
          <a:xfrm>
            <a:off x="2667000" y="1485900"/>
            <a:ext cx="1876425" cy="1638300"/>
          </a:xfrm>
          <a:prstGeom prst="rect">
            <a:avLst/>
          </a:prstGeom>
          <a:ln w="3175">
            <a:solidFill>
              <a:srgbClr val="000000"/>
            </a:solidFill>
          </a:ln>
        </p:spPr>
      </p:pic>
      <p:sp>
        <p:nvSpPr>
          <p:cNvPr id="2" name="TextBox 1"/>
          <p:cNvSpPr txBox="1"/>
          <p:nvPr/>
        </p:nvSpPr>
        <p:spPr>
          <a:xfrm>
            <a:off x="3485444" y="1422926"/>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mn-lt"/>
                <a:ea typeface="+mn-ea"/>
                <a:cs typeface="+mn-cs"/>
                <a:sym typeface="Calibri"/>
              </a:rPr>
              <a:t>F</a:t>
            </a:r>
          </a:p>
        </p:txBody>
      </p:sp>
      <p:sp>
        <p:nvSpPr>
          <p:cNvPr id="12" name="TextBox 11"/>
          <p:cNvSpPr txBox="1"/>
          <p:nvPr/>
        </p:nvSpPr>
        <p:spPr>
          <a:xfrm>
            <a:off x="4145840" y="2055100"/>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t>D</a:t>
            </a:r>
            <a:endParaRPr kumimoji="0" lang="en-US" sz="1600" b="1" i="0" u="none" strike="noStrike" cap="none" spc="0" normalizeH="0" baseline="0" dirty="0">
              <a:ln>
                <a:noFill/>
              </a:ln>
              <a:solidFill>
                <a:srgbClr val="000000"/>
              </a:solidFill>
              <a:effectLst/>
              <a:uFillTx/>
              <a:latin typeface="+mn-lt"/>
              <a:ea typeface="+mn-ea"/>
              <a:cs typeface="+mn-cs"/>
              <a:sym typeface="Calibri"/>
            </a:endParaRPr>
          </a:p>
        </p:txBody>
      </p:sp>
      <p:cxnSp>
        <p:nvCxnSpPr>
          <p:cNvPr id="13" name="Straight Arrow Connector 12">
            <a:extLst>
              <a:ext uri="{FF2B5EF4-FFF2-40B4-BE49-F238E27FC236}">
                <a16:creationId xmlns:a16="http://schemas.microsoft.com/office/drawing/2014/main" id="{1A16FDE2-1959-D447-87C0-6C42734AC1D3}"/>
              </a:ext>
            </a:extLst>
          </p:cNvPr>
          <p:cNvCxnSpPr/>
          <p:nvPr/>
        </p:nvCxnSpPr>
        <p:spPr>
          <a:xfrm flipH="1">
            <a:off x="3690237" y="1521228"/>
            <a:ext cx="311264" cy="406757"/>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04DA593-FD55-5848-94C8-3588EAB61A82}"/>
              </a:ext>
            </a:extLst>
          </p:cNvPr>
          <p:cNvCxnSpPr/>
          <p:nvPr/>
        </p:nvCxnSpPr>
        <p:spPr>
          <a:xfrm flipH="1">
            <a:off x="5747637" y="4584468"/>
            <a:ext cx="311264" cy="406757"/>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title"/>
          </p:nvPr>
        </p:nvSpPr>
        <p:spPr>
          <a:prstGeom prst="rect">
            <a:avLst/>
          </a:prstGeom>
        </p:spPr>
        <p:txBody>
          <a:bodyPr lIns="0" tIns="0" rIns="0" bIns="0"/>
          <a:lstStyle>
            <a:lvl1pPr>
              <a:defRPr sz="4200" b="1">
                <a:latin typeface="+mn-lt"/>
                <a:ea typeface="+mn-ea"/>
                <a:cs typeface="+mn-cs"/>
                <a:sym typeface="Calibri"/>
              </a:defRPr>
            </a:lvl1pPr>
          </a:lstStyle>
          <a:p>
            <a:r>
              <a:t>Galaxy Training Network</a:t>
            </a:r>
          </a:p>
        </p:txBody>
      </p:sp>
      <p:sp>
        <p:nvSpPr>
          <p:cNvPr id="393" name="Shape 393"/>
          <p:cNvSpPr>
            <a:spLocks noGrp="1"/>
          </p:cNvSpPr>
          <p:nvPr>
            <p:ph type="body" idx="1"/>
          </p:nvPr>
        </p:nvSpPr>
        <p:spPr>
          <a:prstGeom prst="rect">
            <a:avLst/>
          </a:prstGeom>
        </p:spPr>
        <p:txBody>
          <a:bodyPr/>
          <a:lstStyle/>
          <a:p>
            <a:pPr marL="0" indent="0">
              <a:lnSpc>
                <a:spcPct val="120000"/>
              </a:lnSpc>
              <a:spcBef>
                <a:spcPts val="0"/>
              </a:spcBef>
              <a:buSzTx/>
              <a:buNone/>
              <a:defRPr sz="4000">
                <a:solidFill>
                  <a:srgbClr val="FFDF1E"/>
                </a:solidFill>
              </a:defRPr>
            </a:pPr>
            <a:r>
              <a:rPr dirty="0">
                <a:solidFill>
                  <a:srgbClr val="FFFFFF"/>
                </a:solidFill>
              </a:rPr>
              <a:t>October 2014.</a:t>
            </a:r>
          </a:p>
        </p:txBody>
      </p:sp>
      <p:sp>
        <p:nvSpPr>
          <p:cNvPr id="395" name="Shape 395"/>
          <p:cNvSpPr/>
          <p:nvPr/>
        </p:nvSpPr>
        <p:spPr>
          <a:xfrm>
            <a:off x="2951576" y="6489091"/>
            <a:ext cx="3240848" cy="269543"/>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lvl1pPr>
              <a:defRPr sz="1400">
                <a:solidFill>
                  <a:srgbClr val="FE9300"/>
                </a:solidFill>
              </a:defRPr>
            </a:lvl1pPr>
          </a:lstStyle>
          <a:p>
            <a:r>
              <a:rPr lang="en-US" dirty="0" err="1"/>
              <a:t>bit.ly</a:t>
            </a:r>
            <a:r>
              <a:rPr lang="en-US" dirty="0"/>
              <a:t>/</a:t>
            </a:r>
            <a:r>
              <a:rPr lang="en-US" dirty="0" err="1"/>
              <a:t>gxygtn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7" y="1368425"/>
            <a:ext cx="3200400" cy="4000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632" y="2358231"/>
            <a:ext cx="6200717" cy="3886200"/>
          </a:xfrm>
          <a:prstGeom prst="rect">
            <a:avLst/>
          </a:prstGeom>
        </p:spPr>
      </p:pic>
    </p:spTree>
    <p:extLst>
      <p:ext uri="{BB962C8B-B14F-4D97-AF65-F5344CB8AC3E}">
        <p14:creationId xmlns:p14="http://schemas.microsoft.com/office/powerpoint/2010/main" val="57656051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sldNum" sz="quarter" idx="2"/>
          </p:nvPr>
        </p:nvSpPr>
        <p:spPr>
          <a:xfrm>
            <a:off x="4483266" y="6537959"/>
            <a:ext cx="166038" cy="24638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51</a:t>
            </a:fld>
            <a:endParaRPr/>
          </a:p>
        </p:txBody>
      </p:sp>
      <p:pic>
        <p:nvPicPr>
          <p:cNvPr id="192" name="image26.png"/>
          <p:cNvPicPr>
            <a:picLocks noChangeAspect="1"/>
          </p:cNvPicPr>
          <p:nvPr/>
        </p:nvPicPr>
        <p:blipFill>
          <a:blip r:embed="rId2">
            <a:extLst/>
          </a:blip>
          <a:srcRect b="10081"/>
          <a:stretch>
            <a:fillRect/>
          </a:stretch>
        </p:blipFill>
        <p:spPr>
          <a:xfrm>
            <a:off x="6886493" y="1200440"/>
            <a:ext cx="1363943" cy="919826"/>
          </a:xfrm>
          <a:prstGeom prst="rect">
            <a:avLst/>
          </a:prstGeom>
          <a:ln w="38100">
            <a:solidFill>
              <a:srgbClr val="003379"/>
            </a:solidFill>
            <a:miter lim="400000"/>
          </a:ln>
        </p:spPr>
      </p:pic>
      <p:pic>
        <p:nvPicPr>
          <p:cNvPr id="193" name="image27.png"/>
          <p:cNvPicPr>
            <a:picLocks noChangeAspect="1"/>
          </p:cNvPicPr>
          <p:nvPr/>
        </p:nvPicPr>
        <p:blipFill>
          <a:blip r:embed="rId3">
            <a:extLst/>
          </a:blip>
          <a:srcRect t="4893" b="4282"/>
          <a:stretch>
            <a:fillRect/>
          </a:stretch>
        </p:blipFill>
        <p:spPr>
          <a:xfrm>
            <a:off x="3767709" y="1194435"/>
            <a:ext cx="1368268" cy="925830"/>
          </a:xfrm>
          <a:prstGeom prst="rect">
            <a:avLst/>
          </a:prstGeom>
          <a:ln w="38100">
            <a:solidFill>
              <a:srgbClr val="003379"/>
            </a:solidFill>
            <a:miter lim="400000"/>
          </a:ln>
        </p:spPr>
      </p:pic>
      <p:sp>
        <p:nvSpPr>
          <p:cNvPr id="194" name="Shape 194"/>
          <p:cNvSpPr/>
          <p:nvPr/>
        </p:nvSpPr>
        <p:spPr>
          <a:xfrm>
            <a:off x="3836788" y="2179608"/>
            <a:ext cx="1252266"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 Blankenberg</a:t>
            </a:r>
          </a:p>
        </p:txBody>
      </p:sp>
      <p:sp>
        <p:nvSpPr>
          <p:cNvPr id="195" name="Shape 195"/>
          <p:cNvSpPr/>
          <p:nvPr/>
        </p:nvSpPr>
        <p:spPr>
          <a:xfrm>
            <a:off x="7138374" y="2179608"/>
            <a:ext cx="904415"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Nate Coraor</a:t>
            </a:r>
          </a:p>
        </p:txBody>
      </p:sp>
      <p:pic>
        <p:nvPicPr>
          <p:cNvPr id="196" name="image28.tif"/>
          <p:cNvPicPr>
            <a:picLocks noChangeAspect="1"/>
          </p:cNvPicPr>
          <p:nvPr/>
        </p:nvPicPr>
        <p:blipFill>
          <a:blip r:embed="rId4">
            <a:extLst/>
          </a:blip>
          <a:stretch>
            <a:fillRect/>
          </a:stretch>
        </p:blipFill>
        <p:spPr>
          <a:xfrm>
            <a:off x="2207781" y="1197864"/>
            <a:ext cx="1371602" cy="918973"/>
          </a:xfrm>
          <a:prstGeom prst="rect">
            <a:avLst/>
          </a:prstGeom>
          <a:ln w="38100">
            <a:solidFill>
              <a:srgbClr val="CFB53B"/>
            </a:solidFill>
            <a:miter lim="400000"/>
          </a:ln>
        </p:spPr>
      </p:pic>
      <p:sp>
        <p:nvSpPr>
          <p:cNvPr id="197" name="Shape 197"/>
          <p:cNvSpPr/>
          <p:nvPr/>
        </p:nvSpPr>
        <p:spPr>
          <a:xfrm>
            <a:off x="2374750" y="2179608"/>
            <a:ext cx="1048684"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Dannon Baker</a:t>
            </a:r>
          </a:p>
        </p:txBody>
      </p:sp>
      <p:pic>
        <p:nvPicPr>
          <p:cNvPr id="198" name="image29.png"/>
          <p:cNvPicPr>
            <a:picLocks noChangeAspect="1"/>
          </p:cNvPicPr>
          <p:nvPr/>
        </p:nvPicPr>
        <p:blipFill>
          <a:blip r:embed="rId5">
            <a:extLst/>
          </a:blip>
          <a:srcRect t="4974" b="4598"/>
          <a:stretch>
            <a:fillRect/>
          </a:stretch>
        </p:blipFill>
        <p:spPr>
          <a:xfrm>
            <a:off x="7303769" y="4640579"/>
            <a:ext cx="1365125" cy="925831"/>
          </a:xfrm>
          <a:prstGeom prst="rect">
            <a:avLst/>
          </a:prstGeom>
          <a:ln w="38100">
            <a:solidFill>
              <a:srgbClr val="0096FF"/>
            </a:solidFill>
            <a:miter lim="400000"/>
          </a:ln>
        </p:spPr>
      </p:pic>
      <p:sp>
        <p:nvSpPr>
          <p:cNvPr id="199" name="Shape 199"/>
          <p:cNvSpPr/>
          <p:nvPr/>
        </p:nvSpPr>
        <p:spPr>
          <a:xfrm>
            <a:off x="7425231" y="5638525"/>
            <a:ext cx="1136850"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Jeremy Goecks</a:t>
            </a:r>
          </a:p>
        </p:txBody>
      </p:sp>
      <p:pic>
        <p:nvPicPr>
          <p:cNvPr id="200" name="image30.png"/>
          <p:cNvPicPr>
            <a:picLocks noChangeAspect="1"/>
          </p:cNvPicPr>
          <p:nvPr/>
        </p:nvPicPr>
        <p:blipFill>
          <a:blip r:embed="rId6">
            <a:extLst/>
          </a:blip>
          <a:srcRect r="310" b="10169"/>
          <a:stretch>
            <a:fillRect/>
          </a:stretch>
        </p:blipFill>
        <p:spPr>
          <a:xfrm>
            <a:off x="5701648" y="4640579"/>
            <a:ext cx="1362093" cy="914401"/>
          </a:xfrm>
          <a:prstGeom prst="rect">
            <a:avLst/>
          </a:prstGeom>
          <a:ln w="38100">
            <a:solidFill>
              <a:srgbClr val="003379"/>
            </a:solidFill>
            <a:miter lim="400000"/>
          </a:ln>
        </p:spPr>
      </p:pic>
      <p:sp>
        <p:nvSpPr>
          <p:cNvPr id="201" name="Shape 201"/>
          <p:cNvSpPr/>
          <p:nvPr/>
        </p:nvSpPr>
        <p:spPr>
          <a:xfrm>
            <a:off x="5736252" y="5602330"/>
            <a:ext cx="1297150"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Anton Nekrutenko</a:t>
            </a:r>
          </a:p>
        </p:txBody>
      </p:sp>
      <p:sp>
        <p:nvSpPr>
          <p:cNvPr id="202" name="Shape 202"/>
          <p:cNvSpPr/>
          <p:nvPr/>
        </p:nvSpPr>
        <p:spPr>
          <a:xfrm>
            <a:off x="4313598" y="5604235"/>
            <a:ext cx="990977"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James Taylor</a:t>
            </a:r>
          </a:p>
        </p:txBody>
      </p:sp>
      <p:pic>
        <p:nvPicPr>
          <p:cNvPr id="203" name="image31.png"/>
          <p:cNvPicPr>
            <a:picLocks noChangeAspect="1"/>
          </p:cNvPicPr>
          <p:nvPr/>
        </p:nvPicPr>
        <p:blipFill>
          <a:blip r:embed="rId7">
            <a:extLst/>
          </a:blip>
          <a:srcRect t="8941" b="1111"/>
          <a:stretch>
            <a:fillRect/>
          </a:stretch>
        </p:blipFill>
        <p:spPr>
          <a:xfrm>
            <a:off x="445770" y="4640579"/>
            <a:ext cx="1371601" cy="925287"/>
          </a:xfrm>
          <a:prstGeom prst="rect">
            <a:avLst/>
          </a:prstGeom>
          <a:ln w="38100">
            <a:solidFill>
              <a:srgbClr val="CFB53B"/>
            </a:solidFill>
            <a:miter lim="400000"/>
          </a:ln>
        </p:spPr>
      </p:pic>
      <p:pic>
        <p:nvPicPr>
          <p:cNvPr id="204" name="image32.tif"/>
          <p:cNvPicPr>
            <a:picLocks noChangeAspect="1"/>
          </p:cNvPicPr>
          <p:nvPr/>
        </p:nvPicPr>
        <p:blipFill>
          <a:blip r:embed="rId8">
            <a:extLst/>
          </a:blip>
          <a:srcRect t="26348" b="6190"/>
          <a:stretch>
            <a:fillRect/>
          </a:stretch>
        </p:blipFill>
        <p:spPr>
          <a:xfrm>
            <a:off x="2023110" y="4640579"/>
            <a:ext cx="1371600" cy="925287"/>
          </a:xfrm>
          <a:prstGeom prst="rect">
            <a:avLst/>
          </a:prstGeom>
          <a:ln w="38100">
            <a:solidFill>
              <a:srgbClr val="003379"/>
            </a:solidFill>
            <a:miter lim="400000"/>
          </a:ln>
        </p:spPr>
      </p:pic>
      <p:sp>
        <p:nvSpPr>
          <p:cNvPr id="205" name="Shape 205"/>
          <p:cNvSpPr/>
          <p:nvPr/>
        </p:nvSpPr>
        <p:spPr>
          <a:xfrm>
            <a:off x="563876" y="5609950"/>
            <a:ext cx="1117614"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Clements</a:t>
            </a:r>
          </a:p>
        </p:txBody>
      </p:sp>
      <p:sp>
        <p:nvSpPr>
          <p:cNvPr id="206" name="Shape 206"/>
          <p:cNvSpPr/>
          <p:nvPr/>
        </p:nvSpPr>
        <p:spPr>
          <a:xfrm>
            <a:off x="2099978" y="5609950"/>
            <a:ext cx="1220206"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Jennifer Jackson</a:t>
            </a:r>
          </a:p>
        </p:txBody>
      </p:sp>
      <p:pic>
        <p:nvPicPr>
          <p:cNvPr id="207" name="image33.png"/>
          <p:cNvPicPr>
            <a:picLocks noChangeAspect="1"/>
          </p:cNvPicPr>
          <p:nvPr/>
        </p:nvPicPr>
        <p:blipFill>
          <a:blip r:embed="rId9">
            <a:extLst/>
          </a:blip>
          <a:srcRect l="833" t="9166" b="23333"/>
          <a:stretch>
            <a:fillRect/>
          </a:stretch>
        </p:blipFill>
        <p:spPr>
          <a:xfrm>
            <a:off x="4126229" y="4629150"/>
            <a:ext cx="1360172" cy="925831"/>
          </a:xfrm>
          <a:prstGeom prst="rect">
            <a:avLst/>
          </a:prstGeom>
          <a:ln w="38100">
            <a:solidFill>
              <a:srgbClr val="CFB53B"/>
            </a:solidFill>
            <a:miter lim="400000"/>
          </a:ln>
        </p:spPr>
      </p:pic>
      <p:sp>
        <p:nvSpPr>
          <p:cNvPr id="208" name="Shape 208"/>
          <p:cNvSpPr/>
          <p:nvPr/>
        </p:nvSpPr>
        <p:spPr>
          <a:xfrm>
            <a:off x="2297430" y="648080"/>
            <a:ext cx="4560570" cy="315471"/>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rPr dirty="0">
                <a:solidFill>
                  <a:schemeClr val="tx1"/>
                </a:solidFill>
              </a:rPr>
              <a:t>Engineering</a:t>
            </a:r>
          </a:p>
        </p:txBody>
      </p:sp>
      <p:sp>
        <p:nvSpPr>
          <p:cNvPr id="209" name="Shape 209"/>
          <p:cNvSpPr/>
          <p:nvPr/>
        </p:nvSpPr>
        <p:spPr>
          <a:xfrm flipV="1">
            <a:off x="708542" y="1023579"/>
            <a:ext cx="7502490" cy="1"/>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0" name="Shape 210"/>
          <p:cNvSpPr/>
          <p:nvPr/>
        </p:nvSpPr>
        <p:spPr>
          <a:xfrm>
            <a:off x="-377190" y="4091305"/>
            <a:ext cx="4560570" cy="309881"/>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Support and outreach</a:t>
            </a:r>
          </a:p>
        </p:txBody>
      </p:sp>
      <p:sp>
        <p:nvSpPr>
          <p:cNvPr id="211" name="Shape 211"/>
          <p:cNvSpPr/>
          <p:nvPr/>
        </p:nvSpPr>
        <p:spPr>
          <a:xfrm flipV="1">
            <a:off x="480060" y="4446271"/>
            <a:ext cx="2868931" cy="4"/>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2" name="Shape 212"/>
          <p:cNvSpPr/>
          <p:nvPr/>
        </p:nvSpPr>
        <p:spPr>
          <a:xfrm>
            <a:off x="4103370" y="4091305"/>
            <a:ext cx="4560570" cy="309881"/>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Leadership</a:t>
            </a:r>
          </a:p>
        </p:txBody>
      </p:sp>
      <p:sp>
        <p:nvSpPr>
          <p:cNvPr id="213" name="Shape 213"/>
          <p:cNvSpPr/>
          <p:nvPr/>
        </p:nvSpPr>
        <p:spPr>
          <a:xfrm>
            <a:off x="4183379" y="4446289"/>
            <a:ext cx="4407122" cy="13"/>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pic>
        <p:nvPicPr>
          <p:cNvPr id="214" name="image35.jpeg"/>
          <p:cNvPicPr>
            <a:picLocks noChangeAspect="1"/>
          </p:cNvPicPr>
          <p:nvPr/>
        </p:nvPicPr>
        <p:blipFill>
          <a:blip r:embed="rId10">
            <a:extLst/>
          </a:blip>
          <a:stretch>
            <a:fillRect/>
          </a:stretch>
        </p:blipFill>
        <p:spPr>
          <a:xfrm>
            <a:off x="5377585" y="1204660"/>
            <a:ext cx="1265275" cy="914401"/>
          </a:xfrm>
          <a:prstGeom prst="rect">
            <a:avLst/>
          </a:prstGeom>
          <a:ln w="38100">
            <a:solidFill>
              <a:srgbClr val="003379"/>
            </a:solidFill>
            <a:miter lim="400000"/>
          </a:ln>
        </p:spPr>
      </p:pic>
      <p:sp>
        <p:nvSpPr>
          <p:cNvPr id="215" name="Shape 215"/>
          <p:cNvSpPr/>
          <p:nvPr/>
        </p:nvSpPr>
        <p:spPr>
          <a:xfrm>
            <a:off x="5532065" y="2179608"/>
            <a:ext cx="989373"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Bouvier</a:t>
            </a:r>
          </a:p>
        </p:txBody>
      </p:sp>
      <p:sp>
        <p:nvSpPr>
          <p:cNvPr id="216" name="Shape 216"/>
          <p:cNvSpPr/>
          <p:nvPr/>
        </p:nvSpPr>
        <p:spPr>
          <a:xfrm>
            <a:off x="3319921" y="3594985"/>
            <a:ext cx="228600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Sam Guerler</a:t>
            </a:r>
          </a:p>
        </p:txBody>
      </p:sp>
      <p:pic>
        <p:nvPicPr>
          <p:cNvPr id="217" name="image36.jpeg"/>
          <p:cNvPicPr>
            <a:picLocks noChangeAspect="1"/>
          </p:cNvPicPr>
          <p:nvPr/>
        </p:nvPicPr>
        <p:blipFill>
          <a:blip r:embed="rId11">
            <a:extLst/>
          </a:blip>
          <a:stretch>
            <a:fillRect/>
          </a:stretch>
        </p:blipFill>
        <p:spPr>
          <a:xfrm>
            <a:off x="3946949" y="2556592"/>
            <a:ext cx="1018413" cy="925831"/>
          </a:xfrm>
          <a:prstGeom prst="rect">
            <a:avLst/>
          </a:prstGeom>
          <a:ln w="38100">
            <a:solidFill>
              <a:srgbClr val="CFB53B"/>
            </a:solidFill>
            <a:miter lim="400000"/>
          </a:ln>
        </p:spPr>
      </p:pic>
      <p:pic>
        <p:nvPicPr>
          <p:cNvPr id="218" name="image37.jpeg"/>
          <p:cNvPicPr>
            <a:picLocks noChangeAspect="1"/>
          </p:cNvPicPr>
          <p:nvPr/>
        </p:nvPicPr>
        <p:blipFill>
          <a:blip r:embed="rId12">
            <a:extLst/>
          </a:blip>
          <a:stretch>
            <a:fillRect/>
          </a:stretch>
        </p:blipFill>
        <p:spPr>
          <a:xfrm>
            <a:off x="650491" y="2566035"/>
            <a:ext cx="1371601" cy="925831"/>
          </a:xfrm>
          <a:prstGeom prst="rect">
            <a:avLst/>
          </a:prstGeom>
          <a:ln w="38100">
            <a:solidFill>
              <a:srgbClr val="003379"/>
            </a:solidFill>
            <a:miter lim="400000"/>
          </a:ln>
        </p:spPr>
      </p:pic>
      <p:sp>
        <p:nvSpPr>
          <p:cNvPr id="219" name="Shape 219"/>
          <p:cNvSpPr/>
          <p:nvPr/>
        </p:nvSpPr>
        <p:spPr>
          <a:xfrm>
            <a:off x="216151" y="3585833"/>
            <a:ext cx="228600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Martin Čech</a:t>
            </a:r>
          </a:p>
        </p:txBody>
      </p:sp>
      <p:sp>
        <p:nvSpPr>
          <p:cNvPr id="220" name="Shape 220"/>
          <p:cNvSpPr/>
          <p:nvPr/>
        </p:nvSpPr>
        <p:spPr>
          <a:xfrm>
            <a:off x="192261" y="2214233"/>
            <a:ext cx="228600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Enis Afgan</a:t>
            </a:r>
          </a:p>
        </p:txBody>
      </p:sp>
      <p:pic>
        <p:nvPicPr>
          <p:cNvPr id="221" name="image39.jpeg"/>
          <p:cNvPicPr>
            <a:picLocks noChangeAspect="1"/>
          </p:cNvPicPr>
          <p:nvPr/>
        </p:nvPicPr>
        <p:blipFill>
          <a:blip r:embed="rId13">
            <a:extLst/>
          </a:blip>
          <a:stretch>
            <a:fillRect/>
          </a:stretch>
        </p:blipFill>
        <p:spPr>
          <a:xfrm>
            <a:off x="652873" y="1200150"/>
            <a:ext cx="1364777" cy="914401"/>
          </a:xfrm>
          <a:prstGeom prst="rect">
            <a:avLst/>
          </a:prstGeom>
          <a:ln w="38100">
            <a:solidFill>
              <a:srgbClr val="CFB53B"/>
            </a:solidFill>
            <a:miter lim="400000"/>
          </a:ln>
        </p:spPr>
      </p:pic>
      <p:sp>
        <p:nvSpPr>
          <p:cNvPr id="222" name="Shape 222"/>
          <p:cNvSpPr/>
          <p:nvPr/>
        </p:nvSpPr>
        <p:spPr>
          <a:xfrm>
            <a:off x="115174" y="5988509"/>
            <a:ext cx="8915401" cy="807913"/>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p>
            <a:pPr algn="ctr" defTabSz="525780">
              <a:defRPr sz="1600">
                <a:solidFill>
                  <a:srgbClr val="FFFFFF"/>
                </a:solidFill>
                <a:latin typeface="+mj-lt"/>
                <a:ea typeface="+mj-ea"/>
                <a:cs typeface="+mj-cs"/>
                <a:sym typeface="Helvetica"/>
              </a:defRPr>
            </a:pPr>
            <a:r>
              <a:rPr>
                <a:solidFill>
                  <a:schemeClr val="tx1"/>
                </a:solidFill>
              </a:rPr>
              <a:t>Supported by the </a:t>
            </a:r>
            <a:r>
              <a:rPr b="1">
                <a:solidFill>
                  <a:schemeClr val="tx1"/>
                </a:solidFill>
              </a:rPr>
              <a:t>NHGRI</a:t>
            </a:r>
            <a:r>
              <a:rPr>
                <a:solidFill>
                  <a:schemeClr val="tx1"/>
                </a:solidFill>
              </a:rPr>
              <a:t> (HG005542, HG004909, HG005133, HG006620), </a:t>
            </a:r>
            <a:r>
              <a:rPr b="1">
                <a:solidFill>
                  <a:schemeClr val="tx1"/>
                </a:solidFill>
              </a:rPr>
              <a:t>NSF</a:t>
            </a:r>
            <a:r>
              <a:rPr>
                <a:solidFill>
                  <a:schemeClr val="tx1"/>
                </a:solidFill>
              </a:rPr>
              <a:t> (DBI-0850103), Penn State University, Johns Hopkins University, Oregon Health and Science University, and the Pennsylvania Department of Public Health</a:t>
            </a:r>
          </a:p>
        </p:txBody>
      </p:sp>
      <p:pic>
        <p:nvPicPr>
          <p:cNvPr id="223" name="nick_big.jpg"/>
          <p:cNvPicPr>
            <a:picLocks noChangeAspect="1"/>
          </p:cNvPicPr>
          <p:nvPr/>
        </p:nvPicPr>
        <p:blipFill>
          <a:blip r:embed="rId14">
            <a:extLst/>
          </a:blip>
          <a:stretch>
            <a:fillRect/>
          </a:stretch>
        </p:blipFill>
        <p:spPr>
          <a:xfrm>
            <a:off x="5327195" y="2462238"/>
            <a:ext cx="1366055" cy="1024541"/>
          </a:xfrm>
          <a:prstGeom prst="rect">
            <a:avLst/>
          </a:prstGeom>
          <a:ln w="38100">
            <a:solidFill>
              <a:srgbClr val="003379"/>
            </a:solidFill>
            <a:miter lim="400000"/>
          </a:ln>
        </p:spPr>
      </p:pic>
      <p:sp>
        <p:nvSpPr>
          <p:cNvPr id="224" name="Shape 224"/>
          <p:cNvSpPr/>
          <p:nvPr/>
        </p:nvSpPr>
        <p:spPr>
          <a:xfrm>
            <a:off x="4867222" y="3599340"/>
            <a:ext cx="228600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Nick Stoler</a:t>
            </a:r>
          </a:p>
        </p:txBody>
      </p:sp>
      <p:sp>
        <p:nvSpPr>
          <p:cNvPr id="225" name="Shape 225"/>
          <p:cNvSpPr/>
          <p:nvPr/>
        </p:nvSpPr>
        <p:spPr>
          <a:xfrm>
            <a:off x="2558628" y="188809"/>
            <a:ext cx="4026744" cy="40011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a:solidFill>
                  <a:schemeClr val="tx1"/>
                </a:solidFill>
              </a:rPr>
              <a:t> The “Core” Galaxy Team</a:t>
            </a:r>
          </a:p>
        </p:txBody>
      </p:sp>
      <p:sp>
        <p:nvSpPr>
          <p:cNvPr id="226" name="Shape 226"/>
          <p:cNvSpPr/>
          <p:nvPr/>
        </p:nvSpPr>
        <p:spPr>
          <a:xfrm>
            <a:off x="7168832" y="3555826"/>
            <a:ext cx="843500" cy="253916"/>
          </a:xfrm>
          <a:prstGeom prst="rect">
            <a:avLst/>
          </a:prstGeom>
          <a:ln w="12700">
            <a:miter lim="400000"/>
          </a:ln>
          <a:extLst>
            <a:ext uri="{C572A759-6A51-4108-AA02-DFA0A04FC94B}">
              <ma14:wrappingTextBoxFlag xmlns=""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Vahid Jalili </a:t>
            </a:r>
          </a:p>
        </p:txBody>
      </p:sp>
      <p:sp>
        <p:nvSpPr>
          <p:cNvPr id="227" name="Shape 227"/>
          <p:cNvSpPr/>
          <p:nvPr/>
        </p:nvSpPr>
        <p:spPr>
          <a:xfrm>
            <a:off x="1750581" y="3569390"/>
            <a:ext cx="228600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John Chilton</a:t>
            </a:r>
          </a:p>
        </p:txBody>
      </p:sp>
      <p:pic>
        <p:nvPicPr>
          <p:cNvPr id="228" name="pasted-image.png"/>
          <p:cNvPicPr>
            <a:picLocks noChangeAspect="1"/>
          </p:cNvPicPr>
          <p:nvPr/>
        </p:nvPicPr>
        <p:blipFill>
          <a:blip r:embed="rId15">
            <a:extLst/>
          </a:blip>
          <a:stretch>
            <a:fillRect/>
          </a:stretch>
        </p:blipFill>
        <p:spPr>
          <a:xfrm>
            <a:off x="2230681" y="2567987"/>
            <a:ext cx="1325803" cy="914730"/>
          </a:xfrm>
          <a:prstGeom prst="rect">
            <a:avLst/>
          </a:prstGeom>
          <a:ln w="38100">
            <a:solidFill>
              <a:srgbClr val="003379"/>
            </a:solidFill>
            <a:miter lim="400000"/>
          </a:ln>
        </p:spPr>
      </p:pic>
      <p:pic>
        <p:nvPicPr>
          <p:cNvPr id="229" name="pasted-image.tiff"/>
          <p:cNvPicPr>
            <a:picLocks noChangeAspect="1"/>
          </p:cNvPicPr>
          <p:nvPr/>
        </p:nvPicPr>
        <p:blipFill>
          <a:blip r:embed="rId16">
            <a:extLst/>
          </a:blip>
          <a:stretch>
            <a:fillRect/>
          </a:stretch>
        </p:blipFill>
        <p:spPr>
          <a:xfrm>
            <a:off x="6890219" y="2453534"/>
            <a:ext cx="1368426" cy="1041949"/>
          </a:xfrm>
          <a:prstGeom prst="rect">
            <a:avLst/>
          </a:prstGeom>
          <a:ln w="38100">
            <a:solidFill>
              <a:srgbClr val="0096FF"/>
            </a:solidFill>
            <a:miter lim="400000"/>
          </a:ln>
        </p:spPr>
      </p:pic>
      <p:sp>
        <p:nvSpPr>
          <p:cNvPr id="2" name="TextBox 1"/>
          <p:cNvSpPr txBox="1"/>
          <p:nvPr/>
        </p:nvSpPr>
        <p:spPr>
          <a:xfrm>
            <a:off x="1054100" y="4229100"/>
            <a:ext cx="162039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a:ea typeface="+mn-ea"/>
                <a:cs typeface="Helvetica"/>
                <a:sym typeface="Calibri"/>
              </a:rPr>
              <a:t>Communications</a:t>
            </a:r>
          </a:p>
        </p:txBody>
      </p:sp>
      <p:sp>
        <p:nvSpPr>
          <p:cNvPr id="42" name="TextBox 41"/>
          <p:cNvSpPr txBox="1"/>
          <p:nvPr/>
        </p:nvSpPr>
        <p:spPr>
          <a:xfrm>
            <a:off x="4126229" y="4264757"/>
            <a:ext cx="453771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Helvetica"/>
                <a:cs typeface="Helvetica"/>
              </a:rPr>
              <a:t>Leadership</a:t>
            </a:r>
            <a:endParaRPr kumimoji="0" lang="en-US" sz="1600" b="0" i="0" u="none" strike="noStrike" cap="none" spc="0" normalizeH="0" baseline="0" dirty="0">
              <a:ln>
                <a:noFill/>
              </a:ln>
              <a:solidFill>
                <a:srgbClr val="000000"/>
              </a:solidFill>
              <a:effectLst/>
              <a:uFillTx/>
              <a:latin typeface="Helvetica"/>
              <a:ea typeface="+mn-ea"/>
              <a:cs typeface="Helvetica"/>
              <a:sym typeface="Calibri"/>
            </a:endParaRPr>
          </a:p>
        </p:txBody>
      </p:sp>
    </p:spTree>
    <p:extLst>
      <p:ext uri="{BB962C8B-B14F-4D97-AF65-F5344CB8AC3E}">
        <p14:creationId xmlns:p14="http://schemas.microsoft.com/office/powerpoint/2010/main" val="62137342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41.jpeg"/>
          <p:cNvPicPr>
            <a:picLocks noChangeAspect="1"/>
          </p:cNvPicPr>
          <p:nvPr/>
        </p:nvPicPr>
        <p:blipFill>
          <a:blip r:embed="rId2">
            <a:extLst/>
          </a:blip>
          <a:stretch>
            <a:fillRect/>
          </a:stretch>
        </p:blipFill>
        <p:spPr>
          <a:xfrm>
            <a:off x="2974466" y="1072349"/>
            <a:ext cx="914401" cy="914401"/>
          </a:xfrm>
          <a:prstGeom prst="rect">
            <a:avLst/>
          </a:prstGeom>
          <a:ln w="12700">
            <a:miter lim="400000"/>
          </a:ln>
        </p:spPr>
      </p:pic>
      <p:pic>
        <p:nvPicPr>
          <p:cNvPr id="232" name="image42.jpeg"/>
          <p:cNvPicPr>
            <a:picLocks noChangeAspect="1"/>
          </p:cNvPicPr>
          <p:nvPr/>
        </p:nvPicPr>
        <p:blipFill>
          <a:blip r:embed="rId3">
            <a:extLst/>
          </a:blip>
          <a:stretch>
            <a:fillRect/>
          </a:stretch>
        </p:blipFill>
        <p:spPr>
          <a:xfrm>
            <a:off x="4316113" y="1072349"/>
            <a:ext cx="1261873" cy="914401"/>
          </a:xfrm>
          <a:prstGeom prst="rect">
            <a:avLst/>
          </a:prstGeom>
          <a:ln w="12700">
            <a:miter lim="400000"/>
          </a:ln>
        </p:spPr>
      </p:pic>
      <p:pic>
        <p:nvPicPr>
          <p:cNvPr id="233" name="image43.jpeg"/>
          <p:cNvPicPr>
            <a:picLocks noChangeAspect="1"/>
          </p:cNvPicPr>
          <p:nvPr/>
        </p:nvPicPr>
        <p:blipFill>
          <a:blip r:embed="rId4">
            <a:extLst/>
          </a:blip>
          <a:stretch>
            <a:fillRect/>
          </a:stretch>
        </p:blipFill>
        <p:spPr>
          <a:xfrm>
            <a:off x="6233832" y="1072349"/>
            <a:ext cx="917987" cy="914401"/>
          </a:xfrm>
          <a:prstGeom prst="rect">
            <a:avLst/>
          </a:prstGeom>
          <a:ln w="12700">
            <a:miter lim="400000"/>
          </a:ln>
        </p:spPr>
      </p:pic>
      <p:pic>
        <p:nvPicPr>
          <p:cNvPr id="234" name="image44.jpeg"/>
          <p:cNvPicPr>
            <a:picLocks noChangeAspect="1"/>
          </p:cNvPicPr>
          <p:nvPr/>
        </p:nvPicPr>
        <p:blipFill>
          <a:blip r:embed="rId5">
            <a:extLst/>
          </a:blip>
          <a:stretch>
            <a:fillRect/>
          </a:stretch>
        </p:blipFill>
        <p:spPr>
          <a:xfrm>
            <a:off x="871252" y="2835872"/>
            <a:ext cx="914401" cy="914401"/>
          </a:xfrm>
          <a:prstGeom prst="rect">
            <a:avLst/>
          </a:prstGeom>
          <a:ln w="12700">
            <a:miter lim="400000"/>
          </a:ln>
        </p:spPr>
      </p:pic>
      <p:pic>
        <p:nvPicPr>
          <p:cNvPr id="235" name="image45.jpeg"/>
          <p:cNvPicPr>
            <a:picLocks noChangeAspect="1"/>
          </p:cNvPicPr>
          <p:nvPr/>
        </p:nvPicPr>
        <p:blipFill>
          <a:blip r:embed="rId6">
            <a:extLst/>
          </a:blip>
          <a:stretch>
            <a:fillRect/>
          </a:stretch>
        </p:blipFill>
        <p:spPr>
          <a:xfrm>
            <a:off x="2087089" y="2835872"/>
            <a:ext cx="914401" cy="914401"/>
          </a:xfrm>
          <a:prstGeom prst="rect">
            <a:avLst/>
          </a:prstGeom>
          <a:ln w="12700">
            <a:miter lim="400000"/>
          </a:ln>
        </p:spPr>
      </p:pic>
      <p:pic>
        <p:nvPicPr>
          <p:cNvPr id="236" name="image46.jpeg"/>
          <p:cNvPicPr>
            <a:picLocks noChangeAspect="1"/>
          </p:cNvPicPr>
          <p:nvPr/>
        </p:nvPicPr>
        <p:blipFill>
          <a:blip r:embed="rId7">
            <a:extLst/>
          </a:blip>
          <a:stretch>
            <a:fillRect/>
          </a:stretch>
        </p:blipFill>
        <p:spPr>
          <a:xfrm>
            <a:off x="3473253" y="2835872"/>
            <a:ext cx="1219201" cy="914401"/>
          </a:xfrm>
          <a:prstGeom prst="rect">
            <a:avLst/>
          </a:prstGeom>
          <a:ln w="12700">
            <a:miter lim="400000"/>
          </a:ln>
        </p:spPr>
      </p:pic>
      <p:pic>
        <p:nvPicPr>
          <p:cNvPr id="237" name="image47.jpeg"/>
          <p:cNvPicPr>
            <a:picLocks noChangeAspect="1"/>
          </p:cNvPicPr>
          <p:nvPr/>
        </p:nvPicPr>
        <p:blipFill>
          <a:blip r:embed="rId8">
            <a:extLst/>
          </a:blip>
          <a:stretch>
            <a:fillRect/>
          </a:stretch>
        </p:blipFill>
        <p:spPr>
          <a:xfrm>
            <a:off x="5164216" y="2835872"/>
            <a:ext cx="1235677" cy="914401"/>
          </a:xfrm>
          <a:prstGeom prst="rect">
            <a:avLst/>
          </a:prstGeom>
          <a:ln w="12700">
            <a:miter lim="400000"/>
          </a:ln>
        </p:spPr>
      </p:pic>
      <p:pic>
        <p:nvPicPr>
          <p:cNvPr id="238" name="image48.jpeg"/>
          <p:cNvPicPr>
            <a:picLocks noChangeAspect="1"/>
          </p:cNvPicPr>
          <p:nvPr/>
        </p:nvPicPr>
        <p:blipFill>
          <a:blip r:embed="rId9">
            <a:extLst/>
          </a:blip>
          <a:stretch>
            <a:fillRect/>
          </a:stretch>
        </p:blipFill>
        <p:spPr>
          <a:xfrm>
            <a:off x="6847379" y="2835872"/>
            <a:ext cx="1219200" cy="914401"/>
          </a:xfrm>
          <a:prstGeom prst="rect">
            <a:avLst/>
          </a:prstGeom>
          <a:ln w="12700">
            <a:miter lim="400000"/>
          </a:ln>
        </p:spPr>
      </p:pic>
      <p:sp>
        <p:nvSpPr>
          <p:cNvPr id="239" name="Shape 239"/>
          <p:cNvSpPr/>
          <p:nvPr/>
        </p:nvSpPr>
        <p:spPr>
          <a:xfrm>
            <a:off x="2912615" y="2142719"/>
            <a:ext cx="103810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Björn Grüning</a:t>
            </a:r>
          </a:p>
          <a:p>
            <a:pPr algn="ctr" defTabSz="411480">
              <a:defRPr sz="1200">
                <a:solidFill>
                  <a:srgbClr val="FFFFFF"/>
                </a:solidFill>
                <a:latin typeface="+mj-lt"/>
                <a:ea typeface="+mj-ea"/>
                <a:cs typeface="+mj-cs"/>
                <a:sym typeface="Helvetica"/>
              </a:defRPr>
            </a:pPr>
            <a:r>
              <a:rPr>
                <a:solidFill>
                  <a:schemeClr val="tx1"/>
                </a:solidFill>
              </a:rPr>
              <a:t>Uni Freiburg</a:t>
            </a:r>
          </a:p>
        </p:txBody>
      </p:sp>
      <p:sp>
        <p:nvSpPr>
          <p:cNvPr id="240" name="Shape 240"/>
          <p:cNvSpPr/>
          <p:nvPr/>
        </p:nvSpPr>
        <p:spPr>
          <a:xfrm>
            <a:off x="4520972" y="2142719"/>
            <a:ext cx="852154"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Peter Cock</a:t>
            </a:r>
          </a:p>
          <a:p>
            <a:pPr algn="ctr" defTabSz="411480">
              <a:defRPr sz="1200">
                <a:solidFill>
                  <a:srgbClr val="FFFFFF"/>
                </a:solidFill>
                <a:latin typeface="+mj-lt"/>
                <a:ea typeface="+mj-ea"/>
                <a:cs typeface="+mj-cs"/>
                <a:sym typeface="Helvetica"/>
              </a:defRPr>
            </a:pPr>
            <a:r>
              <a:rPr>
                <a:solidFill>
                  <a:schemeClr val="tx1"/>
                </a:solidFill>
              </a:rPr>
              <a:t>TJHI</a:t>
            </a:r>
          </a:p>
        </p:txBody>
      </p:sp>
      <p:sp>
        <p:nvSpPr>
          <p:cNvPr id="241" name="Shape 241"/>
          <p:cNvSpPr/>
          <p:nvPr/>
        </p:nvSpPr>
        <p:spPr>
          <a:xfrm>
            <a:off x="6277779" y="2142719"/>
            <a:ext cx="82650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Kyle Ellrott</a:t>
            </a:r>
          </a:p>
          <a:p>
            <a:pPr algn="ctr" defTabSz="411480">
              <a:defRPr sz="1200">
                <a:solidFill>
                  <a:srgbClr val="FFFFFF"/>
                </a:solidFill>
                <a:latin typeface="+mj-lt"/>
                <a:ea typeface="+mj-ea"/>
                <a:cs typeface="+mj-cs"/>
                <a:sym typeface="Helvetica"/>
              </a:defRPr>
            </a:pPr>
            <a:r>
              <a:rPr>
                <a:solidFill>
                  <a:schemeClr val="tx1"/>
                </a:solidFill>
              </a:rPr>
              <a:t>OSHU</a:t>
            </a:r>
          </a:p>
        </p:txBody>
      </p:sp>
      <p:sp>
        <p:nvSpPr>
          <p:cNvPr id="242" name="Shape 242"/>
          <p:cNvSpPr/>
          <p:nvPr/>
        </p:nvSpPr>
        <p:spPr>
          <a:xfrm>
            <a:off x="758907" y="3906242"/>
            <a:ext cx="1139092"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lang="en-US" dirty="0">
                <a:solidFill>
                  <a:schemeClr val="tx1"/>
                </a:solidFill>
              </a:rPr>
              <a:t>Helena</a:t>
            </a:r>
            <a:r>
              <a:rPr dirty="0">
                <a:solidFill>
                  <a:schemeClr val="tx1"/>
                </a:solidFill>
              </a:rPr>
              <a:t> Rasche</a:t>
            </a:r>
          </a:p>
          <a:p>
            <a:pPr algn="ctr" defTabSz="411480">
              <a:defRPr sz="1200">
                <a:solidFill>
                  <a:srgbClr val="FFFFFF"/>
                </a:solidFill>
                <a:latin typeface="+mj-lt"/>
                <a:ea typeface="+mj-ea"/>
                <a:cs typeface="+mj-cs"/>
                <a:sym typeface="Helvetica"/>
              </a:defRPr>
            </a:pPr>
            <a:r>
              <a:rPr lang="en-US" dirty="0" err="1">
                <a:solidFill>
                  <a:schemeClr val="tx1"/>
                </a:solidFill>
              </a:rPr>
              <a:t>Uni</a:t>
            </a:r>
            <a:r>
              <a:rPr lang="en-US" dirty="0">
                <a:solidFill>
                  <a:schemeClr val="tx1"/>
                </a:solidFill>
              </a:rPr>
              <a:t> Freiburg</a:t>
            </a:r>
            <a:endParaRPr dirty="0">
              <a:solidFill>
                <a:schemeClr val="tx1"/>
              </a:solidFill>
            </a:endParaRPr>
          </a:p>
        </p:txBody>
      </p:sp>
      <p:sp>
        <p:nvSpPr>
          <p:cNvPr id="243" name="Shape 243"/>
          <p:cNvSpPr/>
          <p:nvPr/>
        </p:nvSpPr>
        <p:spPr>
          <a:xfrm>
            <a:off x="1976363" y="3772424"/>
            <a:ext cx="1131077"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Nicola Soranzo</a:t>
            </a:r>
          </a:p>
          <a:p>
            <a:pPr algn="ctr" defTabSz="411480">
              <a:defRPr sz="1200">
                <a:solidFill>
                  <a:srgbClr val="FFFFFF"/>
                </a:solidFill>
                <a:latin typeface="+mj-lt"/>
                <a:ea typeface="+mj-ea"/>
                <a:cs typeface="+mj-cs"/>
                <a:sym typeface="Helvetica"/>
              </a:defRPr>
            </a:pPr>
            <a:r>
              <a:rPr>
                <a:solidFill>
                  <a:schemeClr val="tx1"/>
                </a:solidFill>
              </a:rPr>
              <a:t>TGAC</a:t>
            </a:r>
          </a:p>
        </p:txBody>
      </p:sp>
      <p:sp>
        <p:nvSpPr>
          <p:cNvPr id="244" name="Shape 244"/>
          <p:cNvSpPr/>
          <p:nvPr/>
        </p:nvSpPr>
        <p:spPr>
          <a:xfrm>
            <a:off x="3521322" y="3772424"/>
            <a:ext cx="1123062"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Brad Chapman</a:t>
            </a:r>
          </a:p>
          <a:p>
            <a:pPr algn="ctr" defTabSz="411480">
              <a:defRPr sz="1200">
                <a:solidFill>
                  <a:srgbClr val="FFFFFF"/>
                </a:solidFill>
                <a:latin typeface="+mj-lt"/>
                <a:ea typeface="+mj-ea"/>
                <a:cs typeface="+mj-cs"/>
                <a:sym typeface="Helvetica"/>
              </a:defRPr>
            </a:pPr>
            <a:r>
              <a:rPr>
                <a:solidFill>
                  <a:schemeClr val="tx1"/>
                </a:solidFill>
              </a:rPr>
              <a:t>HSPH</a:t>
            </a:r>
          </a:p>
        </p:txBody>
      </p:sp>
      <p:sp>
        <p:nvSpPr>
          <p:cNvPr id="245" name="Shape 245"/>
          <p:cNvSpPr/>
          <p:nvPr/>
        </p:nvSpPr>
        <p:spPr>
          <a:xfrm>
            <a:off x="5037741" y="3772424"/>
            <a:ext cx="1531828"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Nuwan Goonasekera</a:t>
            </a:r>
          </a:p>
          <a:p>
            <a:pPr algn="ctr" defTabSz="411480">
              <a:defRPr sz="1200">
                <a:solidFill>
                  <a:srgbClr val="FFFFFF"/>
                </a:solidFill>
                <a:latin typeface="+mj-lt"/>
                <a:ea typeface="+mj-ea"/>
                <a:cs typeface="+mj-cs"/>
                <a:sym typeface="Helvetica"/>
              </a:defRPr>
            </a:pPr>
            <a:r>
              <a:rPr>
                <a:solidFill>
                  <a:schemeClr val="tx1"/>
                </a:solidFill>
              </a:rPr>
              <a:t>VeRSI</a:t>
            </a:r>
          </a:p>
        </p:txBody>
      </p:sp>
      <p:sp>
        <p:nvSpPr>
          <p:cNvPr id="246" name="Shape 246"/>
          <p:cNvSpPr/>
          <p:nvPr/>
        </p:nvSpPr>
        <p:spPr>
          <a:xfrm>
            <a:off x="6871005" y="3772424"/>
            <a:ext cx="1124665"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Yousef Kowsar</a:t>
            </a:r>
          </a:p>
          <a:p>
            <a:pPr algn="ctr" defTabSz="411480">
              <a:defRPr sz="1200">
                <a:solidFill>
                  <a:srgbClr val="FFFFFF"/>
                </a:solidFill>
                <a:latin typeface="+mj-lt"/>
                <a:ea typeface="+mj-ea"/>
                <a:cs typeface="+mj-cs"/>
                <a:sym typeface="Helvetica"/>
              </a:defRPr>
            </a:pPr>
            <a:r>
              <a:rPr>
                <a:solidFill>
                  <a:schemeClr val="tx1"/>
                </a:solidFill>
              </a:rPr>
              <a:t>VLSCI</a:t>
            </a:r>
          </a:p>
        </p:txBody>
      </p:sp>
      <p:sp>
        <p:nvSpPr>
          <p:cNvPr id="247" name="Shape 247"/>
          <p:cNvSpPr/>
          <p:nvPr/>
        </p:nvSpPr>
        <p:spPr>
          <a:xfrm>
            <a:off x="1085479" y="177837"/>
            <a:ext cx="6981100" cy="40011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dirty="0">
                <a:solidFill>
                  <a:schemeClr val="tx1"/>
                </a:solidFill>
              </a:rPr>
              <a:t>Extended team and other contributors…</a:t>
            </a:r>
          </a:p>
        </p:txBody>
      </p:sp>
      <p:sp>
        <p:nvSpPr>
          <p:cNvPr id="248" name="Shape 248"/>
          <p:cNvSpPr/>
          <p:nvPr/>
        </p:nvSpPr>
        <p:spPr>
          <a:xfrm>
            <a:off x="711200" y="4599395"/>
            <a:ext cx="7848600" cy="160043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defTabSz="640080">
              <a:buClr>
                <a:srgbClr val="FFFFFF"/>
              </a:buClr>
              <a:buFont typeface="Helvetica"/>
              <a:defRPr sz="2600">
                <a:solidFill>
                  <a:srgbClr val="FFFFFF"/>
                </a:solidFill>
                <a:uFill>
                  <a:solidFill>
                    <a:srgbClr val="FFFFFF"/>
                  </a:solidFill>
                </a:uFill>
                <a:latin typeface="+mj-lt"/>
                <a:ea typeface="+mj-ea"/>
                <a:cs typeface="+mj-cs"/>
                <a:sym typeface="Helvetica"/>
              </a:defRPr>
            </a:pPr>
            <a:r>
              <a:rPr dirty="0">
                <a:solidFill>
                  <a:schemeClr val="tx1"/>
                </a:solidFill>
              </a:rPr>
              <a:t>And </a:t>
            </a:r>
            <a:r>
              <a:rPr i="1" dirty="0">
                <a:solidFill>
                  <a:schemeClr val="tx1"/>
                </a:solidFill>
              </a:rPr>
              <a:t>many</a:t>
            </a:r>
            <a:r>
              <a:rPr dirty="0">
                <a:solidFill>
                  <a:schemeClr val="tx1"/>
                </a:solidFill>
              </a:rPr>
              <a:t> others who have contributed to the main Galaxy code</a:t>
            </a:r>
            <a:r>
              <a:rPr lang="en-US" dirty="0">
                <a:solidFill>
                  <a:schemeClr val="tx1"/>
                </a:solidFill>
              </a:rPr>
              <a:t> and to</a:t>
            </a:r>
            <a:r>
              <a:rPr dirty="0">
                <a:solidFill>
                  <a:schemeClr val="tx1"/>
                </a:solidFill>
              </a:rPr>
              <a:t> tools </a:t>
            </a:r>
            <a:r>
              <a:rPr lang="en-US" dirty="0">
                <a:solidFill>
                  <a:schemeClr val="tx1"/>
                </a:solidFill>
              </a:rPr>
              <a:t>for</a:t>
            </a:r>
            <a:r>
              <a:rPr dirty="0">
                <a:solidFill>
                  <a:schemeClr val="tx1"/>
                </a:solidFill>
              </a:rPr>
              <a:t> the ToolShed, participated in discussions, attended the Galaxy conferences, …</a:t>
            </a:r>
          </a:p>
        </p:txBody>
      </p:sp>
      <p:sp>
        <p:nvSpPr>
          <p:cNvPr id="21" name="Shape 239"/>
          <p:cNvSpPr/>
          <p:nvPr/>
        </p:nvSpPr>
        <p:spPr>
          <a:xfrm>
            <a:off x="1620115" y="2142719"/>
            <a:ext cx="1004440"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lang="en-US" dirty="0">
                <a:solidFill>
                  <a:schemeClr val="tx1"/>
                </a:solidFill>
              </a:rPr>
              <a:t>Luke Sargent</a:t>
            </a:r>
            <a:endParaRPr dirty="0">
              <a:solidFill>
                <a:schemeClr val="tx1"/>
              </a:solidFill>
            </a:endParaRPr>
          </a:p>
          <a:p>
            <a:pPr algn="ctr" defTabSz="411480">
              <a:defRPr sz="1200">
                <a:solidFill>
                  <a:srgbClr val="FFFFFF"/>
                </a:solidFill>
                <a:latin typeface="+mj-lt"/>
                <a:ea typeface="+mj-ea"/>
                <a:cs typeface="+mj-cs"/>
                <a:sym typeface="Helvetica"/>
              </a:defRPr>
            </a:pPr>
            <a:r>
              <a:rPr lang="en-US" dirty="0">
                <a:solidFill>
                  <a:schemeClr val="tx1"/>
                </a:solidFill>
              </a:rPr>
              <a:t>OHSU</a:t>
            </a:r>
            <a:endParaRPr dirty="0">
              <a:solidFill>
                <a:schemeClr val="tx1"/>
              </a:solidFill>
            </a:endParaRPr>
          </a:p>
        </p:txBody>
      </p:sp>
      <p:pic>
        <p:nvPicPr>
          <p:cNvPr id="1026" name="Picture 2" descr="uke Sarg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0309" y="1072349"/>
            <a:ext cx="662731"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29035"/>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rPr dirty="0"/>
              <a:t>G-OnRamp</a:t>
            </a:r>
            <a:br>
              <a:rPr dirty="0"/>
            </a:br>
            <a:r>
              <a:rPr sz="2200" dirty="0"/>
              <a:t>http://gonramp.org</a:t>
            </a:r>
          </a:p>
        </p:txBody>
      </p:sp>
      <p:sp>
        <p:nvSpPr>
          <p:cNvPr id="118" name="Shape 118"/>
          <p:cNvSpPr>
            <a:spLocks noGrp="1"/>
          </p:cNvSpPr>
          <p:nvPr>
            <p:ph type="body" idx="1"/>
          </p:nvPr>
        </p:nvSpPr>
        <p:spPr>
          <a:xfrm>
            <a:off x="457200" y="1435100"/>
            <a:ext cx="8601820" cy="4525963"/>
          </a:xfrm>
          <a:prstGeom prst="rect">
            <a:avLst/>
          </a:prstGeom>
        </p:spPr>
        <p:txBody>
          <a:bodyPr/>
          <a:lstStyle/>
          <a:p>
            <a:pPr defTabSz="256031">
              <a:spcBef>
                <a:spcPts val="400"/>
              </a:spcBef>
              <a:defRPr sz="1792"/>
            </a:pPr>
            <a:r>
              <a:rPr dirty="0"/>
              <a:t>Ready to use Galaxy server and workflows for genome annotation</a:t>
            </a:r>
          </a:p>
          <a:p>
            <a:pPr marL="438912" lvl="1" indent="-182880" defTabSz="256031">
              <a:spcBef>
                <a:spcPts val="400"/>
              </a:spcBef>
              <a:defRPr sz="1792"/>
            </a:pPr>
            <a:r>
              <a:rPr dirty="0"/>
              <a:t>for any eukaryotic genome, can adapt as needed</a:t>
            </a:r>
          </a:p>
          <a:p>
            <a:pPr marL="438912" lvl="1" indent="-182880" defTabSz="256031">
              <a:spcBef>
                <a:spcPts val="400"/>
              </a:spcBef>
              <a:defRPr sz="1792"/>
            </a:pPr>
            <a:r>
              <a:rPr dirty="0"/>
              <a:t>generates genome browser for doing manual annotation</a:t>
            </a:r>
          </a:p>
          <a:p>
            <a:pPr marL="438912" lvl="1" indent="-182880" defTabSz="256031">
              <a:spcBef>
                <a:spcPts val="400"/>
              </a:spcBef>
              <a:defRPr sz="1792"/>
            </a:pPr>
            <a:r>
              <a:rPr dirty="0"/>
              <a:t>integrates into ecosystem of bioinformatics tools such as UCSC Genome Browser, JBrowse/Apollo, and CyVerse</a:t>
            </a:r>
          </a:p>
          <a:p>
            <a:pPr marL="438912" lvl="1" indent="-182880" defTabSz="256031">
              <a:spcBef>
                <a:spcPts val="400"/>
              </a:spcBef>
              <a:defRPr sz="1792"/>
            </a:pPr>
            <a:r>
              <a:rPr dirty="0"/>
              <a:t>applicable to both research and education</a:t>
            </a:r>
            <a:r>
              <a:rPr lang="en-US" dirty="0"/>
              <a:t>, such as GEP</a:t>
            </a: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defTabSz="256031">
              <a:spcBef>
                <a:spcPts val="400"/>
              </a:spcBef>
              <a:defRPr sz="1792"/>
            </a:pPr>
            <a:endParaRPr dirty="0"/>
          </a:p>
          <a:p>
            <a:pPr defTabSz="256031">
              <a:spcBef>
                <a:spcPts val="400"/>
              </a:spcBef>
              <a:defRPr sz="1792"/>
            </a:pPr>
            <a:endParaRPr dirty="0"/>
          </a:p>
          <a:p>
            <a:pPr defTabSz="256031">
              <a:spcBef>
                <a:spcPts val="400"/>
              </a:spcBef>
              <a:defRPr sz="1792"/>
            </a:pPr>
            <a:r>
              <a:rPr dirty="0"/>
              <a:t> </a:t>
            </a:r>
          </a:p>
        </p:txBody>
      </p:sp>
      <p:grpSp>
        <p:nvGrpSpPr>
          <p:cNvPr id="173" name="Group 173"/>
          <p:cNvGrpSpPr/>
          <p:nvPr/>
        </p:nvGrpSpPr>
        <p:grpSpPr>
          <a:xfrm>
            <a:off x="1531100" y="3698081"/>
            <a:ext cx="6454020" cy="2931682"/>
            <a:chOff x="0" y="0"/>
            <a:chExt cx="6454018" cy="2931681"/>
          </a:xfrm>
        </p:grpSpPr>
        <p:grpSp>
          <p:nvGrpSpPr>
            <p:cNvPr id="121" name="Group 121"/>
            <p:cNvGrpSpPr/>
            <p:nvPr/>
          </p:nvGrpSpPr>
          <p:grpSpPr>
            <a:xfrm>
              <a:off x="-1" y="2254665"/>
              <a:ext cx="1332444" cy="570607"/>
              <a:chOff x="0" y="0"/>
              <a:chExt cx="1332442" cy="570606"/>
            </a:xfrm>
          </p:grpSpPr>
          <p:sp>
            <p:nvSpPr>
              <p:cNvPr id="119" name="Shape 119"/>
              <p:cNvSpPr/>
              <p:nvPr/>
            </p:nvSpPr>
            <p:spPr>
              <a:xfrm>
                <a:off x="0" y="0"/>
                <a:ext cx="1332443" cy="570607"/>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0" name="Shape 120"/>
              <p:cNvSpPr/>
              <p:nvPr/>
            </p:nvSpPr>
            <p:spPr>
              <a:xfrm>
                <a:off x="27854" y="43489"/>
                <a:ext cx="1276735"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RNA-Seq</a:t>
                </a:r>
              </a:p>
              <a:p>
                <a:pPr algn="ctr" defTabSz="3202177">
                  <a:defRPr sz="1400">
                    <a:solidFill>
                      <a:srgbClr val="FFFFFF"/>
                    </a:solidFill>
                    <a:latin typeface="+mn-lt"/>
                    <a:ea typeface="+mn-ea"/>
                    <a:cs typeface="+mn-cs"/>
                    <a:sym typeface="Calibri"/>
                  </a:defRPr>
                </a:pPr>
                <a:r>
                  <a:t>reads</a:t>
                </a:r>
              </a:p>
            </p:txBody>
          </p:sp>
        </p:grpSp>
        <p:grpSp>
          <p:nvGrpSpPr>
            <p:cNvPr id="125" name="Group 125"/>
            <p:cNvGrpSpPr/>
            <p:nvPr/>
          </p:nvGrpSpPr>
          <p:grpSpPr>
            <a:xfrm>
              <a:off x="1412635" y="3083"/>
              <a:ext cx="3244745" cy="2928599"/>
              <a:chOff x="0" y="0"/>
              <a:chExt cx="3244743" cy="2928598"/>
            </a:xfrm>
          </p:grpSpPr>
          <p:sp>
            <p:nvSpPr>
              <p:cNvPr id="122" name="Shape 122"/>
              <p:cNvSpPr/>
              <p:nvPr/>
            </p:nvSpPr>
            <p:spPr>
              <a:xfrm rot="16200000">
                <a:off x="158072" y="-158074"/>
                <a:ext cx="2928599" cy="3244745"/>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gradFill flip="none" rotWithShape="1">
                <a:gsLst>
                  <a:gs pos="0">
                    <a:srgbClr val="D1D1D1"/>
                  </a:gs>
                  <a:gs pos="50000">
                    <a:srgbClr val="C7C7C7"/>
                  </a:gs>
                  <a:gs pos="100000">
                    <a:srgbClr val="C0C0C0"/>
                  </a:gs>
                </a:gsLst>
                <a:lin ang="5400000" scaled="0"/>
              </a:gra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3" name="Shape 123"/>
              <p:cNvSpPr/>
              <p:nvPr/>
            </p:nvSpPr>
            <p:spPr>
              <a:xfrm rot="16200000">
                <a:off x="-1239090" y="1239089"/>
                <a:ext cx="2928598" cy="450419"/>
              </a:xfrm>
              <a:prstGeom prst="ellipse">
                <a:avLst/>
              </a:prstGeom>
              <a:solidFill>
                <a:srgbClr val="FFFFFF">
                  <a:alpha val="40000"/>
                </a:srgbClr>
              </a:soli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4" name="Shape 124"/>
              <p:cNvSpPr/>
              <p:nvPr/>
            </p:nvSpPr>
            <p:spPr>
              <a:xfrm rot="16200000">
                <a:off x="158073" y="-158073"/>
                <a:ext cx="2928598" cy="3244745"/>
              </a:xfrm>
              <a:custGeom>
                <a:avLst/>
                <a:gdLst/>
                <a:ahLst/>
                <a:cxnLst>
                  <a:cxn ang="0">
                    <a:pos x="wd2" y="hd2"/>
                  </a:cxn>
                  <a:cxn ang="5400000">
                    <a:pos x="wd2" y="hd2"/>
                  </a:cxn>
                  <a:cxn ang="10800000">
                    <a:pos x="wd2" y="hd2"/>
                  </a:cxn>
                  <a:cxn ang="16200000">
                    <a:pos x="wd2" y="hd2"/>
                  </a:cxn>
                </a:cxnLst>
                <a:rect l="0" t="0" r="r" b="b"/>
                <a:pathLst>
                  <a:path w="21600" h="21600" extrusionOk="0">
                    <a:moveTo>
                      <a:pt x="21600" y="1499"/>
                    </a:moveTo>
                    <a:cubicBezTo>
                      <a:pt x="21600" y="2327"/>
                      <a:pt x="16765" y="2998"/>
                      <a:pt x="10800" y="2998"/>
                    </a:cubicBezTo>
                    <a:cubicBezTo>
                      <a:pt x="4835" y="2998"/>
                      <a:pt x="0" y="2327"/>
                      <a:pt x="0" y="1499"/>
                    </a:cubicBez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lnTo>
                      <a:pt x="0" y="1499"/>
                    </a:lnTo>
                  </a:path>
                </a:pathLst>
              </a:custGeom>
              <a:noFill/>
              <a:ln w="6350" cap="flat">
                <a:solidFill>
                  <a:srgbClr val="A5A5A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grpSp>
          <p:nvGrpSpPr>
            <p:cNvPr id="128" name="Group 128"/>
            <p:cNvGrpSpPr/>
            <p:nvPr/>
          </p:nvGrpSpPr>
          <p:grpSpPr>
            <a:xfrm>
              <a:off x="1916928" y="464195"/>
              <a:ext cx="1162804" cy="515088"/>
              <a:chOff x="0" y="0"/>
              <a:chExt cx="1162803" cy="515087"/>
            </a:xfrm>
          </p:grpSpPr>
          <p:sp>
            <p:nvSpPr>
              <p:cNvPr id="126" name="Shape 126"/>
              <p:cNvSpPr/>
              <p:nvPr/>
            </p:nvSpPr>
            <p:spPr>
              <a:xfrm>
                <a:off x="0" y="0"/>
                <a:ext cx="1162804" cy="515088"/>
              </a:xfrm>
              <a:prstGeom prst="roundRect">
                <a:avLst>
                  <a:gd name="adj" fmla="val 16667"/>
                </a:avLst>
              </a:prstGeom>
              <a:solidFill>
                <a:srgbClr val="44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7" name="Shape 127"/>
              <p:cNvSpPr/>
              <p:nvPr/>
            </p:nvSpPr>
            <p:spPr>
              <a:xfrm>
                <a:off x="25144" y="15729"/>
                <a:ext cx="1112515"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Sequence similarity</a:t>
                </a:r>
              </a:p>
            </p:txBody>
          </p:sp>
        </p:grpSp>
        <p:grpSp>
          <p:nvGrpSpPr>
            <p:cNvPr id="131" name="Group 131"/>
            <p:cNvGrpSpPr/>
            <p:nvPr/>
          </p:nvGrpSpPr>
          <p:grpSpPr>
            <a:xfrm>
              <a:off x="1913844" y="1738035"/>
              <a:ext cx="1168972" cy="515088"/>
              <a:chOff x="0" y="0"/>
              <a:chExt cx="1168971" cy="515087"/>
            </a:xfrm>
          </p:grpSpPr>
          <p:sp>
            <p:nvSpPr>
              <p:cNvPr id="129" name="Shape 129"/>
              <p:cNvSpPr/>
              <p:nvPr/>
            </p:nvSpPr>
            <p:spPr>
              <a:xfrm>
                <a:off x="0" y="0"/>
                <a:ext cx="1168972" cy="515088"/>
              </a:xfrm>
              <a:prstGeom prst="roundRect">
                <a:avLst>
                  <a:gd name="adj" fmla="val 16667"/>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0" name="Shape 130"/>
              <p:cNvSpPr/>
              <p:nvPr/>
            </p:nvSpPr>
            <p:spPr>
              <a:xfrm>
                <a:off x="25144" y="15729"/>
                <a:ext cx="1118683"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RNA-Seq analysis</a:t>
                </a:r>
              </a:p>
            </p:txBody>
          </p:sp>
        </p:grpSp>
        <p:grpSp>
          <p:nvGrpSpPr>
            <p:cNvPr id="134" name="Group 134"/>
            <p:cNvGrpSpPr/>
            <p:nvPr/>
          </p:nvGrpSpPr>
          <p:grpSpPr>
            <a:xfrm>
              <a:off x="1916928" y="1101115"/>
              <a:ext cx="1168972" cy="515089"/>
              <a:chOff x="0" y="0"/>
              <a:chExt cx="1168971" cy="515087"/>
            </a:xfrm>
          </p:grpSpPr>
          <p:sp>
            <p:nvSpPr>
              <p:cNvPr id="132" name="Shape 132"/>
              <p:cNvSpPr/>
              <p:nvPr/>
            </p:nvSpPr>
            <p:spPr>
              <a:xfrm>
                <a:off x="0" y="0"/>
                <a:ext cx="1168972" cy="515088"/>
              </a:xfrm>
              <a:prstGeom prst="roundRect">
                <a:avLst>
                  <a:gd name="adj" fmla="val 16667"/>
                </a:avLst>
              </a:prstGeom>
              <a:solidFill>
                <a:srgbClr val="00B05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3" name="Shape 133"/>
              <p:cNvSpPr/>
              <p:nvPr/>
            </p:nvSpPr>
            <p:spPr>
              <a:xfrm>
                <a:off x="25144" y="15729"/>
                <a:ext cx="1118683" cy="4836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Gene predictions</a:t>
                </a:r>
              </a:p>
            </p:txBody>
          </p:sp>
        </p:grpSp>
        <p:grpSp>
          <p:nvGrpSpPr>
            <p:cNvPr id="137" name="Group 137"/>
            <p:cNvGrpSpPr/>
            <p:nvPr/>
          </p:nvGrpSpPr>
          <p:grpSpPr>
            <a:xfrm>
              <a:off x="1916928" y="2364159"/>
              <a:ext cx="1162804" cy="515089"/>
              <a:chOff x="0" y="0"/>
              <a:chExt cx="1162803" cy="515087"/>
            </a:xfrm>
          </p:grpSpPr>
          <p:sp>
            <p:nvSpPr>
              <p:cNvPr id="135" name="Shape 135"/>
              <p:cNvSpPr/>
              <p:nvPr/>
            </p:nvSpPr>
            <p:spPr>
              <a:xfrm>
                <a:off x="0" y="0"/>
                <a:ext cx="1162804" cy="515088"/>
              </a:xfrm>
              <a:prstGeom prst="roundRect">
                <a:avLst>
                  <a:gd name="adj" fmla="val 16667"/>
                </a:avLst>
              </a:prstGeom>
              <a:solidFill>
                <a:srgbClr val="ED7D31"/>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6" name="Shape 136"/>
              <p:cNvSpPr/>
              <p:nvPr/>
            </p:nvSpPr>
            <p:spPr>
              <a:xfrm>
                <a:off x="25144" y="114429"/>
                <a:ext cx="1112515" cy="2862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Repeats</a:t>
                </a:r>
              </a:p>
            </p:txBody>
          </p:sp>
        </p:grpSp>
        <p:grpSp>
          <p:nvGrpSpPr>
            <p:cNvPr id="140" name="Group 140"/>
            <p:cNvGrpSpPr/>
            <p:nvPr/>
          </p:nvGrpSpPr>
          <p:grpSpPr>
            <a:xfrm>
              <a:off x="3394336" y="658510"/>
              <a:ext cx="983911" cy="909886"/>
              <a:chOff x="0" y="0"/>
              <a:chExt cx="983909" cy="909885"/>
            </a:xfrm>
          </p:grpSpPr>
          <p:sp>
            <p:nvSpPr>
              <p:cNvPr id="138" name="Shape 138"/>
              <p:cNvSpPr/>
              <p:nvPr/>
            </p:nvSpPr>
            <p:spPr>
              <a:xfrm>
                <a:off x="0" y="0"/>
                <a:ext cx="983910" cy="909886"/>
              </a:xfrm>
              <a:prstGeom prst="roundRect">
                <a:avLst>
                  <a:gd name="adj" fmla="val 16667"/>
                </a:avLst>
              </a:prstGeom>
              <a:solidFill>
                <a:srgbClr val="43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9" name="Shape 139"/>
              <p:cNvSpPr/>
              <p:nvPr/>
            </p:nvSpPr>
            <p:spPr>
              <a:xfrm>
                <a:off x="44416" y="114429"/>
                <a:ext cx="895077" cy="681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Hub Archive Creator</a:t>
                </a:r>
              </a:p>
            </p:txBody>
          </p:sp>
        </p:grpSp>
        <p:grpSp>
          <p:nvGrpSpPr>
            <p:cNvPr id="143" name="Group 143"/>
            <p:cNvGrpSpPr/>
            <p:nvPr/>
          </p:nvGrpSpPr>
          <p:grpSpPr>
            <a:xfrm>
              <a:off x="3394336" y="1753456"/>
              <a:ext cx="986996" cy="911429"/>
              <a:chOff x="0" y="0"/>
              <a:chExt cx="986994" cy="911427"/>
            </a:xfrm>
          </p:grpSpPr>
          <p:sp>
            <p:nvSpPr>
              <p:cNvPr id="141" name="Shape 141"/>
              <p:cNvSpPr/>
              <p:nvPr/>
            </p:nvSpPr>
            <p:spPr>
              <a:xfrm>
                <a:off x="0" y="0"/>
                <a:ext cx="986995" cy="911428"/>
              </a:xfrm>
              <a:prstGeom prst="roundRect">
                <a:avLst>
                  <a:gd name="adj" fmla="val 16667"/>
                </a:avLst>
              </a:prstGeom>
              <a:solidFill>
                <a:srgbClr val="C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42" name="Shape 142"/>
              <p:cNvSpPr/>
              <p:nvPr/>
            </p:nvSpPr>
            <p:spPr>
              <a:xfrm>
                <a:off x="44492" y="115200"/>
                <a:ext cx="898010" cy="681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JBrowse</a:t>
                </a:r>
              </a:p>
              <a:p>
                <a:pPr algn="ctr" defTabSz="3202177">
                  <a:defRPr sz="1400">
                    <a:solidFill>
                      <a:srgbClr val="FFFFFF"/>
                    </a:solidFill>
                    <a:latin typeface="+mn-lt"/>
                    <a:ea typeface="+mn-ea"/>
                    <a:cs typeface="+mn-cs"/>
                    <a:sym typeface="Calibri"/>
                  </a:defRPr>
                </a:pPr>
                <a:r>
                  <a:t>Archive Creator</a:t>
                </a:r>
              </a:p>
            </p:txBody>
          </p:sp>
        </p:grpSp>
        <p:sp>
          <p:nvSpPr>
            <p:cNvPr id="144" name="Shape 144"/>
            <p:cNvSpPr/>
            <p:nvPr/>
          </p:nvSpPr>
          <p:spPr>
            <a:xfrm>
              <a:off x="3078982" y="722252"/>
              <a:ext cx="215771" cy="3911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5" name="Shape 145"/>
            <p:cNvSpPr/>
            <p:nvPr/>
          </p:nvSpPr>
          <p:spPr>
            <a:xfrm rot="10800000" flipH="1">
              <a:off x="3083155" y="1113413"/>
              <a:ext cx="211598" cy="882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6" name="Shape 146"/>
            <p:cNvSpPr/>
            <p:nvPr/>
          </p:nvSpPr>
          <p:spPr>
            <a:xfrm rot="10800000" flipH="1">
              <a:off x="3085325" y="1113413"/>
              <a:ext cx="209428" cy="2457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7" name="Shape 147"/>
            <p:cNvSpPr/>
            <p:nvPr/>
          </p:nvSpPr>
          <p:spPr>
            <a:xfrm rot="10800000" flipH="1">
              <a:off x="3078982" y="1113413"/>
              <a:ext cx="215771" cy="1508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8" name="Shape 148"/>
            <p:cNvSpPr/>
            <p:nvPr/>
          </p:nvSpPr>
          <p:spPr>
            <a:xfrm>
              <a:off x="3078982" y="722252"/>
              <a:ext cx="215771" cy="148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9" name="Shape 149"/>
            <p:cNvSpPr/>
            <p:nvPr/>
          </p:nvSpPr>
          <p:spPr>
            <a:xfrm>
              <a:off x="3083155" y="1996141"/>
              <a:ext cx="211598" cy="212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0" name="Shape 150"/>
            <p:cNvSpPr/>
            <p:nvPr/>
          </p:nvSpPr>
          <p:spPr>
            <a:xfrm>
              <a:off x="3085325" y="1359196"/>
              <a:ext cx="209428" cy="849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1" name="Shape 151"/>
            <p:cNvSpPr/>
            <p:nvPr/>
          </p:nvSpPr>
          <p:spPr>
            <a:xfrm rot="10800000" flipH="1">
              <a:off x="3078982" y="2208762"/>
              <a:ext cx="215771" cy="41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2" name="Shape 152"/>
            <p:cNvSpPr/>
            <p:nvPr/>
          </p:nvSpPr>
          <p:spPr>
            <a:xfrm>
              <a:off x="1367913" y="289929"/>
              <a:ext cx="424100" cy="242123"/>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55" name="Group 155"/>
            <p:cNvGrpSpPr/>
            <p:nvPr/>
          </p:nvGrpSpPr>
          <p:grpSpPr>
            <a:xfrm>
              <a:off x="-1" y="857451"/>
              <a:ext cx="1332444" cy="1312395"/>
              <a:chOff x="0" y="0"/>
              <a:chExt cx="1332442" cy="1312393"/>
            </a:xfrm>
          </p:grpSpPr>
          <p:sp>
            <p:nvSpPr>
              <p:cNvPr id="153" name="Shape 153"/>
              <p:cNvSpPr/>
              <p:nvPr/>
            </p:nvSpPr>
            <p:spPr>
              <a:xfrm>
                <a:off x="0" y="0"/>
                <a:ext cx="1332443" cy="1312394"/>
              </a:xfrm>
              <a:prstGeom prst="roundRect">
                <a:avLst>
                  <a:gd name="adj" fmla="val 16667"/>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4" name="Shape 154"/>
              <p:cNvSpPr/>
              <p:nvPr/>
            </p:nvSpPr>
            <p:spPr>
              <a:xfrm>
                <a:off x="64066" y="216984"/>
                <a:ext cx="1204311" cy="8784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3202177">
                  <a:defRPr sz="1200">
                    <a:solidFill>
                      <a:srgbClr val="FFFFFF"/>
                    </a:solidFill>
                    <a:latin typeface="+mn-lt"/>
                    <a:ea typeface="+mn-ea"/>
                    <a:cs typeface="+mn-cs"/>
                    <a:sym typeface="Calibri"/>
                  </a:defRPr>
                </a:lvl1pPr>
              </a:lstStyle>
              <a:p>
                <a:r>
                  <a:t>Transcripts / proteins from informant genome</a:t>
                </a:r>
              </a:p>
            </p:txBody>
          </p:sp>
        </p:grpSp>
        <p:grpSp>
          <p:nvGrpSpPr>
            <p:cNvPr id="158" name="Group 158"/>
            <p:cNvGrpSpPr/>
            <p:nvPr/>
          </p:nvGrpSpPr>
          <p:grpSpPr>
            <a:xfrm>
              <a:off x="-1" y="0"/>
              <a:ext cx="1332444" cy="788053"/>
              <a:chOff x="0" y="0"/>
              <a:chExt cx="1332442" cy="788052"/>
            </a:xfrm>
          </p:grpSpPr>
          <p:sp>
            <p:nvSpPr>
              <p:cNvPr id="156" name="Shape 156"/>
              <p:cNvSpPr/>
              <p:nvPr/>
            </p:nvSpPr>
            <p:spPr>
              <a:xfrm>
                <a:off x="0" y="0"/>
                <a:ext cx="1332443" cy="788053"/>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7" name="Shape 157"/>
              <p:cNvSpPr/>
              <p:nvPr/>
            </p:nvSpPr>
            <p:spPr>
              <a:xfrm>
                <a:off x="38469" y="53513"/>
                <a:ext cx="1255504" cy="6810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Reference genome</a:t>
                </a:r>
              </a:p>
              <a:p>
                <a:pPr algn="ctr" defTabSz="3202177">
                  <a:defRPr sz="1400">
                    <a:solidFill>
                      <a:srgbClr val="FFFFFF"/>
                    </a:solidFill>
                    <a:latin typeface="+mn-lt"/>
                    <a:ea typeface="+mn-ea"/>
                    <a:cs typeface="+mn-cs"/>
                    <a:sym typeface="Calibri"/>
                  </a:defRPr>
                </a:pPr>
                <a:r>
                  <a:t>assembly</a:t>
                </a:r>
              </a:p>
            </p:txBody>
          </p:sp>
        </p:grpSp>
        <p:sp>
          <p:nvSpPr>
            <p:cNvPr id="159" name="Shape 159"/>
            <p:cNvSpPr/>
            <p:nvPr/>
          </p:nvSpPr>
          <p:spPr>
            <a:xfrm>
              <a:off x="1367913" y="1193645"/>
              <a:ext cx="424100" cy="243666"/>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0" name="Shape 160"/>
            <p:cNvSpPr/>
            <p:nvPr/>
          </p:nvSpPr>
          <p:spPr>
            <a:xfrm>
              <a:off x="1367913" y="1701022"/>
              <a:ext cx="424100" cy="242124"/>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1" name="Shape 161"/>
            <p:cNvSpPr/>
            <p:nvPr/>
          </p:nvSpPr>
          <p:spPr>
            <a:xfrm>
              <a:off x="1369454" y="2442810"/>
              <a:ext cx="422558" cy="242122"/>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65" name="Group 165"/>
            <p:cNvGrpSpPr/>
            <p:nvPr/>
          </p:nvGrpSpPr>
          <p:grpSpPr>
            <a:xfrm>
              <a:off x="4811597" y="718655"/>
              <a:ext cx="1642422" cy="749499"/>
              <a:chOff x="0" y="0"/>
              <a:chExt cx="1642420" cy="749497"/>
            </a:xfrm>
          </p:grpSpPr>
          <p:sp>
            <p:nvSpPr>
              <p:cNvPr id="162" name="Shape 162"/>
              <p:cNvSpPr/>
              <p:nvPr/>
            </p:nvSpPr>
            <p:spPr>
              <a:xfrm>
                <a:off x="0" y="0"/>
                <a:ext cx="1636253" cy="749498"/>
              </a:xfrm>
              <a:prstGeom prst="rect">
                <a:avLst/>
              </a:prstGeom>
              <a:solidFill>
                <a:srgbClr val="F9FAF9"/>
              </a:solidFill>
              <a:ln w="9525" cap="flat">
                <a:solidFill>
                  <a:srgbClr val="F2F2F2"/>
                </a:solidFill>
                <a:prstDash val="solid"/>
                <a:miter lim="800000"/>
              </a:ln>
              <a:effectLst/>
            </p:spPr>
            <p:txBody>
              <a:bodyPr wrap="square" lIns="45719" tIns="45719" rIns="45719" bIns="45719" numCol="1" anchor="ctr">
                <a:noAutofit/>
              </a:bodyPr>
              <a:lstStyle/>
              <a:p>
                <a:pPr algn="ctr" defTabSz="3201988">
                  <a:defRPr sz="1400">
                    <a:solidFill>
                      <a:srgbClr val="FFFFFF"/>
                    </a:solidFill>
                    <a:latin typeface="Arial"/>
                    <a:ea typeface="Arial"/>
                    <a:cs typeface="Arial"/>
                    <a:sym typeface="Arial"/>
                  </a:defRPr>
                </a:pPr>
                <a:endParaRPr/>
              </a:p>
            </p:txBody>
          </p:sp>
          <p:pic>
            <p:nvPicPr>
              <p:cNvPr id="163" name="image32.png"/>
              <p:cNvPicPr>
                <a:picLocks noChangeAspect="1"/>
              </p:cNvPicPr>
              <p:nvPr/>
            </p:nvPicPr>
            <p:blipFill>
              <a:blip r:embed="rId2">
                <a:extLst/>
              </a:blip>
              <a:srcRect l="43273"/>
              <a:stretch>
                <a:fillRect/>
              </a:stretch>
            </p:blipFill>
            <p:spPr>
              <a:xfrm>
                <a:off x="76993" y="337740"/>
                <a:ext cx="1565428" cy="403928"/>
              </a:xfrm>
              <a:prstGeom prst="rect">
                <a:avLst/>
              </a:prstGeom>
              <a:ln w="12700" cap="flat">
                <a:noFill/>
                <a:miter lim="400000"/>
              </a:ln>
              <a:effectLst/>
            </p:spPr>
          </p:pic>
          <p:pic>
            <p:nvPicPr>
              <p:cNvPr id="164" name="image32.png"/>
              <p:cNvPicPr>
                <a:picLocks noChangeAspect="1"/>
              </p:cNvPicPr>
              <p:nvPr/>
            </p:nvPicPr>
            <p:blipFill>
              <a:blip r:embed="rId2">
                <a:extLst/>
              </a:blip>
              <a:srcRect r="56537"/>
              <a:stretch>
                <a:fillRect/>
              </a:stretch>
            </p:blipFill>
            <p:spPr>
              <a:xfrm>
                <a:off x="294278" y="99723"/>
                <a:ext cx="1199391" cy="403929"/>
              </a:xfrm>
              <a:prstGeom prst="rect">
                <a:avLst/>
              </a:prstGeom>
              <a:ln w="12700" cap="flat">
                <a:noFill/>
                <a:miter lim="400000"/>
              </a:ln>
              <a:effectLst/>
            </p:spPr>
          </p:pic>
        </p:grpSp>
        <p:grpSp>
          <p:nvGrpSpPr>
            <p:cNvPr id="169" name="Group 169"/>
            <p:cNvGrpSpPr/>
            <p:nvPr/>
          </p:nvGrpSpPr>
          <p:grpSpPr>
            <a:xfrm>
              <a:off x="4768822" y="1829023"/>
              <a:ext cx="1685196" cy="749499"/>
              <a:chOff x="0" y="0"/>
              <a:chExt cx="1685194" cy="749497"/>
            </a:xfrm>
          </p:grpSpPr>
          <p:sp>
            <p:nvSpPr>
              <p:cNvPr id="166" name="Shape 166"/>
              <p:cNvSpPr/>
              <p:nvPr/>
            </p:nvSpPr>
            <p:spPr>
              <a:xfrm>
                <a:off x="41233" y="0"/>
                <a:ext cx="1636252" cy="749498"/>
              </a:xfrm>
              <a:prstGeom prst="rect">
                <a:avLst/>
              </a:prstGeom>
              <a:solidFill>
                <a:srgbClr val="F2F2F2"/>
              </a:solidFill>
              <a:ln w="25400" cap="flat">
                <a:solidFill>
                  <a:srgbClr val="F2F2F2"/>
                </a:solidFill>
                <a:prstDash val="solid"/>
                <a:round/>
              </a:ln>
              <a:effectLst/>
            </p:spPr>
            <p:txBody>
              <a:bodyPr wrap="square" lIns="45719" tIns="45719" rIns="45719" bIns="45719" numCol="1" anchor="ctr">
                <a:noAutofit/>
              </a:bodyPr>
              <a:lstStyle/>
              <a:p>
                <a:pPr algn="ctr" defTabSz="457200">
                  <a:defRPr sz="1400">
                    <a:solidFill>
                      <a:srgbClr val="FFFFFF"/>
                    </a:solidFill>
                    <a:latin typeface="+mn-lt"/>
                    <a:ea typeface="+mn-ea"/>
                    <a:cs typeface="+mn-cs"/>
                    <a:sym typeface="Calibri"/>
                  </a:defRPr>
                </a:pPr>
                <a:endParaRPr/>
              </a:p>
            </p:txBody>
          </p:sp>
          <p:pic>
            <p:nvPicPr>
              <p:cNvPr id="167" name="image33.png"/>
              <p:cNvPicPr>
                <a:picLocks noChangeAspect="1"/>
              </p:cNvPicPr>
              <p:nvPr/>
            </p:nvPicPr>
            <p:blipFill>
              <a:blip r:embed="rId3">
                <a:extLst/>
              </a:blip>
              <a:stretch>
                <a:fillRect/>
              </a:stretch>
            </p:blipFill>
            <p:spPr>
              <a:xfrm>
                <a:off x="0" y="409010"/>
                <a:ext cx="1685195" cy="308891"/>
              </a:xfrm>
              <a:prstGeom prst="rect">
                <a:avLst/>
              </a:prstGeom>
              <a:ln w="12700" cap="flat">
                <a:noFill/>
                <a:miter lim="400000"/>
              </a:ln>
              <a:effectLst/>
            </p:spPr>
          </p:pic>
          <p:pic>
            <p:nvPicPr>
              <p:cNvPr id="168" name="image34.png"/>
              <p:cNvPicPr>
                <a:picLocks noChangeAspect="1"/>
              </p:cNvPicPr>
              <p:nvPr/>
            </p:nvPicPr>
            <p:blipFill>
              <a:blip r:embed="rId4">
                <a:extLst/>
              </a:blip>
              <a:stretch>
                <a:fillRect/>
              </a:stretch>
            </p:blipFill>
            <p:spPr>
              <a:xfrm>
                <a:off x="251581" y="1122"/>
                <a:ext cx="1147896" cy="394344"/>
              </a:xfrm>
              <a:prstGeom prst="rect">
                <a:avLst/>
              </a:prstGeom>
              <a:ln w="12700" cap="flat">
                <a:noFill/>
                <a:miter lim="400000"/>
              </a:ln>
              <a:effectLst/>
            </p:spPr>
          </p:pic>
        </p:grpSp>
        <p:pic>
          <p:nvPicPr>
            <p:cNvPr id="170" name="image35.png"/>
            <p:cNvPicPr>
              <a:picLocks noChangeAspect="1"/>
            </p:cNvPicPr>
            <p:nvPr/>
          </p:nvPicPr>
          <p:blipFill>
            <a:blip r:embed="rId5">
              <a:extLst/>
            </a:blip>
            <a:stretch>
              <a:fillRect/>
            </a:stretch>
          </p:blipFill>
          <p:spPr>
            <a:xfrm>
              <a:off x="1972632" y="181"/>
              <a:ext cx="2054484" cy="500089"/>
            </a:xfrm>
            <a:prstGeom prst="rect">
              <a:avLst/>
            </a:prstGeom>
            <a:ln w="12700" cap="flat">
              <a:noFill/>
              <a:miter lim="400000"/>
            </a:ln>
            <a:effectLst/>
          </p:spPr>
        </p:pic>
        <p:sp>
          <p:nvSpPr>
            <p:cNvPr id="171" name="Shape 171"/>
            <p:cNvSpPr/>
            <p:nvPr/>
          </p:nvSpPr>
          <p:spPr>
            <a:xfrm>
              <a:off x="4455354" y="983910"/>
              <a:ext cx="351617" cy="35007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sp>
          <p:nvSpPr>
            <p:cNvPr id="172" name="Shape 172"/>
            <p:cNvSpPr/>
            <p:nvPr/>
          </p:nvSpPr>
          <p:spPr>
            <a:xfrm>
              <a:off x="4455354" y="2058807"/>
              <a:ext cx="353160" cy="35161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grpSp>
    </p:spTree>
    <p:extLst>
      <p:ext uri="{BB962C8B-B14F-4D97-AF65-F5344CB8AC3E}">
        <p14:creationId xmlns:p14="http://schemas.microsoft.com/office/powerpoint/2010/main" val="195074401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p:cNvSpPr>
          <p:nvPr>
            <p:ph type="body" idx="1"/>
          </p:nvPr>
        </p:nvSpPr>
        <p:spPr>
          <a:prstGeom prst="rect">
            <a:avLst/>
          </a:prstGeom>
        </p:spPr>
        <p:txBody>
          <a:bodyPr/>
          <a:lstStyle/>
          <a:p>
            <a:endParaRPr/>
          </a:p>
        </p:txBody>
      </p:sp>
      <p:pic>
        <p:nvPicPr>
          <p:cNvPr id="429" name="image19.png"/>
          <p:cNvPicPr>
            <a:picLocks noChangeAspect="1"/>
          </p:cNvPicPr>
          <p:nvPr/>
        </p:nvPicPr>
        <p:blipFill>
          <a:blip r:embed="rId3">
            <a:extLst/>
          </a:blip>
          <a:srcRect l="1739" t="645"/>
          <a:stretch>
            <a:fillRect/>
          </a:stretch>
        </p:blipFill>
        <p:spPr>
          <a:xfrm>
            <a:off x="183625" y="739798"/>
            <a:ext cx="8750149" cy="5834653"/>
          </a:xfrm>
          <a:prstGeom prst="rect">
            <a:avLst/>
          </a:prstGeom>
          <a:ln w="12700">
            <a:miter lim="400000"/>
          </a:ln>
        </p:spPr>
      </p:pic>
      <p:grpSp>
        <p:nvGrpSpPr>
          <p:cNvPr id="432" name="Group 432"/>
          <p:cNvGrpSpPr/>
          <p:nvPr/>
        </p:nvGrpSpPr>
        <p:grpSpPr>
          <a:xfrm>
            <a:off x="183624" y="672774"/>
            <a:ext cx="1018504" cy="757804"/>
            <a:chOff x="0" y="-1"/>
            <a:chExt cx="1018503" cy="757803"/>
          </a:xfrm>
        </p:grpSpPr>
        <p:sp>
          <p:nvSpPr>
            <p:cNvPr id="430" name="Shape 430"/>
            <p:cNvSpPr/>
            <p:nvPr/>
          </p:nvSpPr>
          <p:spPr>
            <a:xfrm>
              <a:off x="0" y="-1"/>
              <a:ext cx="1018503" cy="757803"/>
            </a:xfrm>
            <a:prstGeom prst="roundRect">
              <a:avLst>
                <a:gd name="adj" fmla="val 16667"/>
              </a:avLst>
            </a:prstGeom>
            <a:solidFill>
              <a:srgbClr val="5B9BD5"/>
            </a:solidFill>
            <a:ln w="57150" cap="flat">
              <a:solidFill>
                <a:srgbClr val="1E4E79"/>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31" name="Shape 431"/>
            <p:cNvSpPr/>
            <p:nvPr/>
          </p:nvSpPr>
          <p:spPr>
            <a:xfrm>
              <a:off x="36992" y="24959"/>
              <a:ext cx="944518" cy="7078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a:t>Input Data</a:t>
              </a:r>
            </a:p>
          </p:txBody>
        </p:sp>
      </p:grpSp>
      <p:sp>
        <p:nvSpPr>
          <p:cNvPr id="433" name="Shape 433"/>
          <p:cNvSpPr/>
          <p:nvPr/>
        </p:nvSpPr>
        <p:spPr>
          <a:xfrm>
            <a:off x="187097" y="1430573"/>
            <a:ext cx="1018502" cy="4074004"/>
          </a:xfrm>
          <a:prstGeom prst="rect">
            <a:avLst/>
          </a:prstGeom>
          <a:ln w="57150">
            <a:solidFill>
              <a:srgbClr val="1E4E79"/>
            </a:solidFill>
            <a:miter/>
          </a:ln>
        </p:spPr>
        <p:txBody>
          <a:bodyPr lIns="45719" rIns="45719" anchor="ctr"/>
          <a:lstStyle/>
          <a:p>
            <a:pPr algn="ctr">
              <a:defRPr sz="7200">
                <a:solidFill>
                  <a:srgbClr val="FFFFFF"/>
                </a:solidFill>
                <a:latin typeface="+mn-lt"/>
                <a:ea typeface="+mn-ea"/>
                <a:cs typeface="+mn-cs"/>
                <a:sym typeface="Calibri"/>
              </a:defRPr>
            </a:pPr>
            <a:endParaRPr/>
          </a:p>
        </p:txBody>
      </p:sp>
      <p:grpSp>
        <p:nvGrpSpPr>
          <p:cNvPr id="436" name="Group 436"/>
          <p:cNvGrpSpPr/>
          <p:nvPr/>
        </p:nvGrpSpPr>
        <p:grpSpPr>
          <a:xfrm>
            <a:off x="2533099" y="306870"/>
            <a:ext cx="4780204" cy="400108"/>
            <a:chOff x="-1" y="-20984"/>
            <a:chExt cx="4780203" cy="400107"/>
          </a:xfrm>
        </p:grpSpPr>
        <p:sp>
          <p:nvSpPr>
            <p:cNvPr id="434" name="Shape 434"/>
            <p:cNvSpPr/>
            <p:nvPr/>
          </p:nvSpPr>
          <p:spPr>
            <a:xfrm>
              <a:off x="-1" y="8601"/>
              <a:ext cx="4780203" cy="343202"/>
            </a:xfrm>
            <a:prstGeom prst="roundRect">
              <a:avLst>
                <a:gd name="adj" fmla="val 16667"/>
              </a:avLst>
            </a:prstGeom>
            <a:solidFill>
              <a:srgbClr val="4A85E8"/>
            </a:solidFill>
            <a:ln w="57150" cap="flat">
              <a:solidFill>
                <a:srgbClr val="1F3864"/>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35" name="Shape 435"/>
            <p:cNvSpPr/>
            <p:nvPr/>
          </p:nvSpPr>
          <p:spPr>
            <a:xfrm>
              <a:off x="16753" y="-20984"/>
              <a:ext cx="4746696" cy="400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a:t>Sequence Similarity</a:t>
              </a:r>
            </a:p>
          </p:txBody>
        </p:sp>
      </p:grpSp>
      <p:sp>
        <p:nvSpPr>
          <p:cNvPr id="437" name="Shape 437"/>
          <p:cNvSpPr/>
          <p:nvPr/>
        </p:nvSpPr>
        <p:spPr>
          <a:xfrm>
            <a:off x="2536781" y="678506"/>
            <a:ext cx="4776603" cy="1820700"/>
          </a:xfrm>
          <a:prstGeom prst="rect">
            <a:avLst/>
          </a:prstGeom>
          <a:ln w="57150">
            <a:solidFill>
              <a:srgbClr val="1F3864"/>
            </a:solidFill>
            <a:miter/>
          </a:ln>
        </p:spPr>
        <p:txBody>
          <a:bodyPr lIns="45719" rIns="45719" anchor="ctr"/>
          <a:lstStyle/>
          <a:p>
            <a:pPr algn="ctr">
              <a:defRPr sz="7200">
                <a:solidFill>
                  <a:srgbClr val="FFFFFF"/>
                </a:solidFill>
                <a:latin typeface="+mn-lt"/>
                <a:ea typeface="+mn-ea"/>
                <a:cs typeface="+mn-cs"/>
                <a:sym typeface="Calibri"/>
              </a:defRPr>
            </a:pPr>
            <a:endParaRPr/>
          </a:p>
        </p:txBody>
      </p:sp>
      <p:grpSp>
        <p:nvGrpSpPr>
          <p:cNvPr id="440" name="Group 440"/>
          <p:cNvGrpSpPr/>
          <p:nvPr/>
        </p:nvGrpSpPr>
        <p:grpSpPr>
          <a:xfrm>
            <a:off x="2484675" y="2143221"/>
            <a:ext cx="4208704" cy="343203"/>
            <a:chOff x="0" y="7468"/>
            <a:chExt cx="4208703" cy="343202"/>
          </a:xfrm>
        </p:grpSpPr>
        <p:sp>
          <p:nvSpPr>
            <p:cNvPr id="438" name="Shape 438"/>
            <p:cNvSpPr/>
            <p:nvPr/>
          </p:nvSpPr>
          <p:spPr>
            <a:xfrm>
              <a:off x="0" y="7468"/>
              <a:ext cx="4208703" cy="343202"/>
            </a:xfrm>
            <a:prstGeom prst="roundRect">
              <a:avLst>
                <a:gd name="adj" fmla="val 16667"/>
              </a:avLst>
            </a:prstGeom>
            <a:solidFill>
              <a:srgbClr val="93C57D"/>
            </a:solidFill>
            <a:ln w="57150" cap="flat">
              <a:solidFill>
                <a:srgbClr val="385623"/>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39" name="Shape 439"/>
            <p:cNvSpPr/>
            <p:nvPr/>
          </p:nvSpPr>
          <p:spPr>
            <a:xfrm>
              <a:off x="16753" y="9794"/>
              <a:ext cx="4175195" cy="3385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i="1">
                  <a:solidFill>
                    <a:srgbClr val="FFFFFF"/>
                  </a:solidFill>
                  <a:latin typeface="Corbel"/>
                  <a:ea typeface="Corbel"/>
                  <a:cs typeface="Corbel"/>
                  <a:sym typeface="Corbel"/>
                </a:defRPr>
              </a:pPr>
              <a:r>
                <a:rPr sz="1600" dirty="0"/>
                <a:t>Ab initio </a:t>
              </a:r>
              <a:r>
                <a:rPr sz="1600" i="0" dirty="0"/>
                <a:t>Gene Predictions</a:t>
              </a:r>
            </a:p>
          </p:txBody>
        </p:sp>
      </p:grpSp>
      <p:sp>
        <p:nvSpPr>
          <p:cNvPr id="441" name="Shape 441"/>
          <p:cNvSpPr/>
          <p:nvPr/>
        </p:nvSpPr>
        <p:spPr>
          <a:xfrm>
            <a:off x="2484675" y="2492950"/>
            <a:ext cx="4205700" cy="1042524"/>
          </a:xfrm>
          <a:prstGeom prst="rect">
            <a:avLst/>
          </a:prstGeom>
          <a:ln w="57150">
            <a:solidFill>
              <a:srgbClr val="385623"/>
            </a:solidFill>
            <a:miter/>
          </a:ln>
        </p:spPr>
        <p:txBody>
          <a:bodyPr lIns="45719" rIns="45719" anchor="ctr"/>
          <a:lstStyle/>
          <a:p>
            <a:pPr algn="ctr">
              <a:defRPr sz="7200">
                <a:solidFill>
                  <a:srgbClr val="FFFFFF"/>
                </a:solidFill>
                <a:latin typeface="+mn-lt"/>
                <a:ea typeface="+mn-ea"/>
                <a:cs typeface="+mn-cs"/>
                <a:sym typeface="Calibri"/>
              </a:defRPr>
            </a:pPr>
            <a:endParaRPr/>
          </a:p>
        </p:txBody>
      </p:sp>
      <p:grpSp>
        <p:nvGrpSpPr>
          <p:cNvPr id="446" name="Group 446"/>
          <p:cNvGrpSpPr/>
          <p:nvPr/>
        </p:nvGrpSpPr>
        <p:grpSpPr>
          <a:xfrm>
            <a:off x="1788537" y="3161549"/>
            <a:ext cx="4534873" cy="2794928"/>
            <a:chOff x="0" y="0"/>
            <a:chExt cx="4534872" cy="2794927"/>
          </a:xfrm>
        </p:grpSpPr>
        <p:grpSp>
          <p:nvGrpSpPr>
            <p:cNvPr id="444" name="Group 444"/>
            <p:cNvGrpSpPr/>
            <p:nvPr/>
          </p:nvGrpSpPr>
          <p:grpSpPr>
            <a:xfrm>
              <a:off x="9" y="-1"/>
              <a:ext cx="4534863" cy="428193"/>
              <a:chOff x="0" y="0"/>
              <a:chExt cx="4534861" cy="428192"/>
            </a:xfrm>
          </p:grpSpPr>
          <p:sp>
            <p:nvSpPr>
              <p:cNvPr id="442" name="Shape 442"/>
              <p:cNvSpPr/>
              <p:nvPr/>
            </p:nvSpPr>
            <p:spPr>
              <a:xfrm>
                <a:off x="-1" y="-1"/>
                <a:ext cx="4534863" cy="428194"/>
              </a:xfrm>
              <a:prstGeom prst="roundRect">
                <a:avLst>
                  <a:gd name="adj" fmla="val 16667"/>
                </a:avLst>
              </a:prstGeom>
              <a:solidFill>
                <a:srgbClr val="CC1B01"/>
              </a:solidFill>
              <a:ln w="57150" cap="flat">
                <a:solidFill>
                  <a:srgbClr val="C000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443" name="Shape 443"/>
              <p:cNvSpPr/>
              <p:nvPr/>
            </p:nvSpPr>
            <p:spPr>
              <a:xfrm>
                <a:off x="20901" y="22326"/>
                <a:ext cx="4493058" cy="383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orbel"/>
                    <a:ea typeface="Corbel"/>
                    <a:cs typeface="Corbel"/>
                    <a:sym typeface="Corbel"/>
                  </a:defRPr>
                </a:lvl1pPr>
              </a:lstStyle>
              <a:p>
                <a:r>
                  <a:rPr dirty="0"/>
                  <a:t>RNA-</a:t>
                </a:r>
                <a:r>
                  <a:rPr dirty="0" err="1"/>
                  <a:t>Seq</a:t>
                </a:r>
                <a:endParaRPr dirty="0"/>
              </a:p>
            </p:txBody>
          </p:sp>
        </p:grpSp>
        <p:sp>
          <p:nvSpPr>
            <p:cNvPr id="445" name="Shape 445"/>
            <p:cNvSpPr/>
            <p:nvPr/>
          </p:nvSpPr>
          <p:spPr>
            <a:xfrm>
              <a:off x="-1" y="424713"/>
              <a:ext cx="4534861" cy="2370214"/>
            </a:xfrm>
            <a:prstGeom prst="rect">
              <a:avLst/>
            </a:prstGeom>
            <a:noFill/>
            <a:ln w="57150" cap="flat">
              <a:solidFill>
                <a:srgbClr val="C00000"/>
              </a:solidFill>
              <a:prstDash val="solid"/>
              <a:miter lim="800000"/>
            </a:ln>
            <a:effectLst/>
          </p:spPr>
          <p:txBody>
            <a:bodyPr wrap="square" lIns="45719" tIns="45719" rIns="45719" bIns="45719" numCol="1" anchor="ctr">
              <a:noAutofit/>
            </a:bodyPr>
            <a:lstStyle/>
            <a:p>
              <a:pPr algn="ctr">
                <a:defRPr sz="7200">
                  <a:solidFill>
                    <a:srgbClr val="FFFFFF"/>
                  </a:solidFill>
                  <a:latin typeface="+mn-lt"/>
                  <a:ea typeface="+mn-ea"/>
                  <a:cs typeface="+mn-cs"/>
                  <a:sym typeface="Calibri"/>
                </a:defRPr>
              </a:pPr>
              <a:endParaRPr/>
            </a:p>
          </p:txBody>
        </p:sp>
      </p:grpSp>
      <p:grpSp>
        <p:nvGrpSpPr>
          <p:cNvPr id="449" name="Group 449"/>
          <p:cNvGrpSpPr/>
          <p:nvPr/>
        </p:nvGrpSpPr>
        <p:grpSpPr>
          <a:xfrm>
            <a:off x="7684750" y="903269"/>
            <a:ext cx="1371603" cy="1015661"/>
            <a:chOff x="0" y="-12680"/>
            <a:chExt cx="1371601" cy="1015659"/>
          </a:xfrm>
        </p:grpSpPr>
        <p:sp>
          <p:nvSpPr>
            <p:cNvPr id="447" name="Shape 447"/>
            <p:cNvSpPr/>
            <p:nvPr/>
          </p:nvSpPr>
          <p:spPr>
            <a:xfrm>
              <a:off x="0" y="-1"/>
              <a:ext cx="1371601" cy="990304"/>
            </a:xfrm>
            <a:prstGeom prst="roundRect">
              <a:avLst>
                <a:gd name="adj" fmla="val 16667"/>
              </a:avLst>
            </a:prstGeom>
            <a:solidFill>
              <a:srgbClr val="7030A0"/>
            </a:solidFill>
            <a:ln w="57150" cap="flat">
              <a:solidFill>
                <a:srgbClr val="68125B"/>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48" name="Shape 448"/>
            <p:cNvSpPr/>
            <p:nvPr/>
          </p:nvSpPr>
          <p:spPr>
            <a:xfrm>
              <a:off x="48342" y="-12680"/>
              <a:ext cx="1274917" cy="10156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err="1"/>
                <a:t>JBrowse</a:t>
              </a:r>
              <a:r>
                <a:rPr sz="2000" dirty="0"/>
                <a:t> Archive Creator</a:t>
              </a:r>
            </a:p>
          </p:txBody>
        </p:sp>
      </p:grpSp>
      <p:grpSp>
        <p:nvGrpSpPr>
          <p:cNvPr id="452" name="Group 452"/>
          <p:cNvGrpSpPr/>
          <p:nvPr/>
        </p:nvGrpSpPr>
        <p:grpSpPr>
          <a:xfrm>
            <a:off x="5942350" y="6259223"/>
            <a:ext cx="3114004" cy="455705"/>
            <a:chOff x="0" y="-1"/>
            <a:chExt cx="3114002" cy="455704"/>
          </a:xfrm>
        </p:grpSpPr>
        <p:sp>
          <p:nvSpPr>
            <p:cNvPr id="450" name="Shape 450"/>
            <p:cNvSpPr/>
            <p:nvPr/>
          </p:nvSpPr>
          <p:spPr>
            <a:xfrm>
              <a:off x="0" y="-1"/>
              <a:ext cx="3114002" cy="455704"/>
            </a:xfrm>
            <a:prstGeom prst="roundRect">
              <a:avLst>
                <a:gd name="adj" fmla="val 16667"/>
              </a:avLst>
            </a:prstGeom>
            <a:solidFill>
              <a:srgbClr val="7030A0"/>
            </a:solidFill>
            <a:ln w="57150" cap="flat">
              <a:solidFill>
                <a:srgbClr val="68125B"/>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51" name="Shape 451"/>
            <p:cNvSpPr/>
            <p:nvPr/>
          </p:nvSpPr>
          <p:spPr>
            <a:xfrm>
              <a:off x="22244" y="27797"/>
              <a:ext cx="3069513" cy="400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err="1"/>
                <a:t>JBrowse</a:t>
              </a:r>
              <a:r>
                <a:rPr sz="2000" dirty="0"/>
                <a:t> Archive to Apollo</a:t>
              </a:r>
            </a:p>
          </p:txBody>
        </p:sp>
      </p:grpSp>
      <p:grpSp>
        <p:nvGrpSpPr>
          <p:cNvPr id="457" name="Group 457"/>
          <p:cNvGrpSpPr/>
          <p:nvPr/>
        </p:nvGrpSpPr>
        <p:grpSpPr>
          <a:xfrm>
            <a:off x="882734" y="5329748"/>
            <a:ext cx="1347938" cy="1244696"/>
            <a:chOff x="-1" y="-3"/>
            <a:chExt cx="1347936" cy="1244694"/>
          </a:xfrm>
        </p:grpSpPr>
        <p:grpSp>
          <p:nvGrpSpPr>
            <p:cNvPr id="455" name="Group 455"/>
            <p:cNvGrpSpPr/>
            <p:nvPr/>
          </p:nvGrpSpPr>
          <p:grpSpPr>
            <a:xfrm>
              <a:off x="-1" y="-3"/>
              <a:ext cx="1347936" cy="626136"/>
              <a:chOff x="0" y="-1"/>
              <a:chExt cx="1347935" cy="626134"/>
            </a:xfrm>
          </p:grpSpPr>
          <p:sp>
            <p:nvSpPr>
              <p:cNvPr id="453" name="Shape 453"/>
              <p:cNvSpPr/>
              <p:nvPr/>
            </p:nvSpPr>
            <p:spPr>
              <a:xfrm>
                <a:off x="0" y="-1"/>
                <a:ext cx="1347935" cy="626134"/>
              </a:xfrm>
              <a:prstGeom prst="roundRect">
                <a:avLst>
                  <a:gd name="adj" fmla="val 16667"/>
                </a:avLst>
              </a:prstGeom>
              <a:solidFill>
                <a:srgbClr val="EF8600"/>
              </a:solidFill>
              <a:ln w="57150" cap="flat">
                <a:solidFill>
                  <a:srgbClr val="833C0B"/>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54" name="Shape 454"/>
              <p:cNvSpPr/>
              <p:nvPr/>
            </p:nvSpPr>
            <p:spPr>
              <a:xfrm>
                <a:off x="30564" y="113013"/>
                <a:ext cx="1286806" cy="4001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a:t>Repeats</a:t>
                </a:r>
              </a:p>
            </p:txBody>
          </p:sp>
        </p:grpSp>
        <p:sp>
          <p:nvSpPr>
            <p:cNvPr id="456" name="Shape 456"/>
            <p:cNvSpPr/>
            <p:nvPr/>
          </p:nvSpPr>
          <p:spPr>
            <a:xfrm>
              <a:off x="-1" y="618560"/>
              <a:ext cx="1347934" cy="626131"/>
            </a:xfrm>
            <a:prstGeom prst="rect">
              <a:avLst/>
            </a:prstGeom>
            <a:noFill/>
            <a:ln w="57150" cap="flat">
              <a:solidFill>
                <a:srgbClr val="833C0B"/>
              </a:solidFill>
              <a:prstDash val="solid"/>
              <a:miter lim="800000"/>
            </a:ln>
            <a:effectLst/>
          </p:spPr>
          <p:txBody>
            <a:bodyPr wrap="square" lIns="45719" tIns="45719" rIns="45719" bIns="45719" numCol="1" anchor="ctr">
              <a:noAutofit/>
            </a:bodyPr>
            <a:lstStyle/>
            <a:p>
              <a:pPr algn="ctr">
                <a:defRPr sz="7200">
                  <a:solidFill>
                    <a:srgbClr val="FFFFFF"/>
                  </a:solidFill>
                  <a:latin typeface="+mn-lt"/>
                  <a:ea typeface="+mn-ea"/>
                  <a:cs typeface="+mn-cs"/>
                  <a:sym typeface="Calibri"/>
                </a:defRPr>
              </a:pPr>
              <a:endParaRPr/>
            </a:p>
          </p:txBody>
        </p:sp>
      </p:grpSp>
    </p:spTree>
    <p:extLst>
      <p:ext uri="{BB962C8B-B14F-4D97-AF65-F5344CB8AC3E}">
        <p14:creationId xmlns:p14="http://schemas.microsoft.com/office/powerpoint/2010/main" val="28958140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p:nvPr/>
        </p:nvSpPr>
        <p:spPr>
          <a:xfrm>
            <a:off x="106784" y="-1"/>
            <a:ext cx="8937464" cy="94457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algn="ctr" defTabSz="3017520">
              <a:lnSpc>
                <a:spcPct val="90000"/>
              </a:lnSpc>
              <a:defRPr sz="2800">
                <a:latin typeface="Arial"/>
                <a:ea typeface="Arial"/>
                <a:cs typeface="Arial"/>
                <a:sym typeface="Arial"/>
              </a:defRPr>
            </a:lvl1pPr>
          </a:lstStyle>
          <a:p>
            <a:r>
              <a:t>Use the UCSC genome browser to visualize multiple genomic datasets</a:t>
            </a:r>
          </a:p>
        </p:txBody>
      </p:sp>
      <p:pic>
        <p:nvPicPr>
          <p:cNvPr id="462" name="image36.png"/>
          <p:cNvPicPr>
            <a:picLocks noChangeAspect="1"/>
          </p:cNvPicPr>
          <p:nvPr/>
        </p:nvPicPr>
        <p:blipFill>
          <a:blip r:embed="rId2">
            <a:extLst/>
          </a:blip>
          <a:stretch>
            <a:fillRect/>
          </a:stretch>
        </p:blipFill>
        <p:spPr>
          <a:xfrm>
            <a:off x="650466" y="1403116"/>
            <a:ext cx="5692040" cy="4480867"/>
          </a:xfrm>
          <a:prstGeom prst="rect">
            <a:avLst/>
          </a:prstGeom>
          <a:ln w="12700">
            <a:miter lim="400000"/>
          </a:ln>
        </p:spPr>
      </p:pic>
      <p:sp>
        <p:nvSpPr>
          <p:cNvPr id="463" name="Shape 463"/>
          <p:cNvSpPr/>
          <p:nvPr/>
        </p:nvSpPr>
        <p:spPr>
          <a:xfrm>
            <a:off x="6429697" y="1847586"/>
            <a:ext cx="167439" cy="12763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6"/>
                  <a:pt x="10800" y="236"/>
                </a:cubicBezTo>
                <a:lnTo>
                  <a:pt x="10800" y="10564"/>
                </a:lnTo>
                <a:cubicBezTo>
                  <a:pt x="10800" y="10694"/>
                  <a:pt x="15635" y="10800"/>
                  <a:pt x="21600" y="10800"/>
                </a:cubicBezTo>
                <a:cubicBezTo>
                  <a:pt x="15635" y="10800"/>
                  <a:pt x="10800" y="10906"/>
                  <a:pt x="10800" y="11036"/>
                </a:cubicBezTo>
                <a:lnTo>
                  <a:pt x="10800" y="21364"/>
                </a:lnTo>
                <a:cubicBezTo>
                  <a:pt x="10800" y="21494"/>
                  <a:pt x="5965" y="21600"/>
                  <a:pt x="0" y="21600"/>
                </a:cubicBezTo>
              </a:path>
            </a:pathLst>
          </a:custGeom>
          <a:ln w="50800">
            <a:solidFill>
              <a:srgbClr val="2E75B6"/>
            </a:solidFill>
            <a:miter/>
          </a:ln>
        </p:spPr>
        <p:txBody>
          <a:bodyPr lIns="45719" rIns="45719" anchor="ctr"/>
          <a:lstStyle/>
          <a:p>
            <a:pPr algn="ctr" defTabSz="4075572">
              <a:defRPr sz="2000">
                <a:latin typeface="Arial"/>
                <a:ea typeface="Arial"/>
                <a:cs typeface="Arial"/>
                <a:sym typeface="Arial"/>
              </a:defRPr>
            </a:pPr>
            <a:endParaRPr/>
          </a:p>
        </p:txBody>
      </p:sp>
      <p:sp>
        <p:nvSpPr>
          <p:cNvPr id="464" name="Shape 464"/>
          <p:cNvSpPr/>
          <p:nvPr/>
        </p:nvSpPr>
        <p:spPr>
          <a:xfrm>
            <a:off x="6693134" y="2179130"/>
            <a:ext cx="2198823" cy="718132"/>
          </a:xfrm>
          <a:prstGeom prst="rect">
            <a:avLst/>
          </a:prstGeom>
          <a:ln w="50800">
            <a:solidFill>
              <a:srgbClr val="2E75B6"/>
            </a:solidFill>
          </a:ln>
          <a:extLst>
            <a:ext uri="{C572A759-6A51-4108-AA02-DFA0A04FC94B}">
              <ma14:wrappingTextBoxFlag xmlns=""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NCBI BLAST+</a:t>
            </a:r>
          </a:p>
          <a:p>
            <a:pPr marL="342900" indent="-342900" defTabSz="4075572">
              <a:buSzPct val="100000"/>
              <a:buFont typeface="Arial"/>
              <a:buChar char="•"/>
              <a:defRPr sz="2000">
                <a:latin typeface="Arial"/>
                <a:ea typeface="Arial"/>
                <a:cs typeface="Arial"/>
                <a:sym typeface="Arial"/>
              </a:defRPr>
            </a:pPr>
            <a:r>
              <a:t>UCSC BLAT</a:t>
            </a:r>
          </a:p>
        </p:txBody>
      </p:sp>
      <p:sp>
        <p:nvSpPr>
          <p:cNvPr id="465" name="Shape 465"/>
          <p:cNvSpPr/>
          <p:nvPr/>
        </p:nvSpPr>
        <p:spPr>
          <a:xfrm>
            <a:off x="6429697" y="3212534"/>
            <a:ext cx="164649" cy="905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6"/>
                  <a:pt x="10800" y="327"/>
                </a:cubicBezTo>
                <a:lnTo>
                  <a:pt x="10800" y="10473"/>
                </a:lnTo>
                <a:cubicBezTo>
                  <a:pt x="10800" y="10654"/>
                  <a:pt x="15635" y="10800"/>
                  <a:pt x="21600" y="10800"/>
                </a:cubicBezTo>
                <a:cubicBezTo>
                  <a:pt x="15635" y="10800"/>
                  <a:pt x="10800" y="10946"/>
                  <a:pt x="10800" y="11127"/>
                </a:cubicBezTo>
                <a:lnTo>
                  <a:pt x="10800" y="21273"/>
                </a:lnTo>
                <a:cubicBezTo>
                  <a:pt x="10800" y="21454"/>
                  <a:pt x="5965" y="21600"/>
                  <a:pt x="0" y="21600"/>
                </a:cubicBezTo>
              </a:path>
            </a:pathLst>
          </a:custGeom>
          <a:ln w="50800">
            <a:solidFill>
              <a:srgbClr val="70AD47"/>
            </a:solidFill>
            <a:miter/>
          </a:ln>
        </p:spPr>
        <p:txBody>
          <a:bodyPr lIns="45719" rIns="45719" anchor="ctr"/>
          <a:lstStyle/>
          <a:p>
            <a:pPr algn="ctr" defTabSz="4075572">
              <a:defRPr sz="2000">
                <a:latin typeface="Arial"/>
                <a:ea typeface="Arial"/>
                <a:cs typeface="Arial"/>
                <a:sym typeface="Arial"/>
              </a:defRPr>
            </a:pPr>
            <a:endParaRPr/>
          </a:p>
        </p:txBody>
      </p:sp>
      <p:sp>
        <p:nvSpPr>
          <p:cNvPr id="466" name="Shape 466"/>
          <p:cNvSpPr/>
          <p:nvPr/>
        </p:nvSpPr>
        <p:spPr>
          <a:xfrm>
            <a:off x="6693133" y="3064834"/>
            <a:ext cx="2134454" cy="1010231"/>
          </a:xfrm>
          <a:prstGeom prst="rect">
            <a:avLst/>
          </a:prstGeom>
          <a:ln w="50800">
            <a:solidFill>
              <a:srgbClr val="70AD47"/>
            </a:solidFill>
          </a:ln>
          <a:extLst>
            <a:ext uri="{C572A759-6A51-4108-AA02-DFA0A04FC94B}">
              <ma14:wrappingTextBoxFlag xmlns=""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Augustus</a:t>
            </a:r>
          </a:p>
          <a:p>
            <a:pPr marL="342900" indent="-342900" defTabSz="4075572">
              <a:buSzPct val="100000"/>
              <a:buFont typeface="Arial"/>
              <a:buChar char="•"/>
              <a:defRPr sz="2000">
                <a:latin typeface="Arial"/>
                <a:ea typeface="Arial"/>
                <a:cs typeface="Arial"/>
                <a:sym typeface="Arial"/>
              </a:defRPr>
            </a:pPr>
            <a:r>
              <a:t>GlimmerHMM</a:t>
            </a:r>
          </a:p>
          <a:p>
            <a:pPr marL="342900" indent="-342900" defTabSz="4075572">
              <a:buSzPct val="100000"/>
              <a:buFont typeface="Arial"/>
              <a:buChar char="•"/>
              <a:defRPr sz="2000">
                <a:latin typeface="Arial"/>
                <a:ea typeface="Arial"/>
                <a:cs typeface="Arial"/>
                <a:sym typeface="Arial"/>
              </a:defRPr>
            </a:pPr>
            <a:r>
              <a:t>SNAP</a:t>
            </a:r>
          </a:p>
        </p:txBody>
      </p:sp>
      <p:sp>
        <p:nvSpPr>
          <p:cNvPr id="467" name="Shape 467"/>
          <p:cNvSpPr/>
          <p:nvPr/>
        </p:nvSpPr>
        <p:spPr>
          <a:xfrm>
            <a:off x="6430312" y="4201157"/>
            <a:ext cx="167439" cy="10704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26"/>
                  <a:pt x="10800" y="282"/>
                </a:cubicBezTo>
                <a:lnTo>
                  <a:pt x="10800" y="10518"/>
                </a:lnTo>
                <a:cubicBezTo>
                  <a:pt x="10800" y="10674"/>
                  <a:pt x="15635" y="10800"/>
                  <a:pt x="21600" y="10800"/>
                </a:cubicBezTo>
                <a:cubicBezTo>
                  <a:pt x="15635" y="10800"/>
                  <a:pt x="10800" y="10926"/>
                  <a:pt x="10800" y="11082"/>
                </a:cubicBezTo>
                <a:lnTo>
                  <a:pt x="10800" y="21318"/>
                </a:lnTo>
                <a:cubicBezTo>
                  <a:pt x="10800" y="21474"/>
                  <a:pt x="5965" y="21600"/>
                  <a:pt x="0" y="21600"/>
                </a:cubicBezTo>
              </a:path>
            </a:pathLst>
          </a:custGeom>
          <a:ln w="50800">
            <a:solidFill>
              <a:srgbClr val="FF0000"/>
            </a:solidFill>
            <a:miter/>
          </a:ln>
        </p:spPr>
        <p:txBody>
          <a:bodyPr lIns="45719" rIns="45719" anchor="ctr"/>
          <a:lstStyle/>
          <a:p>
            <a:pPr algn="ctr" defTabSz="4075572">
              <a:defRPr sz="2000">
                <a:latin typeface="Arial"/>
                <a:ea typeface="Arial"/>
                <a:cs typeface="Arial"/>
                <a:sym typeface="Arial"/>
              </a:defRPr>
            </a:pPr>
            <a:endParaRPr/>
          </a:p>
        </p:txBody>
      </p:sp>
      <p:sp>
        <p:nvSpPr>
          <p:cNvPr id="468" name="Shape 468"/>
          <p:cNvSpPr/>
          <p:nvPr/>
        </p:nvSpPr>
        <p:spPr>
          <a:xfrm>
            <a:off x="6693134" y="4200047"/>
            <a:ext cx="1575357" cy="1010231"/>
          </a:xfrm>
          <a:prstGeom prst="rect">
            <a:avLst/>
          </a:prstGeom>
          <a:ln w="50800">
            <a:solidFill>
              <a:srgbClr val="FF0000"/>
            </a:solidFill>
          </a:ln>
          <a:extLst>
            <a:ext uri="{C572A759-6A51-4108-AA02-DFA0A04FC94B}">
              <ma14:wrappingTextBoxFlag xmlns=""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HISAT</a:t>
            </a:r>
          </a:p>
          <a:p>
            <a:pPr marL="342900" indent="-342900" defTabSz="4075572">
              <a:buSzPct val="100000"/>
              <a:buFont typeface="Arial"/>
              <a:buChar char="•"/>
              <a:defRPr sz="2000">
                <a:latin typeface="Arial"/>
                <a:ea typeface="Arial"/>
                <a:cs typeface="Arial"/>
                <a:sym typeface="Arial"/>
              </a:defRPr>
            </a:pPr>
            <a:r>
              <a:t>StringTie</a:t>
            </a:r>
          </a:p>
          <a:p>
            <a:pPr marL="342900" indent="-342900" defTabSz="4075572">
              <a:buSzPct val="100000"/>
              <a:buFont typeface="Arial"/>
              <a:buChar char="•"/>
              <a:defRPr sz="2000">
                <a:latin typeface="Arial"/>
                <a:ea typeface="Arial"/>
                <a:cs typeface="Arial"/>
                <a:sym typeface="Arial"/>
              </a:defRPr>
            </a:pPr>
            <a:r>
              <a:t>regtools</a:t>
            </a:r>
          </a:p>
        </p:txBody>
      </p:sp>
      <p:sp>
        <p:nvSpPr>
          <p:cNvPr id="469" name="Shape 469"/>
          <p:cNvSpPr/>
          <p:nvPr/>
        </p:nvSpPr>
        <p:spPr>
          <a:xfrm>
            <a:off x="6429697" y="5424668"/>
            <a:ext cx="167439" cy="535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52"/>
                  <a:pt x="10800" y="563"/>
                </a:cubicBezTo>
                <a:lnTo>
                  <a:pt x="10800" y="10237"/>
                </a:lnTo>
                <a:cubicBezTo>
                  <a:pt x="10800" y="10548"/>
                  <a:pt x="15635" y="10800"/>
                  <a:pt x="21600" y="10800"/>
                </a:cubicBezTo>
                <a:cubicBezTo>
                  <a:pt x="15635" y="10800"/>
                  <a:pt x="10800" y="11052"/>
                  <a:pt x="10800" y="11363"/>
                </a:cubicBezTo>
                <a:lnTo>
                  <a:pt x="10800" y="21037"/>
                </a:lnTo>
                <a:cubicBezTo>
                  <a:pt x="10800" y="21348"/>
                  <a:pt x="5965" y="21600"/>
                  <a:pt x="0" y="21600"/>
                </a:cubicBezTo>
              </a:path>
            </a:pathLst>
          </a:custGeom>
          <a:ln w="50800">
            <a:solidFill>
              <a:srgbClr val="ED7D31"/>
            </a:solidFill>
            <a:miter/>
          </a:ln>
        </p:spPr>
        <p:txBody>
          <a:bodyPr lIns="45719" rIns="45719" anchor="ctr"/>
          <a:lstStyle/>
          <a:p>
            <a:pPr algn="ctr" defTabSz="4075572">
              <a:defRPr sz="2000">
                <a:latin typeface="Arial"/>
                <a:ea typeface="Arial"/>
                <a:cs typeface="Arial"/>
                <a:sym typeface="Arial"/>
              </a:defRPr>
            </a:pPr>
            <a:endParaRPr/>
          </a:p>
        </p:txBody>
      </p:sp>
      <p:grpSp>
        <p:nvGrpSpPr>
          <p:cNvPr id="472" name="Group 472"/>
          <p:cNvGrpSpPr/>
          <p:nvPr/>
        </p:nvGrpSpPr>
        <p:grpSpPr>
          <a:xfrm>
            <a:off x="6693134" y="5326595"/>
            <a:ext cx="2231137" cy="683973"/>
            <a:chOff x="0" y="0"/>
            <a:chExt cx="2231135" cy="683972"/>
          </a:xfrm>
        </p:grpSpPr>
        <p:sp>
          <p:nvSpPr>
            <p:cNvPr id="470" name="Shape 470"/>
            <p:cNvSpPr/>
            <p:nvPr/>
          </p:nvSpPr>
          <p:spPr>
            <a:xfrm>
              <a:off x="0" y="-1"/>
              <a:ext cx="2231136" cy="683974"/>
            </a:xfrm>
            <a:prstGeom prst="rect">
              <a:avLst/>
            </a:prstGeom>
            <a:noFill/>
            <a:ln w="50800" cap="flat">
              <a:solidFill>
                <a:srgbClr val="ED7D31"/>
              </a:solidFill>
              <a:prstDash val="solid"/>
              <a:round/>
            </a:ln>
            <a:effectLst/>
          </p:spPr>
          <p:txBody>
            <a:bodyPr wrap="square" lIns="45719" tIns="45719" rIns="45719" bIns="45719" numCol="1" anchor="t">
              <a:noAutofit/>
            </a:bodyPr>
            <a:lstStyle/>
            <a:p>
              <a:pPr defTabSz="4075572">
                <a:defRPr>
                  <a:latin typeface="+mn-lt"/>
                  <a:ea typeface="+mn-ea"/>
                  <a:cs typeface="+mn-cs"/>
                  <a:sym typeface="Calibri"/>
                </a:defRPr>
              </a:pPr>
              <a:endParaRPr/>
            </a:p>
          </p:txBody>
        </p:sp>
        <p:sp>
          <p:nvSpPr>
            <p:cNvPr id="471" name="Shape 471"/>
            <p:cNvSpPr/>
            <p:nvPr/>
          </p:nvSpPr>
          <p:spPr>
            <a:xfrm>
              <a:off x="0" y="-1"/>
              <a:ext cx="2183121" cy="6673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342900" indent="-342900" defTabSz="4075572">
                <a:buSzPct val="100000"/>
                <a:buFont typeface="Arial"/>
                <a:buChar char="•"/>
                <a:defRPr sz="2000">
                  <a:latin typeface="Arial"/>
                  <a:ea typeface="Arial"/>
                  <a:cs typeface="Arial"/>
                  <a:sym typeface="Arial"/>
                </a:defRPr>
              </a:pPr>
              <a:r>
                <a:t>TRF</a:t>
              </a:r>
            </a:p>
            <a:p>
              <a:pPr marL="342900" indent="-342900" defTabSz="4075572">
                <a:buSzPct val="100000"/>
                <a:buFont typeface="Arial"/>
                <a:buChar char="•"/>
                <a:defRPr sz="2000">
                  <a:latin typeface="Arial"/>
                  <a:ea typeface="Arial"/>
                  <a:cs typeface="Arial"/>
                  <a:sym typeface="Arial"/>
                </a:defRPr>
              </a:pPr>
              <a:r>
                <a:t>WindowMasker</a:t>
              </a:r>
            </a:p>
          </p:txBody>
        </p:sp>
      </p:grpSp>
      <p:sp>
        <p:nvSpPr>
          <p:cNvPr id="473" name="Shape 473"/>
          <p:cNvSpPr/>
          <p:nvPr/>
        </p:nvSpPr>
        <p:spPr>
          <a:xfrm>
            <a:off x="181611" y="1319556"/>
            <a:ext cx="1646485" cy="4691727"/>
          </a:xfrm>
          <a:prstGeom prst="rect">
            <a:avLst/>
          </a:prstGeom>
          <a:solidFill>
            <a:srgbClr val="FFFFFF"/>
          </a:solidFill>
          <a:ln w="12700">
            <a:miter lim="400000"/>
          </a:ln>
        </p:spPr>
        <p:txBody>
          <a:bodyPr lIns="45719" rIns="45719" anchor="ctr"/>
          <a:lstStyle/>
          <a:p>
            <a:pPr algn="ctr" defTabSz="457200">
              <a:defRPr sz="2000">
                <a:solidFill>
                  <a:srgbClr val="FFFFFF"/>
                </a:solidFill>
                <a:latin typeface="+mn-lt"/>
                <a:ea typeface="+mn-ea"/>
                <a:cs typeface="+mn-cs"/>
                <a:sym typeface="Calibri"/>
              </a:defRPr>
            </a:pPr>
            <a:endParaRPr/>
          </a:p>
        </p:txBody>
      </p:sp>
      <p:grpSp>
        <p:nvGrpSpPr>
          <p:cNvPr id="476" name="Group 476"/>
          <p:cNvGrpSpPr/>
          <p:nvPr/>
        </p:nvGrpSpPr>
        <p:grpSpPr>
          <a:xfrm>
            <a:off x="167175" y="5332538"/>
            <a:ext cx="1646485" cy="596177"/>
            <a:chOff x="0" y="0"/>
            <a:chExt cx="1646483" cy="596176"/>
          </a:xfrm>
        </p:grpSpPr>
        <p:sp>
          <p:nvSpPr>
            <p:cNvPr id="474" name="Shape 474"/>
            <p:cNvSpPr/>
            <p:nvPr/>
          </p:nvSpPr>
          <p:spPr>
            <a:xfrm>
              <a:off x="0" y="0"/>
              <a:ext cx="1646484" cy="596177"/>
            </a:xfrm>
            <a:prstGeom prst="roundRect">
              <a:avLst>
                <a:gd name="adj" fmla="val 16667"/>
              </a:avLst>
            </a:prstGeom>
            <a:solidFill>
              <a:srgbClr val="ED7D31"/>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75" name="Shape 475"/>
            <p:cNvSpPr/>
            <p:nvPr/>
          </p:nvSpPr>
          <p:spPr>
            <a:xfrm>
              <a:off x="29103" y="110472"/>
              <a:ext cx="1588277" cy="375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Repeats</a:t>
              </a:r>
            </a:p>
          </p:txBody>
        </p:sp>
      </p:grpSp>
      <p:grpSp>
        <p:nvGrpSpPr>
          <p:cNvPr id="479" name="Group 479"/>
          <p:cNvGrpSpPr/>
          <p:nvPr/>
        </p:nvGrpSpPr>
        <p:grpSpPr>
          <a:xfrm>
            <a:off x="167175" y="1777045"/>
            <a:ext cx="1646485" cy="1381759"/>
            <a:chOff x="0" y="0"/>
            <a:chExt cx="1646483" cy="1381758"/>
          </a:xfrm>
        </p:grpSpPr>
        <p:sp>
          <p:nvSpPr>
            <p:cNvPr id="477" name="Shape 477"/>
            <p:cNvSpPr/>
            <p:nvPr/>
          </p:nvSpPr>
          <p:spPr>
            <a:xfrm>
              <a:off x="0" y="0"/>
              <a:ext cx="1646484" cy="1381759"/>
            </a:xfrm>
            <a:prstGeom prst="roundRect">
              <a:avLst>
                <a:gd name="adj" fmla="val 16667"/>
              </a:avLst>
            </a:prstGeom>
            <a:solidFill>
              <a:srgbClr val="2E75B6"/>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78" name="Shape 478"/>
            <p:cNvSpPr/>
            <p:nvPr/>
          </p:nvSpPr>
          <p:spPr>
            <a:xfrm>
              <a:off x="67451" y="357213"/>
              <a:ext cx="1511581" cy="6673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Sequence similarity</a:t>
              </a:r>
            </a:p>
          </p:txBody>
        </p:sp>
      </p:grpSp>
      <p:grpSp>
        <p:nvGrpSpPr>
          <p:cNvPr id="482" name="Group 482"/>
          <p:cNvGrpSpPr/>
          <p:nvPr/>
        </p:nvGrpSpPr>
        <p:grpSpPr>
          <a:xfrm>
            <a:off x="167175" y="4182355"/>
            <a:ext cx="1646485" cy="1099725"/>
            <a:chOff x="0" y="0"/>
            <a:chExt cx="1646483" cy="1099723"/>
          </a:xfrm>
        </p:grpSpPr>
        <p:sp>
          <p:nvSpPr>
            <p:cNvPr id="480" name="Shape 480"/>
            <p:cNvSpPr/>
            <p:nvPr/>
          </p:nvSpPr>
          <p:spPr>
            <a:xfrm>
              <a:off x="0" y="0"/>
              <a:ext cx="1646484" cy="1099724"/>
            </a:xfrm>
            <a:prstGeom prst="roundRect">
              <a:avLst>
                <a:gd name="adj" fmla="val 16667"/>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81" name="Shape 481"/>
            <p:cNvSpPr/>
            <p:nvPr/>
          </p:nvSpPr>
          <p:spPr>
            <a:xfrm>
              <a:off x="53683" y="216196"/>
              <a:ext cx="1539117" cy="6673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RNA-Seq analysis</a:t>
              </a:r>
            </a:p>
          </p:txBody>
        </p:sp>
      </p:grpSp>
      <p:grpSp>
        <p:nvGrpSpPr>
          <p:cNvPr id="485" name="Group 485"/>
          <p:cNvGrpSpPr/>
          <p:nvPr/>
        </p:nvGrpSpPr>
        <p:grpSpPr>
          <a:xfrm>
            <a:off x="167175" y="3259925"/>
            <a:ext cx="1646485" cy="867552"/>
            <a:chOff x="0" y="0"/>
            <a:chExt cx="1646483" cy="867551"/>
          </a:xfrm>
        </p:grpSpPr>
        <p:sp>
          <p:nvSpPr>
            <p:cNvPr id="483" name="Shape 483"/>
            <p:cNvSpPr/>
            <p:nvPr/>
          </p:nvSpPr>
          <p:spPr>
            <a:xfrm>
              <a:off x="0" y="0"/>
              <a:ext cx="1646484" cy="867552"/>
            </a:xfrm>
            <a:prstGeom prst="roundRect">
              <a:avLst>
                <a:gd name="adj" fmla="val 16667"/>
              </a:avLst>
            </a:prstGeom>
            <a:solidFill>
              <a:srgbClr val="70AD47"/>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84" name="Shape 484"/>
            <p:cNvSpPr/>
            <p:nvPr/>
          </p:nvSpPr>
          <p:spPr>
            <a:xfrm>
              <a:off x="42349" y="100110"/>
              <a:ext cx="1561785" cy="6673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Gene predictions</a:t>
              </a:r>
            </a:p>
          </p:txBody>
        </p:sp>
      </p:grpSp>
      <p:sp>
        <p:nvSpPr>
          <p:cNvPr id="486" name="Shape 486"/>
          <p:cNvSpPr/>
          <p:nvPr/>
        </p:nvSpPr>
        <p:spPr>
          <a:xfrm>
            <a:off x="282014" y="1275814"/>
            <a:ext cx="1416806" cy="3752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4075572">
              <a:defRPr sz="2000" b="1" i="1" u="sng">
                <a:latin typeface="Arial"/>
                <a:ea typeface="Arial"/>
                <a:cs typeface="Arial"/>
                <a:sym typeface="Arial"/>
              </a:defRPr>
            </a:lvl1pPr>
          </a:lstStyle>
          <a:p>
            <a:r>
              <a:t>D. miranda</a:t>
            </a:r>
          </a:p>
        </p:txBody>
      </p:sp>
    </p:spTree>
    <p:extLst>
      <p:ext uri="{BB962C8B-B14F-4D97-AF65-F5344CB8AC3E}">
        <p14:creationId xmlns:p14="http://schemas.microsoft.com/office/powerpoint/2010/main" val="209366613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pPr defTabSz="256031">
              <a:defRPr sz="2464"/>
            </a:pPr>
            <a:r>
              <a:t>Apollo: The Annotation Platform</a:t>
            </a:r>
            <a:br/>
            <a:r>
              <a:t>An instantaneous, collaborative, genome annotation editor</a:t>
            </a:r>
          </a:p>
        </p:txBody>
      </p:sp>
      <p:sp>
        <p:nvSpPr>
          <p:cNvPr id="489" name="Shape 489"/>
          <p:cNvSpPr>
            <a:spLocks noGrp="1"/>
          </p:cNvSpPr>
          <p:nvPr>
            <p:ph type="body" idx="1"/>
          </p:nvPr>
        </p:nvSpPr>
        <p:spPr>
          <a:prstGeom prst="rect">
            <a:avLst/>
          </a:prstGeom>
        </p:spPr>
        <p:txBody>
          <a:bodyPr/>
          <a:lstStyle/>
          <a:p>
            <a:endParaRPr/>
          </a:p>
        </p:txBody>
      </p:sp>
      <p:pic>
        <p:nvPicPr>
          <p:cNvPr id="490" name="image21.png"/>
          <p:cNvPicPr>
            <a:picLocks noChangeAspect="1"/>
          </p:cNvPicPr>
          <p:nvPr/>
        </p:nvPicPr>
        <p:blipFill>
          <a:blip r:embed="rId2">
            <a:extLst/>
          </a:blip>
          <a:srcRect t="9148"/>
          <a:stretch>
            <a:fillRect/>
          </a:stretch>
        </p:blipFill>
        <p:spPr>
          <a:xfrm>
            <a:off x="692150" y="1336832"/>
            <a:ext cx="7759814" cy="4816554"/>
          </a:xfrm>
          <a:prstGeom prst="rect">
            <a:avLst/>
          </a:prstGeom>
          <a:ln w="12700">
            <a:miter lim="400000"/>
          </a:ln>
        </p:spPr>
      </p:pic>
      <p:sp>
        <p:nvSpPr>
          <p:cNvPr id="491" name="Shape 491"/>
          <p:cNvSpPr/>
          <p:nvPr/>
        </p:nvSpPr>
        <p:spPr>
          <a:xfrm>
            <a:off x="386591" y="6166865"/>
            <a:ext cx="8370817" cy="675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t>Programmatic interaction between Galaxy and Apollo, from organism population to user administration</a:t>
            </a:r>
          </a:p>
        </p:txBody>
      </p:sp>
    </p:spTree>
    <p:extLst>
      <p:ext uri="{BB962C8B-B14F-4D97-AF65-F5344CB8AC3E}">
        <p14:creationId xmlns:p14="http://schemas.microsoft.com/office/powerpoint/2010/main" val="172720846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p:nvPr/>
        </p:nvSpPr>
        <p:spPr>
          <a:xfrm>
            <a:off x="-1" y="-2"/>
            <a:ext cx="9144001" cy="944571"/>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lvl1pPr algn="ctr" defTabSz="3017520">
              <a:lnSpc>
                <a:spcPct val="90000"/>
              </a:lnSpc>
              <a:defRPr sz="2800">
                <a:latin typeface="Arial"/>
                <a:ea typeface="Arial"/>
                <a:cs typeface="Arial"/>
                <a:sym typeface="Arial"/>
              </a:defRPr>
            </a:lvl1pPr>
          </a:lstStyle>
          <a:p>
            <a:r>
              <a:t>Use the JBrowse/Apollo browser to visualize multiple genomic datasets</a:t>
            </a:r>
          </a:p>
        </p:txBody>
      </p:sp>
      <p:sp>
        <p:nvSpPr>
          <p:cNvPr id="494" name="Shape 494"/>
          <p:cNvSpPr/>
          <p:nvPr/>
        </p:nvSpPr>
        <p:spPr>
          <a:xfrm rot="5400000">
            <a:off x="5423520" y="2537941"/>
            <a:ext cx="1022784" cy="103199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5" y="5400"/>
                </a:lnTo>
                <a:lnTo>
                  <a:pt x="675" y="16200"/>
                </a:lnTo>
                <a:lnTo>
                  <a:pt x="0" y="16200"/>
                </a:lnTo>
                <a:close/>
                <a:moveTo>
                  <a:pt x="1350" y="5400"/>
                </a:moveTo>
                <a:lnTo>
                  <a:pt x="2700" y="5400"/>
                </a:lnTo>
                <a:lnTo>
                  <a:pt x="2700" y="16200"/>
                </a:lnTo>
                <a:lnTo>
                  <a:pt x="1350" y="16200"/>
                </a:lnTo>
                <a:close/>
                <a:moveTo>
                  <a:pt x="3375" y="5400"/>
                </a:moveTo>
                <a:lnTo>
                  <a:pt x="10800" y="5400"/>
                </a:lnTo>
                <a:lnTo>
                  <a:pt x="10800" y="0"/>
                </a:lnTo>
                <a:lnTo>
                  <a:pt x="21600" y="10800"/>
                </a:lnTo>
                <a:lnTo>
                  <a:pt x="10800" y="21600"/>
                </a:lnTo>
                <a:lnTo>
                  <a:pt x="10800" y="16200"/>
                </a:lnTo>
                <a:lnTo>
                  <a:pt x="3375" y="16200"/>
                </a:lnTo>
                <a:close/>
              </a:path>
            </a:pathLst>
          </a:custGeom>
          <a:solidFill>
            <a:srgbClr val="5B9BD5"/>
          </a:solidFill>
          <a:ln w="12700">
            <a:miter lim="400000"/>
          </a:ln>
        </p:spPr>
        <p:txBody>
          <a:bodyPr lIns="45719" rIns="45719" anchor="ctr"/>
          <a:lstStyle/>
          <a:p>
            <a:pPr algn="ctr" defTabSz="4075572">
              <a:defRPr sz="2000">
                <a:solidFill>
                  <a:srgbClr val="FFFFFF"/>
                </a:solidFill>
                <a:latin typeface="Arial"/>
                <a:ea typeface="Arial"/>
                <a:cs typeface="Arial"/>
                <a:sym typeface="Arial"/>
              </a:defRPr>
            </a:pPr>
            <a:endParaRPr/>
          </a:p>
        </p:txBody>
      </p:sp>
      <p:pic>
        <p:nvPicPr>
          <p:cNvPr id="495" name="image47.png"/>
          <p:cNvPicPr>
            <a:picLocks noChangeAspect="1"/>
          </p:cNvPicPr>
          <p:nvPr/>
        </p:nvPicPr>
        <p:blipFill>
          <a:blip r:embed="rId2">
            <a:extLst/>
          </a:blip>
          <a:srcRect r="13172" b="327"/>
          <a:stretch>
            <a:fillRect/>
          </a:stretch>
        </p:blipFill>
        <p:spPr>
          <a:xfrm>
            <a:off x="1666386" y="1316750"/>
            <a:ext cx="4899084" cy="4752135"/>
          </a:xfrm>
          <a:prstGeom prst="rect">
            <a:avLst/>
          </a:prstGeom>
          <a:ln w="12700">
            <a:miter lim="400000"/>
          </a:ln>
        </p:spPr>
      </p:pic>
      <p:sp>
        <p:nvSpPr>
          <p:cNvPr id="496" name="Shape 496"/>
          <p:cNvSpPr/>
          <p:nvPr/>
        </p:nvSpPr>
        <p:spPr>
          <a:xfrm>
            <a:off x="142200" y="5550934"/>
            <a:ext cx="1599027" cy="536365"/>
          </a:xfrm>
          <a:prstGeom prst="roundRect">
            <a:avLst>
              <a:gd name="adj" fmla="val 16667"/>
            </a:avLst>
          </a:prstGeom>
          <a:solidFill>
            <a:srgbClr val="ED7D31"/>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497" name="Shape 497"/>
          <p:cNvSpPr/>
          <p:nvPr/>
        </p:nvSpPr>
        <p:spPr>
          <a:xfrm>
            <a:off x="142200" y="1805886"/>
            <a:ext cx="1599027" cy="761524"/>
          </a:xfrm>
          <a:prstGeom prst="roundRect">
            <a:avLst>
              <a:gd name="adj" fmla="val 16667"/>
            </a:avLst>
          </a:prstGeom>
          <a:solidFill>
            <a:srgbClr val="2E75B6"/>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498" name="Shape 498"/>
          <p:cNvSpPr/>
          <p:nvPr/>
        </p:nvSpPr>
        <p:spPr>
          <a:xfrm>
            <a:off x="142200" y="3605615"/>
            <a:ext cx="1599027" cy="1762472"/>
          </a:xfrm>
          <a:prstGeom prst="roundRect">
            <a:avLst>
              <a:gd name="adj" fmla="val 16667"/>
            </a:avLst>
          </a:prstGeom>
          <a:solidFill>
            <a:srgbClr val="FF0000"/>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499" name="Shape 499"/>
          <p:cNvSpPr/>
          <p:nvPr/>
        </p:nvSpPr>
        <p:spPr>
          <a:xfrm>
            <a:off x="142200" y="2659641"/>
            <a:ext cx="1599027" cy="866665"/>
          </a:xfrm>
          <a:prstGeom prst="roundRect">
            <a:avLst>
              <a:gd name="adj" fmla="val 16667"/>
            </a:avLst>
          </a:prstGeom>
          <a:solidFill>
            <a:srgbClr val="70AD47"/>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500" name="Shape 500"/>
          <p:cNvSpPr/>
          <p:nvPr/>
        </p:nvSpPr>
        <p:spPr>
          <a:xfrm>
            <a:off x="91438" y="1842547"/>
            <a:ext cx="1576183" cy="667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Sequence similarity</a:t>
            </a:r>
          </a:p>
        </p:txBody>
      </p:sp>
      <p:sp>
        <p:nvSpPr>
          <p:cNvPr id="501" name="Shape 501"/>
          <p:cNvSpPr/>
          <p:nvPr/>
        </p:nvSpPr>
        <p:spPr>
          <a:xfrm>
            <a:off x="125776" y="2731418"/>
            <a:ext cx="1599028" cy="667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Gene predictions</a:t>
            </a:r>
          </a:p>
        </p:txBody>
      </p:sp>
      <p:sp>
        <p:nvSpPr>
          <p:cNvPr id="502" name="Shape 502"/>
          <p:cNvSpPr/>
          <p:nvPr/>
        </p:nvSpPr>
        <p:spPr>
          <a:xfrm>
            <a:off x="273695" y="4130933"/>
            <a:ext cx="1290320" cy="667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RNA-Seq analysis</a:t>
            </a:r>
          </a:p>
        </p:txBody>
      </p:sp>
      <p:sp>
        <p:nvSpPr>
          <p:cNvPr id="503" name="Shape 503"/>
          <p:cNvSpPr/>
          <p:nvPr/>
        </p:nvSpPr>
        <p:spPr>
          <a:xfrm>
            <a:off x="219190" y="5634575"/>
            <a:ext cx="1406267" cy="3752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Repeats</a:t>
            </a:r>
          </a:p>
        </p:txBody>
      </p:sp>
      <p:sp>
        <p:nvSpPr>
          <p:cNvPr id="504" name="Shape 504"/>
          <p:cNvSpPr/>
          <p:nvPr/>
        </p:nvSpPr>
        <p:spPr>
          <a:xfrm>
            <a:off x="6573432" y="1994952"/>
            <a:ext cx="220199" cy="4843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66"/>
                  <a:pt x="10800" y="818"/>
                </a:cubicBezTo>
                <a:lnTo>
                  <a:pt x="10800" y="9982"/>
                </a:lnTo>
                <a:cubicBezTo>
                  <a:pt x="10800" y="10434"/>
                  <a:pt x="15635" y="10800"/>
                  <a:pt x="21600" y="10800"/>
                </a:cubicBezTo>
                <a:cubicBezTo>
                  <a:pt x="15635" y="10800"/>
                  <a:pt x="10800" y="11166"/>
                  <a:pt x="10800" y="11618"/>
                </a:cubicBezTo>
                <a:lnTo>
                  <a:pt x="10800" y="20782"/>
                </a:lnTo>
                <a:cubicBezTo>
                  <a:pt x="10800" y="21234"/>
                  <a:pt x="5965" y="21600"/>
                  <a:pt x="0" y="21600"/>
                </a:cubicBezTo>
              </a:path>
            </a:pathLst>
          </a:custGeom>
          <a:ln w="50800">
            <a:solidFill>
              <a:srgbClr val="2E75B6"/>
            </a:solidFill>
            <a:miter/>
          </a:ln>
        </p:spPr>
        <p:txBody>
          <a:bodyPr lIns="45719" rIns="45719" anchor="ctr"/>
          <a:lstStyle/>
          <a:p>
            <a:pPr algn="ctr" defTabSz="4075572">
              <a:defRPr sz="2000">
                <a:latin typeface="Arial"/>
                <a:ea typeface="Arial"/>
                <a:cs typeface="Arial"/>
                <a:sym typeface="Arial"/>
              </a:defRPr>
            </a:pPr>
            <a:endParaRPr/>
          </a:p>
        </p:txBody>
      </p:sp>
      <p:sp>
        <p:nvSpPr>
          <p:cNvPr id="505" name="Shape 505"/>
          <p:cNvSpPr/>
          <p:nvPr/>
        </p:nvSpPr>
        <p:spPr>
          <a:xfrm>
            <a:off x="6824308" y="2052519"/>
            <a:ext cx="2231137" cy="426031"/>
          </a:xfrm>
          <a:prstGeom prst="rect">
            <a:avLst/>
          </a:prstGeom>
          <a:ln w="50800">
            <a:solidFill>
              <a:srgbClr val="2E75B6"/>
            </a:solidFill>
          </a:ln>
          <a:extLst>
            <a:ext uri="{C572A759-6A51-4108-AA02-DFA0A04FC94B}">
              <ma14:wrappingTextBoxFlag xmlns="" xmlns:ma14="http://schemas.microsoft.com/office/mac/drawingml/2011/main" val="1"/>
            </a:ext>
          </a:extLst>
        </p:spPr>
        <p:txBody>
          <a:bodyPr lIns="45719" rIns="45719">
            <a:spAutoFit/>
          </a:bodyPr>
          <a:lstStyle>
            <a:lvl1pPr marL="342900" indent="-342900" defTabSz="4075572">
              <a:buSzPct val="100000"/>
              <a:buFont typeface="Arial"/>
              <a:buChar char="•"/>
              <a:defRPr sz="2000">
                <a:latin typeface="Arial"/>
                <a:ea typeface="Arial"/>
                <a:cs typeface="Arial"/>
                <a:sym typeface="Arial"/>
              </a:defRPr>
            </a:lvl1pPr>
          </a:lstStyle>
          <a:p>
            <a:r>
              <a:t>UCSC BLAT</a:t>
            </a:r>
          </a:p>
        </p:txBody>
      </p:sp>
      <p:sp>
        <p:nvSpPr>
          <p:cNvPr id="506" name="Shape 506"/>
          <p:cNvSpPr/>
          <p:nvPr/>
        </p:nvSpPr>
        <p:spPr>
          <a:xfrm>
            <a:off x="6573432" y="2580795"/>
            <a:ext cx="158321" cy="8786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5"/>
                  <a:pt x="10800" y="324"/>
                </a:cubicBezTo>
                <a:lnTo>
                  <a:pt x="10800" y="10476"/>
                </a:lnTo>
                <a:cubicBezTo>
                  <a:pt x="10800" y="10655"/>
                  <a:pt x="15635" y="10800"/>
                  <a:pt x="21600" y="10800"/>
                </a:cubicBezTo>
                <a:cubicBezTo>
                  <a:pt x="15635" y="10800"/>
                  <a:pt x="10800" y="10945"/>
                  <a:pt x="10800" y="11124"/>
                </a:cubicBezTo>
                <a:lnTo>
                  <a:pt x="10800" y="21276"/>
                </a:lnTo>
                <a:cubicBezTo>
                  <a:pt x="10800" y="21455"/>
                  <a:pt x="5965" y="21600"/>
                  <a:pt x="0" y="21600"/>
                </a:cubicBezTo>
              </a:path>
            </a:pathLst>
          </a:custGeom>
          <a:ln w="50800">
            <a:solidFill>
              <a:srgbClr val="70AD47"/>
            </a:solidFill>
            <a:miter/>
          </a:ln>
        </p:spPr>
        <p:txBody>
          <a:bodyPr lIns="45719" rIns="45719" anchor="ctr"/>
          <a:lstStyle/>
          <a:p>
            <a:pPr algn="ctr" defTabSz="4075572">
              <a:defRPr sz="2000">
                <a:latin typeface="Arial"/>
                <a:ea typeface="Arial"/>
                <a:cs typeface="Arial"/>
                <a:sym typeface="Arial"/>
              </a:defRPr>
            </a:pPr>
            <a:endParaRPr/>
          </a:p>
        </p:txBody>
      </p:sp>
      <p:sp>
        <p:nvSpPr>
          <p:cNvPr id="507" name="Shape 507"/>
          <p:cNvSpPr/>
          <p:nvPr/>
        </p:nvSpPr>
        <p:spPr>
          <a:xfrm>
            <a:off x="6824305" y="2650334"/>
            <a:ext cx="2134455" cy="1010232"/>
          </a:xfrm>
          <a:prstGeom prst="rect">
            <a:avLst/>
          </a:prstGeom>
          <a:ln w="50800">
            <a:solidFill>
              <a:srgbClr val="70AD47"/>
            </a:solidFill>
          </a:ln>
          <a:extLst>
            <a:ext uri="{C572A759-6A51-4108-AA02-DFA0A04FC94B}">
              <ma14:wrappingTextBoxFlag xmlns=""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Augustus</a:t>
            </a:r>
          </a:p>
          <a:p>
            <a:pPr marL="342900" indent="-342900" defTabSz="4075572">
              <a:buSzPct val="100000"/>
              <a:buFont typeface="Arial"/>
              <a:buChar char="•"/>
              <a:defRPr sz="2000">
                <a:latin typeface="Arial"/>
                <a:ea typeface="Arial"/>
                <a:cs typeface="Arial"/>
                <a:sym typeface="Arial"/>
              </a:defRPr>
            </a:pPr>
            <a:r>
              <a:t>GlimmerHMM</a:t>
            </a:r>
          </a:p>
          <a:p>
            <a:pPr marL="342900" indent="-342900" defTabSz="4075572">
              <a:buSzPct val="100000"/>
              <a:buFont typeface="Arial"/>
              <a:buChar char="•"/>
              <a:defRPr sz="2000">
                <a:latin typeface="Arial"/>
                <a:ea typeface="Arial"/>
                <a:cs typeface="Arial"/>
                <a:sym typeface="Arial"/>
              </a:defRPr>
            </a:pPr>
            <a:r>
              <a:t>SNAP</a:t>
            </a:r>
          </a:p>
        </p:txBody>
      </p:sp>
      <p:sp>
        <p:nvSpPr>
          <p:cNvPr id="508" name="Shape 508"/>
          <p:cNvSpPr/>
          <p:nvPr/>
        </p:nvSpPr>
        <p:spPr>
          <a:xfrm>
            <a:off x="6573432" y="3621742"/>
            <a:ext cx="220791" cy="1676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6"/>
                  <a:pt x="10800" y="237"/>
                </a:cubicBezTo>
                <a:lnTo>
                  <a:pt x="10800" y="10563"/>
                </a:lnTo>
                <a:cubicBezTo>
                  <a:pt x="10800" y="10694"/>
                  <a:pt x="15635" y="10800"/>
                  <a:pt x="21600" y="10800"/>
                </a:cubicBezTo>
                <a:cubicBezTo>
                  <a:pt x="15635" y="10800"/>
                  <a:pt x="10800" y="10906"/>
                  <a:pt x="10800" y="11037"/>
                </a:cubicBezTo>
                <a:lnTo>
                  <a:pt x="10800" y="21363"/>
                </a:lnTo>
                <a:cubicBezTo>
                  <a:pt x="10800" y="21494"/>
                  <a:pt x="5965" y="21600"/>
                  <a:pt x="0" y="21600"/>
                </a:cubicBezTo>
              </a:path>
            </a:pathLst>
          </a:custGeom>
          <a:ln w="50800">
            <a:solidFill>
              <a:srgbClr val="FF0000"/>
            </a:solidFill>
            <a:miter/>
          </a:ln>
        </p:spPr>
        <p:txBody>
          <a:bodyPr lIns="45719" rIns="45719" anchor="ctr"/>
          <a:lstStyle/>
          <a:p>
            <a:pPr algn="ctr" defTabSz="4075572">
              <a:defRPr sz="2000">
                <a:latin typeface="Arial"/>
                <a:ea typeface="Arial"/>
                <a:cs typeface="Arial"/>
                <a:sym typeface="Arial"/>
              </a:defRPr>
            </a:pPr>
            <a:endParaRPr/>
          </a:p>
        </p:txBody>
      </p:sp>
      <p:sp>
        <p:nvSpPr>
          <p:cNvPr id="509" name="Shape 509"/>
          <p:cNvSpPr/>
          <p:nvPr/>
        </p:nvSpPr>
        <p:spPr>
          <a:xfrm>
            <a:off x="6824306" y="4027830"/>
            <a:ext cx="1575357" cy="1010231"/>
          </a:xfrm>
          <a:prstGeom prst="rect">
            <a:avLst/>
          </a:prstGeom>
          <a:ln w="50800">
            <a:solidFill>
              <a:srgbClr val="FF0000"/>
            </a:solidFill>
          </a:ln>
          <a:extLst>
            <a:ext uri="{C572A759-6A51-4108-AA02-DFA0A04FC94B}">
              <ma14:wrappingTextBoxFlag xmlns=""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HISAT</a:t>
            </a:r>
          </a:p>
          <a:p>
            <a:pPr marL="342900" indent="-342900" defTabSz="4075572">
              <a:buSzPct val="100000"/>
              <a:buFont typeface="Arial"/>
              <a:buChar char="•"/>
              <a:defRPr sz="2000">
                <a:latin typeface="Arial"/>
                <a:ea typeface="Arial"/>
                <a:cs typeface="Arial"/>
                <a:sym typeface="Arial"/>
              </a:defRPr>
            </a:pPr>
            <a:r>
              <a:t>StringTie</a:t>
            </a:r>
          </a:p>
          <a:p>
            <a:pPr marL="342900" indent="-342900" defTabSz="4075572">
              <a:buSzPct val="100000"/>
              <a:buFont typeface="Arial"/>
              <a:buChar char="•"/>
              <a:defRPr sz="2000">
                <a:latin typeface="Arial"/>
                <a:ea typeface="Arial"/>
                <a:cs typeface="Arial"/>
                <a:sym typeface="Arial"/>
              </a:defRPr>
            </a:pPr>
            <a:r>
              <a:t>regtools</a:t>
            </a:r>
          </a:p>
        </p:txBody>
      </p:sp>
      <p:sp>
        <p:nvSpPr>
          <p:cNvPr id="510" name="Shape 510"/>
          <p:cNvSpPr/>
          <p:nvPr/>
        </p:nvSpPr>
        <p:spPr>
          <a:xfrm>
            <a:off x="6570998" y="5428195"/>
            <a:ext cx="161003" cy="5191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50"/>
                  <a:pt x="10800" y="558"/>
                </a:cubicBezTo>
                <a:lnTo>
                  <a:pt x="10800" y="10242"/>
                </a:lnTo>
                <a:cubicBezTo>
                  <a:pt x="10800" y="10550"/>
                  <a:pt x="15635" y="10800"/>
                  <a:pt x="21600" y="10800"/>
                </a:cubicBezTo>
                <a:cubicBezTo>
                  <a:pt x="15635" y="10800"/>
                  <a:pt x="10800" y="11050"/>
                  <a:pt x="10800" y="11358"/>
                </a:cubicBezTo>
                <a:lnTo>
                  <a:pt x="10800" y="21042"/>
                </a:lnTo>
                <a:cubicBezTo>
                  <a:pt x="10800" y="21350"/>
                  <a:pt x="5965" y="21600"/>
                  <a:pt x="0" y="21600"/>
                </a:cubicBezTo>
              </a:path>
            </a:pathLst>
          </a:custGeom>
          <a:ln w="50800">
            <a:solidFill>
              <a:srgbClr val="ED7D31"/>
            </a:solidFill>
            <a:miter/>
          </a:ln>
        </p:spPr>
        <p:txBody>
          <a:bodyPr lIns="45719" rIns="45719" anchor="ctr"/>
          <a:lstStyle/>
          <a:p>
            <a:pPr algn="ctr" defTabSz="4075572">
              <a:defRPr sz="2000">
                <a:latin typeface="Arial"/>
                <a:ea typeface="Arial"/>
                <a:cs typeface="Arial"/>
                <a:sym typeface="Arial"/>
              </a:defRPr>
            </a:pPr>
            <a:endParaRPr/>
          </a:p>
        </p:txBody>
      </p:sp>
      <p:grpSp>
        <p:nvGrpSpPr>
          <p:cNvPr id="513" name="Group 513"/>
          <p:cNvGrpSpPr/>
          <p:nvPr/>
        </p:nvGrpSpPr>
        <p:grpSpPr>
          <a:xfrm>
            <a:off x="6824309" y="5320024"/>
            <a:ext cx="2231136" cy="700560"/>
            <a:chOff x="0" y="0"/>
            <a:chExt cx="2231135" cy="700559"/>
          </a:xfrm>
        </p:grpSpPr>
        <p:sp>
          <p:nvSpPr>
            <p:cNvPr id="511" name="Shape 511"/>
            <p:cNvSpPr/>
            <p:nvPr/>
          </p:nvSpPr>
          <p:spPr>
            <a:xfrm>
              <a:off x="0" y="-1"/>
              <a:ext cx="2231136" cy="700561"/>
            </a:xfrm>
            <a:prstGeom prst="rect">
              <a:avLst/>
            </a:prstGeom>
            <a:noFill/>
            <a:ln w="50800" cap="flat">
              <a:solidFill>
                <a:srgbClr val="ED7D31"/>
              </a:solidFill>
              <a:prstDash val="solid"/>
              <a:round/>
            </a:ln>
            <a:effectLst/>
          </p:spPr>
          <p:txBody>
            <a:bodyPr wrap="square" lIns="45719" tIns="45719" rIns="45719" bIns="45719" numCol="1" anchor="t">
              <a:noAutofit/>
            </a:bodyPr>
            <a:lstStyle/>
            <a:p>
              <a:pPr defTabSz="4075572">
                <a:defRPr>
                  <a:latin typeface="+mn-lt"/>
                  <a:ea typeface="+mn-ea"/>
                  <a:cs typeface="+mn-cs"/>
                  <a:sym typeface="Calibri"/>
                </a:defRPr>
              </a:pPr>
              <a:endParaRPr/>
            </a:p>
          </p:txBody>
        </p:sp>
        <p:sp>
          <p:nvSpPr>
            <p:cNvPr id="512" name="Shape 512"/>
            <p:cNvSpPr/>
            <p:nvPr/>
          </p:nvSpPr>
          <p:spPr>
            <a:xfrm>
              <a:off x="0" y="-1"/>
              <a:ext cx="2187693" cy="6673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347472" indent="-347472" defTabSz="4075572">
                <a:buSzPct val="100000"/>
                <a:buFont typeface="Arial"/>
                <a:buChar char="•"/>
                <a:defRPr sz="2000">
                  <a:latin typeface="Arial"/>
                  <a:ea typeface="Arial"/>
                  <a:cs typeface="Arial"/>
                  <a:sym typeface="Arial"/>
                </a:defRPr>
              </a:pPr>
              <a:r>
                <a:t>TRF</a:t>
              </a:r>
            </a:p>
            <a:p>
              <a:pPr marL="347472" indent="-347472" defTabSz="4075572">
                <a:buSzPct val="100000"/>
                <a:buFont typeface="Arial"/>
                <a:buChar char="•"/>
                <a:defRPr sz="2000">
                  <a:latin typeface="Arial"/>
                  <a:ea typeface="Arial"/>
                  <a:cs typeface="Arial"/>
                  <a:sym typeface="Arial"/>
                </a:defRPr>
              </a:pPr>
              <a:r>
                <a:t>WindowMasker</a:t>
              </a:r>
            </a:p>
          </p:txBody>
        </p:sp>
      </p:grpSp>
      <p:sp>
        <p:nvSpPr>
          <p:cNvPr id="514" name="Shape 514"/>
          <p:cNvSpPr/>
          <p:nvPr/>
        </p:nvSpPr>
        <p:spPr>
          <a:xfrm>
            <a:off x="154766" y="1306402"/>
            <a:ext cx="1416806" cy="3752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4075572">
              <a:defRPr sz="2000" b="1" i="1" u="sng">
                <a:latin typeface="Arial"/>
                <a:ea typeface="Arial"/>
                <a:cs typeface="Arial"/>
                <a:sym typeface="Arial"/>
              </a:defRPr>
            </a:lvl1pPr>
          </a:lstStyle>
          <a:p>
            <a:r>
              <a:t>D. miranda</a:t>
            </a:r>
          </a:p>
        </p:txBody>
      </p:sp>
    </p:spTree>
    <p:extLst>
      <p:ext uri="{BB962C8B-B14F-4D97-AF65-F5344CB8AC3E}">
        <p14:creationId xmlns:p14="http://schemas.microsoft.com/office/powerpoint/2010/main" val="165619794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0" y="32153"/>
            <a:ext cx="9144000" cy="1104900"/>
          </a:xfrm>
        </p:spPr>
        <p:txBody>
          <a:bodyPr>
            <a:normAutofit fontScale="90000"/>
          </a:bodyPr>
          <a:lstStyle/>
          <a:p>
            <a:pPr algn="l"/>
            <a:r>
              <a:rPr lang="en-US" sz="4000" i="1" dirty="0">
                <a:solidFill>
                  <a:srgbClr val="000090"/>
                </a:solidFill>
              </a:rPr>
              <a:t>Drosophila</a:t>
            </a:r>
            <a:r>
              <a:rPr lang="en-US" sz="4000" dirty="0">
                <a:solidFill>
                  <a:srgbClr val="000090"/>
                </a:solidFill>
              </a:rPr>
              <a:t> comparative genomics:</a:t>
            </a:r>
            <a:br>
              <a:rPr lang="en-US" sz="4000" dirty="0">
                <a:solidFill>
                  <a:srgbClr val="000090"/>
                </a:solidFill>
              </a:rPr>
            </a:br>
            <a:r>
              <a:rPr lang="en-US" sz="2700" dirty="0">
                <a:solidFill>
                  <a:srgbClr val="000090"/>
                </a:solidFill>
              </a:rPr>
              <a:t>to understand the organization, evolution and </a:t>
            </a:r>
            <a:br>
              <a:rPr lang="en-US" sz="2700" dirty="0">
                <a:solidFill>
                  <a:srgbClr val="000090"/>
                </a:solidFill>
              </a:rPr>
            </a:br>
            <a:r>
              <a:rPr lang="en-US" sz="2700" dirty="0">
                <a:solidFill>
                  <a:srgbClr val="000090"/>
                </a:solidFill>
              </a:rPr>
              <a:t>gene function on the 4th (dot) chromosome </a:t>
            </a:r>
          </a:p>
        </p:txBody>
      </p:sp>
      <p:pic>
        <p:nvPicPr>
          <p:cNvPr id="13" name="Picture 4" descr="tree_struct.png"/>
          <p:cNvPicPr>
            <a:picLocks noChangeAspect="1"/>
          </p:cNvPicPr>
          <p:nvPr/>
        </p:nvPicPr>
        <p:blipFill>
          <a:blip r:embed="rId3">
            <a:extLst>
              <a:ext uri="{28A0092B-C50C-407E-A947-70E740481C1C}">
                <a14:useLocalDpi xmlns:a14="http://schemas.microsoft.com/office/drawing/2010/main" val="0"/>
              </a:ext>
            </a:extLst>
          </a:blip>
          <a:srcRect r="6802"/>
          <a:stretch>
            <a:fillRect/>
          </a:stretch>
        </p:blipFill>
        <p:spPr bwMode="auto">
          <a:xfrm>
            <a:off x="355072" y="1213378"/>
            <a:ext cx="2870200" cy="513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5"/>
          <p:cNvSpPr txBox="1">
            <a:spLocks noChangeArrowheads="1"/>
          </p:cNvSpPr>
          <p:nvPr/>
        </p:nvSpPr>
        <p:spPr bwMode="auto">
          <a:xfrm>
            <a:off x="3211513" y="1308101"/>
            <a:ext cx="20367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melanogaster</a:t>
            </a:r>
          </a:p>
        </p:txBody>
      </p:sp>
      <p:sp>
        <p:nvSpPr>
          <p:cNvPr id="15" name="TextBox 6"/>
          <p:cNvSpPr txBox="1">
            <a:spLocks noChangeArrowheads="1"/>
          </p:cNvSpPr>
          <p:nvPr/>
        </p:nvSpPr>
        <p:spPr bwMode="auto">
          <a:xfrm>
            <a:off x="3238500" y="154940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simulans</a:t>
            </a:r>
          </a:p>
        </p:txBody>
      </p:sp>
      <p:sp>
        <p:nvSpPr>
          <p:cNvPr id="16" name="TextBox 7"/>
          <p:cNvSpPr txBox="1">
            <a:spLocks noChangeArrowheads="1"/>
          </p:cNvSpPr>
          <p:nvPr/>
        </p:nvSpPr>
        <p:spPr bwMode="auto">
          <a:xfrm>
            <a:off x="3238500" y="176530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t>
            </a:r>
            <a:r>
              <a:rPr lang="en-US" sz="1600" i="1" dirty="0" err="1">
                <a:latin typeface="Calisto MT (body)"/>
                <a:cs typeface="Calisto MT (body)"/>
              </a:rPr>
              <a:t>sechellia</a:t>
            </a:r>
            <a:endParaRPr lang="en-US" sz="1600" i="1" dirty="0">
              <a:latin typeface="Calisto MT (body)"/>
              <a:cs typeface="Calisto MT (body)"/>
            </a:endParaRPr>
          </a:p>
        </p:txBody>
      </p:sp>
      <p:sp>
        <p:nvSpPr>
          <p:cNvPr id="17" name="TextBox 8"/>
          <p:cNvSpPr txBox="1">
            <a:spLocks noChangeArrowheads="1"/>
          </p:cNvSpPr>
          <p:nvPr/>
        </p:nvSpPr>
        <p:spPr bwMode="auto">
          <a:xfrm>
            <a:off x="3238500" y="1979613"/>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yakuba</a:t>
            </a:r>
          </a:p>
        </p:txBody>
      </p:sp>
      <p:sp>
        <p:nvSpPr>
          <p:cNvPr id="19" name="TextBox 10"/>
          <p:cNvSpPr txBox="1">
            <a:spLocks noChangeArrowheads="1"/>
          </p:cNvSpPr>
          <p:nvPr/>
        </p:nvSpPr>
        <p:spPr bwMode="auto">
          <a:xfrm>
            <a:off x="3238500" y="2411019"/>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ficusphila</a:t>
            </a:r>
            <a:endParaRPr lang="en-US" sz="1600" b="1" i="1" dirty="0">
              <a:solidFill>
                <a:srgbClr val="3366FF"/>
              </a:solidFill>
              <a:latin typeface="Calisto MT (body)"/>
              <a:cs typeface="Calisto MT (body)"/>
            </a:endParaRPr>
          </a:p>
        </p:txBody>
      </p:sp>
      <p:sp>
        <p:nvSpPr>
          <p:cNvPr id="20" name="TextBox 11"/>
          <p:cNvSpPr txBox="1">
            <a:spLocks noChangeArrowheads="1"/>
          </p:cNvSpPr>
          <p:nvPr/>
        </p:nvSpPr>
        <p:spPr bwMode="auto">
          <a:xfrm>
            <a:off x="3238500" y="2646650"/>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eugracilis</a:t>
            </a:r>
            <a:endParaRPr lang="en-US" sz="1600" b="1" i="1" dirty="0">
              <a:solidFill>
                <a:srgbClr val="3366FF"/>
              </a:solidFill>
              <a:latin typeface="Calisto MT (body)"/>
              <a:cs typeface="Calisto MT (body)"/>
            </a:endParaRPr>
          </a:p>
        </p:txBody>
      </p:sp>
      <p:sp>
        <p:nvSpPr>
          <p:cNvPr id="21" name="TextBox 12"/>
          <p:cNvSpPr txBox="1">
            <a:spLocks noChangeArrowheads="1"/>
          </p:cNvSpPr>
          <p:nvPr/>
        </p:nvSpPr>
        <p:spPr bwMode="auto">
          <a:xfrm>
            <a:off x="3238500" y="2882281"/>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biarmipes</a:t>
            </a:r>
          </a:p>
        </p:txBody>
      </p:sp>
      <p:sp>
        <p:nvSpPr>
          <p:cNvPr id="22" name="TextBox 13"/>
          <p:cNvSpPr txBox="1">
            <a:spLocks noChangeArrowheads="1"/>
          </p:cNvSpPr>
          <p:nvPr/>
        </p:nvSpPr>
        <p:spPr bwMode="auto">
          <a:xfrm>
            <a:off x="3238500" y="3117912"/>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takahashii</a:t>
            </a:r>
          </a:p>
        </p:txBody>
      </p:sp>
      <p:sp>
        <p:nvSpPr>
          <p:cNvPr id="23" name="TextBox 14"/>
          <p:cNvSpPr txBox="1">
            <a:spLocks noChangeArrowheads="1"/>
          </p:cNvSpPr>
          <p:nvPr/>
        </p:nvSpPr>
        <p:spPr bwMode="auto">
          <a:xfrm>
            <a:off x="3238500" y="3355130"/>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elegans</a:t>
            </a:r>
            <a:endParaRPr lang="en-US" sz="1600" b="1" i="1" dirty="0">
              <a:solidFill>
                <a:srgbClr val="3366FF"/>
              </a:solidFill>
              <a:latin typeface="Calisto MT (body)"/>
              <a:cs typeface="Calisto MT (body)"/>
            </a:endParaRPr>
          </a:p>
        </p:txBody>
      </p:sp>
      <p:sp>
        <p:nvSpPr>
          <p:cNvPr id="24" name="TextBox 15"/>
          <p:cNvSpPr txBox="1">
            <a:spLocks noChangeArrowheads="1"/>
          </p:cNvSpPr>
          <p:nvPr/>
        </p:nvSpPr>
        <p:spPr bwMode="auto">
          <a:xfrm>
            <a:off x="3238500" y="359076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rhopaloa</a:t>
            </a:r>
            <a:endParaRPr lang="en-US" sz="1600" b="1" i="1" dirty="0">
              <a:solidFill>
                <a:srgbClr val="3366FF"/>
              </a:solidFill>
              <a:latin typeface="Calisto MT (body)"/>
              <a:cs typeface="Calisto MT (body)"/>
            </a:endParaRPr>
          </a:p>
        </p:txBody>
      </p:sp>
      <p:sp>
        <p:nvSpPr>
          <p:cNvPr id="25" name="TextBox 16"/>
          <p:cNvSpPr txBox="1">
            <a:spLocks noChangeArrowheads="1"/>
          </p:cNvSpPr>
          <p:nvPr/>
        </p:nvSpPr>
        <p:spPr bwMode="auto">
          <a:xfrm>
            <a:off x="3238500" y="382639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kikkawai</a:t>
            </a:r>
            <a:endParaRPr lang="en-US" sz="1600" b="1" i="1" dirty="0">
              <a:solidFill>
                <a:srgbClr val="3366FF"/>
              </a:solidFill>
              <a:latin typeface="Calisto MT (body)"/>
              <a:cs typeface="Calisto MT (body)"/>
            </a:endParaRPr>
          </a:p>
        </p:txBody>
      </p:sp>
      <p:sp>
        <p:nvSpPr>
          <p:cNvPr id="26" name="TextBox 17"/>
          <p:cNvSpPr txBox="1">
            <a:spLocks noChangeArrowheads="1"/>
          </p:cNvSpPr>
          <p:nvPr/>
        </p:nvSpPr>
        <p:spPr bwMode="auto">
          <a:xfrm>
            <a:off x="3238500" y="4308476"/>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ananassae</a:t>
            </a:r>
          </a:p>
        </p:txBody>
      </p:sp>
      <p:sp>
        <p:nvSpPr>
          <p:cNvPr id="27" name="TextBox 18"/>
          <p:cNvSpPr txBox="1">
            <a:spLocks noChangeArrowheads="1"/>
          </p:cNvSpPr>
          <p:nvPr/>
        </p:nvSpPr>
        <p:spPr bwMode="auto">
          <a:xfrm>
            <a:off x="3238500" y="4062019"/>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bipectinata</a:t>
            </a:r>
          </a:p>
        </p:txBody>
      </p:sp>
      <p:sp>
        <p:nvSpPr>
          <p:cNvPr id="28" name="TextBox 19"/>
          <p:cNvSpPr txBox="1">
            <a:spLocks noChangeArrowheads="1"/>
          </p:cNvSpPr>
          <p:nvPr/>
        </p:nvSpPr>
        <p:spPr bwMode="auto">
          <a:xfrm>
            <a:off x="3238500" y="4557713"/>
            <a:ext cx="22145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pseudoobscura</a:t>
            </a:r>
          </a:p>
        </p:txBody>
      </p:sp>
      <p:sp>
        <p:nvSpPr>
          <p:cNvPr id="29" name="TextBox 20"/>
          <p:cNvSpPr txBox="1">
            <a:spLocks noChangeArrowheads="1"/>
          </p:cNvSpPr>
          <p:nvPr/>
        </p:nvSpPr>
        <p:spPr bwMode="auto">
          <a:xfrm>
            <a:off x="3238500" y="4841876"/>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t>
            </a:r>
            <a:r>
              <a:rPr lang="en-US" sz="1600" i="1" dirty="0" err="1">
                <a:latin typeface="Calisto MT (body)"/>
                <a:cs typeface="Calisto MT (body)"/>
              </a:rPr>
              <a:t>persimilis</a:t>
            </a:r>
            <a:endParaRPr lang="en-US" sz="1600" i="1" dirty="0">
              <a:latin typeface="Calisto MT (body)"/>
              <a:cs typeface="Calisto MT (body)"/>
            </a:endParaRPr>
          </a:p>
        </p:txBody>
      </p:sp>
      <p:sp>
        <p:nvSpPr>
          <p:cNvPr id="30" name="TextBox 21"/>
          <p:cNvSpPr txBox="1">
            <a:spLocks noChangeArrowheads="1"/>
          </p:cNvSpPr>
          <p:nvPr/>
        </p:nvSpPr>
        <p:spPr bwMode="auto">
          <a:xfrm>
            <a:off x="3238500" y="511810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t>
            </a:r>
            <a:r>
              <a:rPr lang="en-US" sz="1600" i="1" dirty="0" err="1">
                <a:latin typeface="Calisto MT (body)"/>
                <a:cs typeface="Calisto MT (body)"/>
              </a:rPr>
              <a:t>willistoni</a:t>
            </a:r>
            <a:endParaRPr lang="en-US" sz="1600" i="1" dirty="0">
              <a:latin typeface="Calisto MT (body)"/>
              <a:cs typeface="Calisto MT (body)"/>
            </a:endParaRPr>
          </a:p>
        </p:txBody>
      </p:sp>
      <p:sp>
        <p:nvSpPr>
          <p:cNvPr id="31" name="TextBox 22"/>
          <p:cNvSpPr txBox="1">
            <a:spLocks noChangeArrowheads="1"/>
          </p:cNvSpPr>
          <p:nvPr/>
        </p:nvSpPr>
        <p:spPr bwMode="auto">
          <a:xfrm>
            <a:off x="3238500" y="5453063"/>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mojavensis</a:t>
            </a:r>
          </a:p>
        </p:txBody>
      </p:sp>
      <p:sp>
        <p:nvSpPr>
          <p:cNvPr id="32" name="TextBox 23"/>
          <p:cNvSpPr txBox="1">
            <a:spLocks noChangeArrowheads="1"/>
          </p:cNvSpPr>
          <p:nvPr/>
        </p:nvSpPr>
        <p:spPr bwMode="auto">
          <a:xfrm>
            <a:off x="3238500" y="5740355"/>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virilis</a:t>
            </a:r>
          </a:p>
        </p:txBody>
      </p:sp>
      <p:sp>
        <p:nvSpPr>
          <p:cNvPr id="33" name="TextBox 24"/>
          <p:cNvSpPr txBox="1">
            <a:spLocks noChangeArrowheads="1"/>
          </p:cNvSpPr>
          <p:nvPr/>
        </p:nvSpPr>
        <p:spPr bwMode="auto">
          <a:xfrm>
            <a:off x="3238500" y="6008711"/>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grimshawi</a:t>
            </a:r>
          </a:p>
        </p:txBody>
      </p:sp>
      <p:sp>
        <p:nvSpPr>
          <p:cNvPr id="34" name="Rectangle 33"/>
          <p:cNvSpPr/>
          <p:nvPr/>
        </p:nvSpPr>
        <p:spPr>
          <a:xfrm>
            <a:off x="2807208" y="1383095"/>
            <a:ext cx="412750" cy="192088"/>
          </a:xfrm>
          <a:prstGeom prst="rect">
            <a:avLst/>
          </a:prstGeom>
          <a:solidFill>
            <a:srgbClr val="FF0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35" name="Rectangle 34"/>
          <p:cNvSpPr/>
          <p:nvPr/>
        </p:nvSpPr>
        <p:spPr>
          <a:xfrm>
            <a:off x="2807208" y="2276476"/>
            <a:ext cx="412750" cy="192087"/>
          </a:xfrm>
          <a:prstGeom prst="rect">
            <a:avLst/>
          </a:prstGeom>
          <a:solidFill>
            <a:srgbClr val="FF66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6" name="Rectangle 35"/>
          <p:cNvSpPr/>
          <p:nvPr/>
        </p:nvSpPr>
        <p:spPr>
          <a:xfrm>
            <a:off x="2807208" y="2933701"/>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7" name="Rectangle 36"/>
          <p:cNvSpPr/>
          <p:nvPr/>
        </p:nvSpPr>
        <p:spPr>
          <a:xfrm>
            <a:off x="2807208" y="3424238"/>
            <a:ext cx="412750" cy="192088"/>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8" name="Rectangle 37"/>
          <p:cNvSpPr/>
          <p:nvPr/>
        </p:nvSpPr>
        <p:spPr>
          <a:xfrm>
            <a:off x="5381553" y="1960517"/>
            <a:ext cx="3516313" cy="4117975"/>
          </a:xfrm>
          <a:prstGeom prst="rect">
            <a:avLst/>
          </a:prstGeom>
          <a:solidFill>
            <a:schemeClr val="bg1">
              <a:lumMod val="85000"/>
              <a:lumOff val="1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Calisto MT (body)"/>
              <a:cs typeface="Calisto MT (body)"/>
            </a:endParaRPr>
          </a:p>
        </p:txBody>
      </p:sp>
      <p:sp>
        <p:nvSpPr>
          <p:cNvPr id="39" name="Rectangle 38"/>
          <p:cNvSpPr/>
          <p:nvPr/>
        </p:nvSpPr>
        <p:spPr>
          <a:xfrm>
            <a:off x="5482844" y="3316627"/>
            <a:ext cx="581025" cy="269875"/>
          </a:xfrm>
          <a:prstGeom prst="rect">
            <a:avLst/>
          </a:prstGeom>
          <a:solidFill>
            <a:srgbClr val="FF0000"/>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0" name="TextBox 53"/>
          <p:cNvSpPr txBox="1">
            <a:spLocks noChangeArrowheads="1"/>
          </p:cNvSpPr>
          <p:nvPr/>
        </p:nvSpPr>
        <p:spPr bwMode="auto">
          <a:xfrm>
            <a:off x="6072044" y="3260162"/>
            <a:ext cx="1447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Reference</a:t>
            </a:r>
          </a:p>
        </p:txBody>
      </p:sp>
      <p:sp>
        <p:nvSpPr>
          <p:cNvPr id="41" name="Rectangle 40"/>
          <p:cNvSpPr/>
          <p:nvPr/>
        </p:nvSpPr>
        <p:spPr>
          <a:xfrm>
            <a:off x="2807208" y="5805488"/>
            <a:ext cx="412750" cy="192088"/>
          </a:xfrm>
          <a:prstGeom prst="rect">
            <a:avLst/>
          </a:prstGeom>
          <a:solidFill>
            <a:srgbClr val="660066"/>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4" name="Rectangle 43"/>
          <p:cNvSpPr/>
          <p:nvPr/>
        </p:nvSpPr>
        <p:spPr>
          <a:xfrm>
            <a:off x="5482844" y="5205570"/>
            <a:ext cx="581025" cy="271463"/>
          </a:xfrm>
          <a:prstGeom prst="rect">
            <a:avLst/>
          </a:prstGeom>
          <a:solidFill>
            <a:srgbClr val="008000"/>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5" name="TextBox 58"/>
          <p:cNvSpPr txBox="1">
            <a:spLocks noChangeArrowheads="1"/>
          </p:cNvSpPr>
          <p:nvPr/>
        </p:nvSpPr>
        <p:spPr bwMode="auto">
          <a:xfrm>
            <a:off x="6072044" y="5149585"/>
            <a:ext cx="2846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Ongoing annotation</a:t>
            </a:r>
          </a:p>
        </p:txBody>
      </p:sp>
      <p:sp>
        <p:nvSpPr>
          <p:cNvPr id="46" name="Rectangle 45"/>
          <p:cNvSpPr/>
          <p:nvPr/>
        </p:nvSpPr>
        <p:spPr>
          <a:xfrm>
            <a:off x="2807208" y="5541963"/>
            <a:ext cx="412750" cy="192088"/>
          </a:xfrm>
          <a:prstGeom prst="rect">
            <a:avLst/>
          </a:prstGeom>
          <a:solidFill>
            <a:srgbClr val="FF66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7" name="Rectangle 46"/>
          <p:cNvSpPr/>
          <p:nvPr/>
        </p:nvSpPr>
        <p:spPr>
          <a:xfrm>
            <a:off x="2807208" y="6102351"/>
            <a:ext cx="412750" cy="192087"/>
          </a:xfrm>
          <a:prstGeom prst="rect">
            <a:avLst/>
          </a:prstGeom>
          <a:solidFill>
            <a:srgbClr val="FF66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8" name="Rectangle 47"/>
          <p:cNvSpPr/>
          <p:nvPr/>
        </p:nvSpPr>
        <p:spPr>
          <a:xfrm>
            <a:off x="5482844" y="4252114"/>
            <a:ext cx="581025" cy="271463"/>
          </a:xfrm>
          <a:prstGeom prst="rect">
            <a:avLst/>
          </a:prstGeom>
          <a:solidFill>
            <a:srgbClr val="FF6600"/>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9" name="TextBox 62"/>
          <p:cNvSpPr txBox="1">
            <a:spLocks noChangeArrowheads="1"/>
          </p:cNvSpPr>
          <p:nvPr/>
        </p:nvSpPr>
        <p:spPr bwMode="auto">
          <a:xfrm>
            <a:off x="6064107" y="4184128"/>
            <a:ext cx="282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2015 G3 publication</a:t>
            </a:r>
          </a:p>
        </p:txBody>
      </p:sp>
      <p:sp>
        <p:nvSpPr>
          <p:cNvPr id="50" name="TextBox 40"/>
          <p:cNvSpPr txBox="1">
            <a:spLocks noChangeArrowheads="1"/>
          </p:cNvSpPr>
          <p:nvPr/>
        </p:nvSpPr>
        <p:spPr bwMode="auto">
          <a:xfrm>
            <a:off x="4504373" y="2416997"/>
            <a:ext cx="34226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dirty="0">
                <a:solidFill>
                  <a:srgbClr val="3366FF"/>
                </a:solidFill>
                <a:latin typeface="Arial" charset="0"/>
                <a:ea typeface="Arial" charset="0"/>
                <a:cs typeface="Arial" charset="0"/>
              </a:rPr>
              <a:t>New species sequenced by modENCODE</a:t>
            </a:r>
          </a:p>
        </p:txBody>
      </p:sp>
      <p:sp>
        <p:nvSpPr>
          <p:cNvPr id="51" name="TextBox 50"/>
          <p:cNvSpPr txBox="1"/>
          <p:nvPr/>
        </p:nvSpPr>
        <p:spPr>
          <a:xfrm>
            <a:off x="279400" y="6446978"/>
            <a:ext cx="8026399" cy="338554"/>
          </a:xfrm>
          <a:prstGeom prst="rect">
            <a:avLst/>
          </a:prstGeom>
          <a:noFill/>
        </p:spPr>
        <p:txBody>
          <a:bodyPr wrap="square" rtlCol="0">
            <a:spAutoFit/>
          </a:bodyPr>
          <a:lstStyle/>
          <a:p>
            <a:r>
              <a:rPr lang="en-US" sz="1600" dirty="0">
                <a:latin typeface="Arial" charset="0"/>
                <a:ea typeface="Arial" charset="0"/>
                <a:cs typeface="Arial" charset="0"/>
              </a:rPr>
              <a:t>Phylogenetic tree produced by Thom Kaufman as part of the modENCODE project  	</a:t>
            </a:r>
          </a:p>
        </p:txBody>
      </p:sp>
      <p:sp>
        <p:nvSpPr>
          <p:cNvPr id="52" name="Rectangle 51"/>
          <p:cNvSpPr/>
          <p:nvPr/>
        </p:nvSpPr>
        <p:spPr>
          <a:xfrm>
            <a:off x="5482844" y="4726206"/>
            <a:ext cx="581025" cy="271463"/>
          </a:xfrm>
          <a:prstGeom prst="rect">
            <a:avLst/>
          </a:prstGeom>
          <a:solidFill>
            <a:schemeClr val="accent6">
              <a:lumMod val="50000"/>
            </a:schemeClr>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984807"/>
              </a:solidFill>
              <a:latin typeface="Calisto MT (body)"/>
              <a:cs typeface="Calisto MT (body)"/>
            </a:endParaRPr>
          </a:p>
        </p:txBody>
      </p:sp>
      <p:sp>
        <p:nvSpPr>
          <p:cNvPr id="53" name="TextBox 58"/>
          <p:cNvSpPr txBox="1">
            <a:spLocks noChangeArrowheads="1"/>
          </p:cNvSpPr>
          <p:nvPr/>
        </p:nvSpPr>
        <p:spPr bwMode="auto">
          <a:xfrm>
            <a:off x="6072044" y="4687498"/>
            <a:ext cx="2846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2017 G3 publication</a:t>
            </a:r>
          </a:p>
        </p:txBody>
      </p:sp>
      <p:sp>
        <p:nvSpPr>
          <p:cNvPr id="54" name="Rectangle 53"/>
          <p:cNvSpPr/>
          <p:nvPr/>
        </p:nvSpPr>
        <p:spPr>
          <a:xfrm>
            <a:off x="2807208" y="4387852"/>
            <a:ext cx="412750" cy="192088"/>
          </a:xfrm>
          <a:prstGeom prst="rect">
            <a:avLst/>
          </a:prstGeom>
          <a:solidFill>
            <a:schemeClr val="accent6">
              <a:lumMod val="50000"/>
            </a:schemeClr>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55" name="TextBox 8"/>
          <p:cNvSpPr txBox="1">
            <a:spLocks noChangeArrowheads="1"/>
          </p:cNvSpPr>
          <p:nvPr/>
        </p:nvSpPr>
        <p:spPr bwMode="auto">
          <a:xfrm>
            <a:off x="3222625" y="2195513"/>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erecta</a:t>
            </a:r>
          </a:p>
        </p:txBody>
      </p:sp>
      <p:sp>
        <p:nvSpPr>
          <p:cNvPr id="56" name="Rectangle 55"/>
          <p:cNvSpPr/>
          <p:nvPr/>
        </p:nvSpPr>
        <p:spPr>
          <a:xfrm>
            <a:off x="2807208" y="2499904"/>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l="-75" t="1830" r="1633" b="1828"/>
          <a:stretch>
            <a:fillRect/>
          </a:stretch>
        </p:blipFill>
        <p:spPr bwMode="auto">
          <a:xfrm rot="10800000">
            <a:off x="7242652" y="148558"/>
            <a:ext cx="1854207" cy="1546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Rectangle 58"/>
          <p:cNvSpPr/>
          <p:nvPr/>
        </p:nvSpPr>
        <p:spPr>
          <a:xfrm>
            <a:off x="2807208" y="2719056"/>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60" name="Rectangle 59"/>
          <p:cNvSpPr/>
          <p:nvPr/>
        </p:nvSpPr>
        <p:spPr>
          <a:xfrm>
            <a:off x="5485947" y="3777403"/>
            <a:ext cx="581025" cy="271463"/>
          </a:xfrm>
          <a:prstGeom prst="rect">
            <a:avLst/>
          </a:prstGeom>
          <a:solidFill>
            <a:srgbClr val="661366"/>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61" name="TextBox 62"/>
          <p:cNvSpPr txBox="1">
            <a:spLocks noChangeArrowheads="1"/>
          </p:cNvSpPr>
          <p:nvPr/>
        </p:nvSpPr>
        <p:spPr bwMode="auto">
          <a:xfrm>
            <a:off x="6072044" y="3714884"/>
            <a:ext cx="282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2010 Genetics publication</a:t>
            </a:r>
          </a:p>
        </p:txBody>
      </p:sp>
      <p:sp>
        <p:nvSpPr>
          <p:cNvPr id="62" name="Rectangle 61"/>
          <p:cNvSpPr/>
          <p:nvPr/>
        </p:nvSpPr>
        <p:spPr>
          <a:xfrm>
            <a:off x="2795486" y="3156439"/>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Tree>
    <p:extLst>
      <p:ext uri="{BB962C8B-B14F-4D97-AF65-F5344CB8AC3E}">
        <p14:creationId xmlns:p14="http://schemas.microsoft.com/office/powerpoint/2010/main" val="3796794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0" y="-8898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800" dirty="0">
                <a:solidFill>
                  <a:srgbClr val="000090"/>
                </a:solidFill>
                <a:latin typeface="Arial" charset="0"/>
              </a:rPr>
              <a:t>Strategy: divide and conquer!              </a:t>
            </a:r>
          </a:p>
          <a:p>
            <a:pPr algn="ctr" eaLnBrk="1" fontAlgn="base" hangingPunct="1">
              <a:spcBef>
                <a:spcPct val="0"/>
              </a:spcBef>
              <a:spcAft>
                <a:spcPct val="0"/>
              </a:spcAft>
            </a:pPr>
            <a:r>
              <a:rPr lang="en-US" sz="2400" dirty="0">
                <a:solidFill>
                  <a:srgbClr val="000090"/>
                </a:solidFill>
                <a:latin typeface="Arial" charset="0"/>
              </a:rPr>
              <a:t>Students improve the sequence &amp; carefully annotate the genes</a:t>
            </a:r>
          </a:p>
        </p:txBody>
      </p:sp>
      <p:sp>
        <p:nvSpPr>
          <p:cNvPr id="25603" name="Rectangle 3"/>
          <p:cNvSpPr txBox="1">
            <a:spLocks noChangeArrowheads="1"/>
          </p:cNvSpPr>
          <p:nvPr/>
        </p:nvSpPr>
        <p:spPr bwMode="auto">
          <a:xfrm>
            <a:off x="0" y="933633"/>
            <a:ext cx="9144000" cy="1381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lnSpc>
                <a:spcPct val="90000"/>
              </a:lnSpc>
              <a:spcBef>
                <a:spcPct val="20000"/>
              </a:spcBef>
              <a:spcAft>
                <a:spcPct val="0"/>
              </a:spcAft>
              <a:buFontTx/>
              <a:buChar char="•"/>
            </a:pPr>
            <a:r>
              <a:rPr lang="en-US" sz="1800" dirty="0">
                <a:solidFill>
                  <a:prstClr val="black"/>
                </a:solidFill>
                <a:latin typeface="Arial" charset="0"/>
              </a:rPr>
              <a:t>Use publically available genome sequences from the web</a:t>
            </a:r>
          </a:p>
          <a:p>
            <a:pPr eaLnBrk="1" fontAlgn="base" hangingPunct="1">
              <a:lnSpc>
                <a:spcPct val="90000"/>
              </a:lnSpc>
              <a:spcBef>
                <a:spcPct val="20000"/>
              </a:spcBef>
              <a:spcAft>
                <a:spcPct val="0"/>
              </a:spcAft>
              <a:buFontTx/>
              <a:buChar char="•"/>
            </a:pPr>
            <a:r>
              <a:rPr lang="en-US" sz="1800" dirty="0">
                <a:solidFill>
                  <a:prstClr val="black"/>
                </a:solidFill>
                <a:latin typeface="Arial" charset="0"/>
              </a:rPr>
              <a:t>Divide into 100 or 40 kb projects, which different schools claim &amp; then submit</a:t>
            </a:r>
          </a:p>
          <a:p>
            <a:pPr eaLnBrk="1" fontAlgn="base" hangingPunct="1">
              <a:lnSpc>
                <a:spcPct val="90000"/>
              </a:lnSpc>
              <a:spcBef>
                <a:spcPct val="20000"/>
              </a:spcBef>
              <a:spcAft>
                <a:spcPct val="0"/>
              </a:spcAft>
              <a:buFontTx/>
              <a:buChar char="•"/>
            </a:pPr>
            <a:r>
              <a:rPr lang="en-US" sz="1800" dirty="0">
                <a:solidFill>
                  <a:prstClr val="black"/>
                </a:solidFill>
                <a:latin typeface="Arial" charset="0"/>
              </a:rPr>
              <a:t>Each project done at least twice independently; checked by student; results reconciled</a:t>
            </a:r>
          </a:p>
          <a:p>
            <a:pPr eaLnBrk="1" fontAlgn="base" hangingPunct="1">
              <a:lnSpc>
                <a:spcPct val="90000"/>
              </a:lnSpc>
              <a:spcBef>
                <a:spcPct val="20000"/>
              </a:spcBef>
              <a:spcAft>
                <a:spcPct val="0"/>
              </a:spcAft>
              <a:buFontTx/>
              <a:buChar char="•"/>
            </a:pPr>
            <a:r>
              <a:rPr lang="en-US" sz="1800" dirty="0">
                <a:solidFill>
                  <a:prstClr val="black"/>
                </a:solidFill>
                <a:latin typeface="Arial" charset="0"/>
              </a:rPr>
              <a:t>For </a:t>
            </a:r>
            <a:r>
              <a:rPr lang="en-US" sz="1800" i="1" dirty="0">
                <a:solidFill>
                  <a:prstClr val="black"/>
                </a:solidFill>
                <a:latin typeface="Arial" charset="0"/>
              </a:rPr>
              <a:t>D. </a:t>
            </a:r>
            <a:r>
              <a:rPr lang="en-US" sz="1800" i="1" dirty="0" err="1">
                <a:solidFill>
                  <a:prstClr val="black"/>
                </a:solidFill>
                <a:latin typeface="Arial" charset="0"/>
              </a:rPr>
              <a:t>mojavensis</a:t>
            </a:r>
            <a:r>
              <a:rPr lang="en-US" sz="1800" dirty="0">
                <a:solidFill>
                  <a:prstClr val="black"/>
                </a:solidFill>
                <a:latin typeface="Arial" charset="0"/>
              </a:rPr>
              <a:t>, students covered 1.7 Mb, closed 26 of 28 gaps, </a:t>
            </a:r>
          </a:p>
          <a:p>
            <a:pPr marL="0" indent="0" eaLnBrk="1" fontAlgn="base" hangingPunct="1">
              <a:lnSpc>
                <a:spcPct val="90000"/>
              </a:lnSpc>
              <a:spcBef>
                <a:spcPct val="20000"/>
              </a:spcBef>
              <a:spcAft>
                <a:spcPct val="0"/>
              </a:spcAft>
            </a:pPr>
            <a:r>
              <a:rPr lang="en-US" sz="1800" dirty="0">
                <a:solidFill>
                  <a:prstClr val="black"/>
                </a:solidFill>
                <a:latin typeface="Arial" charset="0"/>
              </a:rPr>
              <a:t>      added/improved 20 </a:t>
            </a:r>
            <a:r>
              <a:rPr lang="en-US" sz="1800" dirty="0" err="1">
                <a:solidFill>
                  <a:prstClr val="black"/>
                </a:solidFill>
                <a:latin typeface="Arial" charset="0"/>
              </a:rPr>
              <a:t>Kb</a:t>
            </a:r>
            <a:r>
              <a:rPr lang="en-US" sz="1800" dirty="0">
                <a:solidFill>
                  <a:prstClr val="black"/>
                </a:solidFill>
                <a:latin typeface="Arial" charset="0"/>
              </a:rPr>
              <a:t>, and annotated all potential genes.</a:t>
            </a:r>
          </a:p>
          <a:p>
            <a:pPr eaLnBrk="1" fontAlgn="base" hangingPunct="1">
              <a:lnSpc>
                <a:spcPct val="90000"/>
              </a:lnSpc>
              <a:spcBef>
                <a:spcPct val="20000"/>
              </a:spcBef>
              <a:spcAft>
                <a:spcPct val="0"/>
              </a:spcAft>
              <a:buFontTx/>
              <a:buChar char="•"/>
            </a:pPr>
            <a:endParaRPr lang="en-US" sz="2000" dirty="0">
              <a:solidFill>
                <a:prstClr val="black"/>
              </a:solidFill>
              <a:latin typeface="Arial" charset="0"/>
            </a:endParaRPr>
          </a:p>
          <a:p>
            <a:pPr eaLnBrk="1" fontAlgn="base" hangingPunct="1">
              <a:lnSpc>
                <a:spcPct val="90000"/>
              </a:lnSpc>
              <a:spcBef>
                <a:spcPct val="20000"/>
              </a:spcBef>
              <a:spcAft>
                <a:spcPct val="0"/>
              </a:spcAft>
            </a:pPr>
            <a:endParaRPr lang="en-US" sz="2400" b="1" dirty="0">
              <a:solidFill>
                <a:prstClr val="black"/>
              </a:solidFill>
              <a:latin typeface="Times New Roman" charset="0"/>
            </a:endParaRPr>
          </a:p>
        </p:txBody>
      </p:sp>
      <p:pic>
        <p:nvPicPr>
          <p:cNvPr id="25604" name="Picture 9" descr="dmoj_dot_fosmids"/>
          <p:cNvPicPr>
            <a:picLocks noChangeAspect="1" noChangeArrowheads="1"/>
          </p:cNvPicPr>
          <p:nvPr/>
        </p:nvPicPr>
        <p:blipFill>
          <a:blip r:embed="rId2">
            <a:extLst>
              <a:ext uri="{28A0092B-C50C-407E-A947-70E740481C1C}">
                <a14:useLocalDpi xmlns:a14="http://schemas.microsoft.com/office/drawing/2010/main" val="0"/>
              </a:ext>
            </a:extLst>
          </a:blip>
          <a:srcRect l="11499"/>
          <a:stretch>
            <a:fillRect/>
          </a:stretch>
        </p:blipFill>
        <p:spPr bwMode="auto">
          <a:xfrm>
            <a:off x="228600" y="2819400"/>
            <a:ext cx="85883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10"/>
          <p:cNvSpPr>
            <a:spLocks noChangeArrowheads="1"/>
          </p:cNvSpPr>
          <p:nvPr/>
        </p:nvSpPr>
        <p:spPr bwMode="auto">
          <a:xfrm>
            <a:off x="381000" y="4295900"/>
            <a:ext cx="457200" cy="155448"/>
          </a:xfrm>
          <a:prstGeom prst="rect">
            <a:avLst/>
          </a:prstGeom>
          <a:solidFill>
            <a:srgbClr val="0000FF"/>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5606" name="Rectangle 11"/>
          <p:cNvSpPr>
            <a:spLocks noChangeArrowheads="1"/>
          </p:cNvSpPr>
          <p:nvPr/>
        </p:nvSpPr>
        <p:spPr bwMode="auto">
          <a:xfrm>
            <a:off x="1138238" y="4648200"/>
            <a:ext cx="457200" cy="15544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5607" name="Rectangle 12"/>
          <p:cNvSpPr>
            <a:spLocks noChangeArrowheads="1"/>
          </p:cNvSpPr>
          <p:nvPr/>
        </p:nvSpPr>
        <p:spPr bwMode="auto">
          <a:xfrm>
            <a:off x="381000" y="4648200"/>
            <a:ext cx="457200" cy="155448"/>
          </a:xfrm>
          <a:prstGeom prst="rect">
            <a:avLst/>
          </a:prstGeom>
          <a:solidFill>
            <a:srgbClr val="339966"/>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5608" name="Text Box 13"/>
          <p:cNvSpPr txBox="1">
            <a:spLocks noChangeArrowheads="1"/>
          </p:cNvSpPr>
          <p:nvPr/>
        </p:nvSpPr>
        <p:spPr bwMode="auto">
          <a:xfrm>
            <a:off x="838200" y="4191000"/>
            <a:ext cx="777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50000"/>
              </a:spcBef>
              <a:spcAft>
                <a:spcPct val="0"/>
              </a:spcAft>
            </a:pPr>
            <a:r>
              <a:rPr lang="en-US" sz="1600">
                <a:solidFill>
                  <a:prstClr val="black"/>
                </a:solidFill>
                <a:latin typeface="Arial" charset="0"/>
              </a:rPr>
              <a:t>Fosmid sequence matches consensus sequence</a:t>
            </a:r>
          </a:p>
        </p:txBody>
      </p:sp>
      <p:sp>
        <p:nvSpPr>
          <p:cNvPr id="25609" name="Text Box 14"/>
          <p:cNvSpPr txBox="1">
            <a:spLocks noChangeArrowheads="1"/>
          </p:cNvSpPr>
          <p:nvPr/>
        </p:nvSpPr>
        <p:spPr bwMode="auto">
          <a:xfrm>
            <a:off x="1905000" y="4572000"/>
            <a:ext cx="8229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1600" dirty="0">
                <a:solidFill>
                  <a:prstClr val="black"/>
                </a:solidFill>
                <a:latin typeface="Arial" charset="0"/>
              </a:rPr>
              <a:t>Putative polymorphisms</a:t>
            </a:r>
          </a:p>
        </p:txBody>
      </p:sp>
      <p:sp>
        <p:nvSpPr>
          <p:cNvPr id="25610" name="TextBox 11"/>
          <p:cNvSpPr txBox="1">
            <a:spLocks noChangeArrowheads="1"/>
          </p:cNvSpPr>
          <p:nvPr/>
        </p:nvSpPr>
        <p:spPr bwMode="auto">
          <a:xfrm>
            <a:off x="0" y="5226784"/>
            <a:ext cx="9144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dirty="0">
                <a:solidFill>
                  <a:prstClr val="black"/>
                </a:solidFill>
                <a:latin typeface="Arial" charset="0"/>
              </a:rPr>
              <a:t>Finished sequences are made publicly available;</a:t>
            </a:r>
          </a:p>
          <a:p>
            <a:pPr algn="ctr" eaLnBrk="1" fontAlgn="base" hangingPunct="1">
              <a:spcBef>
                <a:spcPct val="0"/>
              </a:spcBef>
              <a:spcAft>
                <a:spcPct val="0"/>
              </a:spcAft>
            </a:pPr>
            <a:r>
              <a:rPr lang="en-US" sz="2000" dirty="0">
                <a:solidFill>
                  <a:prstClr val="black"/>
                </a:solidFill>
                <a:latin typeface="Arial" charset="0"/>
              </a:rPr>
              <a:t> annotations are linked to </a:t>
            </a:r>
            <a:r>
              <a:rPr lang="en-US" sz="2000" dirty="0" err="1">
                <a:solidFill>
                  <a:prstClr val="black"/>
                </a:solidFill>
                <a:latin typeface="Arial" charset="0"/>
              </a:rPr>
              <a:t>FlyBase</a:t>
            </a:r>
            <a:r>
              <a:rPr lang="en-US" sz="2000" dirty="0">
                <a:solidFill>
                  <a:prstClr val="black"/>
                </a:solidFill>
                <a:latin typeface="Arial" charset="0"/>
              </a:rPr>
              <a:t>.</a:t>
            </a:r>
          </a:p>
          <a:p>
            <a:pPr algn="ctr" eaLnBrk="1" fontAlgn="base" hangingPunct="1">
              <a:spcBef>
                <a:spcPct val="0"/>
              </a:spcBef>
              <a:spcAft>
                <a:spcPct val="0"/>
              </a:spcAft>
            </a:pPr>
            <a:endParaRPr lang="en-US" sz="2000" dirty="0">
              <a:solidFill>
                <a:srgbClr val="FF0000"/>
              </a:solidFill>
              <a:latin typeface="Arial" charset="0"/>
            </a:endParaRPr>
          </a:p>
          <a:p>
            <a:pPr algn="ctr" eaLnBrk="1" fontAlgn="base" hangingPunct="1">
              <a:spcBef>
                <a:spcPct val="0"/>
              </a:spcBef>
              <a:spcAft>
                <a:spcPct val="0"/>
              </a:spcAft>
            </a:pPr>
            <a:r>
              <a:rPr lang="en-US" sz="2000" dirty="0">
                <a:solidFill>
                  <a:srgbClr val="FF0000"/>
                </a:solidFill>
                <a:latin typeface="Arial" charset="0"/>
              </a:rPr>
              <a:t>This could not be accomplished without the efforts of hundreds of students!</a:t>
            </a:r>
          </a:p>
        </p:txBody>
      </p:sp>
    </p:spTree>
    <p:extLst>
      <p:ext uri="{BB962C8B-B14F-4D97-AF65-F5344CB8AC3E}">
        <p14:creationId xmlns:p14="http://schemas.microsoft.com/office/powerpoint/2010/main" val="234310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33"/>
          <p:cNvSpPr>
            <a:spLocks noChangeArrowheads="1"/>
          </p:cNvSpPr>
          <p:nvPr/>
        </p:nvSpPr>
        <p:spPr bwMode="auto">
          <a:xfrm>
            <a:off x="5372100" y="2362200"/>
            <a:ext cx="3644900" cy="44069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6" name="AutoShape 32"/>
          <p:cNvSpPr>
            <a:spLocks noChangeArrowheads="1"/>
          </p:cNvSpPr>
          <p:nvPr/>
        </p:nvSpPr>
        <p:spPr bwMode="auto">
          <a:xfrm>
            <a:off x="152400" y="2438400"/>
            <a:ext cx="3810000" cy="21336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7" name="Text Box 3"/>
          <p:cNvSpPr txBox="1">
            <a:spLocks noChangeArrowheads="1"/>
          </p:cNvSpPr>
          <p:nvPr/>
        </p:nvSpPr>
        <p:spPr bwMode="auto">
          <a:xfrm>
            <a:off x="-33866" y="237071"/>
            <a:ext cx="3733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3200" dirty="0">
                <a:solidFill>
                  <a:srgbClr val="000090"/>
                </a:solidFill>
                <a:latin typeface="Arial" charset="0"/>
              </a:rPr>
              <a:t>The Genomics Workflow</a:t>
            </a:r>
          </a:p>
        </p:txBody>
      </p:sp>
      <p:sp>
        <p:nvSpPr>
          <p:cNvPr id="26628" name="Text Box 4"/>
          <p:cNvSpPr txBox="1">
            <a:spLocks noChangeArrowheads="1"/>
          </p:cNvSpPr>
          <p:nvPr/>
        </p:nvSpPr>
        <p:spPr bwMode="auto">
          <a:xfrm>
            <a:off x="3810000" y="457200"/>
            <a:ext cx="23622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Public </a:t>
            </a:r>
            <a:r>
              <a:rPr lang="ja-JP" altLang="en-US" sz="1800">
                <a:solidFill>
                  <a:prstClr val="black"/>
                </a:solidFill>
                <a:latin typeface="Arial" charset="0"/>
              </a:rPr>
              <a:t>“</a:t>
            </a:r>
            <a:r>
              <a:rPr lang="en-US" altLang="ja-JP" sz="1800">
                <a:solidFill>
                  <a:prstClr val="black"/>
                </a:solidFill>
                <a:latin typeface="Arial" charset="0"/>
              </a:rPr>
              <a:t>draft</a:t>
            </a:r>
            <a:r>
              <a:rPr lang="ja-JP" altLang="en-US" sz="1800">
                <a:solidFill>
                  <a:prstClr val="black"/>
                </a:solidFill>
                <a:latin typeface="Arial" charset="0"/>
              </a:rPr>
              <a:t>”</a:t>
            </a:r>
            <a:r>
              <a:rPr lang="en-US" altLang="ja-JP" sz="1800">
                <a:solidFill>
                  <a:prstClr val="black"/>
                </a:solidFill>
                <a:latin typeface="Arial" charset="0"/>
              </a:rPr>
              <a:t> genomes</a:t>
            </a:r>
            <a:endParaRPr lang="en-US" sz="1800">
              <a:solidFill>
                <a:prstClr val="black"/>
              </a:solidFill>
              <a:latin typeface="Arial" charset="0"/>
            </a:endParaRPr>
          </a:p>
        </p:txBody>
      </p:sp>
      <p:sp>
        <p:nvSpPr>
          <p:cNvPr id="26629" name="AutoShape 6"/>
          <p:cNvSpPr>
            <a:spLocks noChangeArrowheads="1"/>
          </p:cNvSpPr>
          <p:nvPr/>
        </p:nvSpPr>
        <p:spPr bwMode="auto">
          <a:xfrm>
            <a:off x="4343400" y="1143000"/>
            <a:ext cx="381000" cy="457200"/>
          </a:xfrm>
          <a:prstGeom prst="downArrow">
            <a:avLst>
              <a:gd name="adj1" fmla="val 50000"/>
              <a:gd name="adj2" fmla="val 30000"/>
            </a:avLst>
          </a:prstGeom>
          <a:solidFill>
            <a:srgbClr val="00408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0" name="Text Box 7"/>
          <p:cNvSpPr txBox="1">
            <a:spLocks noChangeArrowheads="1"/>
          </p:cNvSpPr>
          <p:nvPr/>
        </p:nvSpPr>
        <p:spPr bwMode="auto">
          <a:xfrm>
            <a:off x="2209800" y="1676400"/>
            <a:ext cx="4800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Divide into overlapping student projects(~40kb)</a:t>
            </a:r>
          </a:p>
        </p:txBody>
      </p:sp>
      <p:sp>
        <p:nvSpPr>
          <p:cNvPr id="26631" name="Text Box 12"/>
          <p:cNvSpPr txBox="1">
            <a:spLocks noChangeArrowheads="1"/>
          </p:cNvSpPr>
          <p:nvPr/>
        </p:nvSpPr>
        <p:spPr bwMode="auto">
          <a:xfrm>
            <a:off x="228600" y="2590800"/>
            <a:ext cx="3657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Sequence and assembly improvement</a:t>
            </a:r>
          </a:p>
        </p:txBody>
      </p:sp>
      <p:sp>
        <p:nvSpPr>
          <p:cNvPr id="26632" name="Text Box 14"/>
          <p:cNvSpPr txBox="1">
            <a:spLocks noChangeArrowheads="1"/>
          </p:cNvSpPr>
          <p:nvPr/>
        </p:nvSpPr>
        <p:spPr bwMode="auto">
          <a:xfrm>
            <a:off x="228600" y="3759200"/>
            <a:ext cx="3657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verify final consensus sequence</a:t>
            </a:r>
          </a:p>
        </p:txBody>
      </p:sp>
      <p:sp>
        <p:nvSpPr>
          <p:cNvPr id="26633" name="Text Box 15"/>
          <p:cNvSpPr txBox="1">
            <a:spLocks noChangeArrowheads="1"/>
          </p:cNvSpPr>
          <p:nvPr/>
        </p:nvSpPr>
        <p:spPr bwMode="auto">
          <a:xfrm>
            <a:off x="5562600" y="2590800"/>
            <a:ext cx="3276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Evidence-based gene annotation</a:t>
            </a:r>
          </a:p>
        </p:txBody>
      </p:sp>
      <p:sp>
        <p:nvSpPr>
          <p:cNvPr id="26634" name="Text Box 16"/>
          <p:cNvSpPr txBox="1">
            <a:spLocks noChangeArrowheads="1"/>
          </p:cNvSpPr>
          <p:nvPr/>
        </p:nvSpPr>
        <p:spPr bwMode="auto">
          <a:xfrm>
            <a:off x="5562600" y="36830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confirm annotations</a:t>
            </a:r>
          </a:p>
        </p:txBody>
      </p:sp>
      <p:sp>
        <p:nvSpPr>
          <p:cNvPr id="26635" name="Text Box 17"/>
          <p:cNvSpPr txBox="1">
            <a:spLocks noChangeArrowheads="1"/>
          </p:cNvSpPr>
          <p:nvPr/>
        </p:nvSpPr>
        <p:spPr bwMode="auto">
          <a:xfrm>
            <a:off x="5562600" y="49022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Reassemble into high quality annotated sequence</a:t>
            </a:r>
          </a:p>
        </p:txBody>
      </p:sp>
      <p:sp>
        <p:nvSpPr>
          <p:cNvPr id="26636" name="Text Box 19"/>
          <p:cNvSpPr txBox="1">
            <a:spLocks noChangeArrowheads="1"/>
          </p:cNvSpPr>
          <p:nvPr/>
        </p:nvSpPr>
        <p:spPr bwMode="auto">
          <a:xfrm>
            <a:off x="5562600" y="6167438"/>
            <a:ext cx="3276600" cy="385762"/>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Analyze and publish results</a:t>
            </a:r>
          </a:p>
        </p:txBody>
      </p:sp>
      <p:sp>
        <p:nvSpPr>
          <p:cNvPr id="26637" name="AutoShape 20"/>
          <p:cNvSpPr>
            <a:spLocks noChangeArrowheads="1"/>
          </p:cNvSpPr>
          <p:nvPr/>
        </p:nvSpPr>
        <p:spPr bwMode="auto">
          <a:xfrm>
            <a:off x="1828800" y="32766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8" name="AutoShape 21"/>
          <p:cNvSpPr>
            <a:spLocks noChangeArrowheads="1"/>
          </p:cNvSpPr>
          <p:nvPr/>
        </p:nvSpPr>
        <p:spPr bwMode="auto">
          <a:xfrm rot="2700000">
            <a:off x="2857500" y="20955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9" name="AutoShape 22"/>
          <p:cNvSpPr>
            <a:spLocks noChangeArrowheads="1"/>
          </p:cNvSpPr>
          <p:nvPr/>
        </p:nvSpPr>
        <p:spPr bwMode="auto">
          <a:xfrm rot="-2100000">
            <a:off x="5880100" y="20955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0" name="AutoShape 24"/>
          <p:cNvSpPr>
            <a:spLocks noChangeArrowheads="1"/>
          </p:cNvSpPr>
          <p:nvPr/>
        </p:nvSpPr>
        <p:spPr bwMode="auto">
          <a:xfrm>
            <a:off x="6934200" y="32004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1" name="AutoShape 25"/>
          <p:cNvSpPr>
            <a:spLocks noChangeArrowheads="1"/>
          </p:cNvSpPr>
          <p:nvPr/>
        </p:nvSpPr>
        <p:spPr bwMode="auto">
          <a:xfrm>
            <a:off x="6934200" y="44196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2" name="AutoShape 26"/>
          <p:cNvSpPr>
            <a:spLocks noChangeArrowheads="1"/>
          </p:cNvSpPr>
          <p:nvPr/>
        </p:nvSpPr>
        <p:spPr bwMode="auto">
          <a:xfrm>
            <a:off x="6934200" y="56388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nvGrpSpPr>
          <p:cNvPr id="26643" name="Group 31"/>
          <p:cNvGrpSpPr>
            <a:grpSpLocks/>
          </p:cNvGrpSpPr>
          <p:nvPr/>
        </p:nvGrpSpPr>
        <p:grpSpPr bwMode="auto">
          <a:xfrm>
            <a:off x="3816350" y="3221038"/>
            <a:ext cx="1828800" cy="582612"/>
            <a:chOff x="2404" y="2029"/>
            <a:chExt cx="1152" cy="367"/>
          </a:xfrm>
        </p:grpSpPr>
        <p:sp>
          <p:nvSpPr>
            <p:cNvPr id="26648" name="AutoShape 27"/>
            <p:cNvSpPr>
              <a:spLocks noChangeArrowheads="1"/>
            </p:cNvSpPr>
            <p:nvPr/>
          </p:nvSpPr>
          <p:spPr bwMode="auto">
            <a:xfrm rot="-7500000">
              <a:off x="2860" y="1573"/>
              <a:ext cx="240" cy="1152"/>
            </a:xfrm>
            <a:prstGeom prst="downArrow">
              <a:avLst>
                <a:gd name="adj1" fmla="val 50000"/>
                <a:gd name="adj2" fmla="val 12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9" name="Rectangle 29"/>
            <p:cNvSpPr>
              <a:spLocks noChangeArrowheads="1"/>
            </p:cNvSpPr>
            <p:nvPr/>
          </p:nvSpPr>
          <p:spPr bwMode="auto">
            <a:xfrm rot="-7500000">
              <a:off x="2658" y="2082"/>
              <a:ext cx="120" cy="507"/>
            </a:xfrm>
            <a:prstGeom prst="rect">
              <a:avLst/>
            </a:prstGeom>
            <a:solidFill>
              <a:srgbClr val="800040"/>
            </a:solidFill>
            <a:ln w="9525">
              <a:solidFill>
                <a:schemeClr val="tx1"/>
              </a:solidFill>
              <a:miter lim="800000"/>
              <a:headEnd/>
              <a:tailEnd/>
            </a:ln>
          </p:spPr>
          <p:txBody>
            <a:bodyPr vert="eaVert" wrap="none" anchor="ctr"/>
            <a:lstStyle/>
            <a:p>
              <a:pPr algn="ct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sp>
        <p:nvSpPr>
          <p:cNvPr id="26644" name="Text Box 34"/>
          <p:cNvSpPr txBox="1">
            <a:spLocks noChangeArrowheads="1"/>
          </p:cNvSpPr>
          <p:nvPr/>
        </p:nvSpPr>
        <p:spPr bwMode="auto">
          <a:xfrm>
            <a:off x="0" y="4648200"/>
            <a:ext cx="4191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a:solidFill>
                  <a:srgbClr val="800040"/>
                </a:solidFill>
                <a:latin typeface="Arial" charset="0"/>
              </a:rPr>
              <a:t>Sequence Improvement </a:t>
            </a:r>
          </a:p>
        </p:txBody>
      </p:sp>
      <p:sp>
        <p:nvSpPr>
          <p:cNvPr id="26645" name="Text Box 35"/>
          <p:cNvSpPr txBox="1">
            <a:spLocks noChangeArrowheads="1"/>
          </p:cNvSpPr>
          <p:nvPr/>
        </p:nvSpPr>
        <p:spPr bwMode="auto">
          <a:xfrm>
            <a:off x="6934200" y="1919288"/>
            <a:ext cx="2133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dirty="0">
                <a:solidFill>
                  <a:srgbClr val="008000"/>
                </a:solidFill>
                <a:latin typeface="Arial" charset="0"/>
              </a:rPr>
              <a:t>Annotation</a:t>
            </a:r>
          </a:p>
        </p:txBody>
      </p:sp>
      <p:sp>
        <p:nvSpPr>
          <p:cNvPr id="26646" name="TextBox 24"/>
          <p:cNvSpPr txBox="1">
            <a:spLocks noChangeArrowheads="1"/>
          </p:cNvSpPr>
          <p:nvPr/>
        </p:nvSpPr>
        <p:spPr bwMode="auto">
          <a:xfrm>
            <a:off x="6583363" y="514350"/>
            <a:ext cx="24082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rPr>
              <a:t>http://</a:t>
            </a:r>
            <a:r>
              <a:rPr lang="en-US" sz="2000" dirty="0" err="1">
                <a:solidFill>
                  <a:srgbClr val="000090"/>
                </a:solidFill>
                <a:latin typeface="Arial" charset="0"/>
              </a:rPr>
              <a:t>gep.wustl.edu</a:t>
            </a:r>
            <a:endParaRPr lang="en-US" sz="2000" dirty="0">
              <a:solidFill>
                <a:srgbClr val="000090"/>
              </a:solidFill>
              <a:latin typeface="Arial" charset="0"/>
            </a:endParaRPr>
          </a:p>
        </p:txBody>
      </p:sp>
      <p:sp>
        <p:nvSpPr>
          <p:cNvPr id="26647" name="TextBox 25"/>
          <p:cNvSpPr txBox="1">
            <a:spLocks noChangeArrowheads="1"/>
          </p:cNvSpPr>
          <p:nvPr/>
        </p:nvSpPr>
        <p:spPr bwMode="auto">
          <a:xfrm>
            <a:off x="63500" y="5308600"/>
            <a:ext cx="514667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cs typeface="Arial" charset="0"/>
              </a:rPr>
              <a:t>Students learn to use a UCSC genome</a:t>
            </a:r>
          </a:p>
          <a:p>
            <a:pPr eaLnBrk="1" fontAlgn="base" hangingPunct="1">
              <a:spcBef>
                <a:spcPct val="0"/>
              </a:spcBef>
              <a:spcAft>
                <a:spcPct val="0"/>
              </a:spcAft>
            </a:pPr>
            <a:r>
              <a:rPr lang="en-US" sz="2000" dirty="0">
                <a:solidFill>
                  <a:srgbClr val="000090"/>
                </a:solidFill>
                <a:latin typeface="Arial" charset="0"/>
                <a:cs typeface="Arial" charset="0"/>
              </a:rPr>
              <a:t>browser, BLAST, </a:t>
            </a:r>
            <a:r>
              <a:rPr lang="en-US" sz="2000" dirty="0" err="1">
                <a:solidFill>
                  <a:srgbClr val="000090"/>
                </a:solidFill>
                <a:latin typeface="Arial" charset="0"/>
                <a:cs typeface="Arial" charset="0"/>
              </a:rPr>
              <a:t>FlyBase</a:t>
            </a:r>
            <a:r>
              <a:rPr lang="en-US" sz="2000" dirty="0">
                <a:solidFill>
                  <a:srgbClr val="000090"/>
                </a:solidFill>
                <a:latin typeface="Arial" charset="0"/>
                <a:cs typeface="Arial" charset="0"/>
              </a:rPr>
              <a:t>, </a:t>
            </a:r>
            <a:r>
              <a:rPr lang="en-US" sz="2000" dirty="0" err="1">
                <a:solidFill>
                  <a:srgbClr val="000090"/>
                </a:solidFill>
                <a:latin typeface="Arial" charset="0"/>
                <a:cs typeface="Arial" charset="0"/>
              </a:rPr>
              <a:t>Clustal</a:t>
            </a:r>
            <a:r>
              <a:rPr lang="en-US" sz="2000" dirty="0">
                <a:solidFill>
                  <a:srgbClr val="000090"/>
                </a:solidFill>
                <a:latin typeface="Arial" charset="0"/>
                <a:cs typeface="Arial" charset="0"/>
              </a:rPr>
              <a:t>, others.</a:t>
            </a:r>
          </a:p>
          <a:p>
            <a:pPr eaLnBrk="1" fontAlgn="base" hangingPunct="1">
              <a:spcBef>
                <a:spcPct val="0"/>
              </a:spcBef>
              <a:spcAft>
                <a:spcPct val="0"/>
              </a:spcAft>
            </a:pPr>
            <a:r>
              <a:rPr lang="en-US" sz="2000" dirty="0">
                <a:solidFill>
                  <a:srgbClr val="000090"/>
                </a:solidFill>
                <a:latin typeface="Arial" charset="0"/>
                <a:cs typeface="Arial" charset="0"/>
              </a:rPr>
              <a:t>Students present findings at local meetings;</a:t>
            </a:r>
          </a:p>
          <a:p>
            <a:pPr eaLnBrk="1" fontAlgn="base" hangingPunct="1">
              <a:spcBef>
                <a:spcPct val="0"/>
              </a:spcBef>
              <a:spcAft>
                <a:spcPct val="0"/>
              </a:spcAft>
            </a:pPr>
            <a:r>
              <a:rPr lang="en-US" sz="2000" dirty="0">
                <a:solidFill>
                  <a:srgbClr val="000090"/>
                </a:solidFill>
                <a:latin typeface="Arial" charset="0"/>
                <a:cs typeface="Arial" charset="0"/>
              </a:rPr>
              <a:t>GEP publishes as group. </a:t>
            </a:r>
          </a:p>
          <a:p>
            <a:pPr eaLnBrk="1" fontAlgn="base" hangingPunct="1">
              <a:spcBef>
                <a:spcPct val="0"/>
              </a:spcBef>
              <a:spcAft>
                <a:spcPct val="0"/>
              </a:spcAft>
            </a:pPr>
            <a:endParaRPr lang="en-US" sz="2000" dirty="0">
              <a:solidFill>
                <a:srgbClr val="0000FF"/>
              </a:solidFill>
              <a:latin typeface="Arial" charset="0"/>
              <a:cs typeface="Arial" charset="0"/>
            </a:endParaRPr>
          </a:p>
        </p:txBody>
      </p:sp>
    </p:spTree>
    <p:extLst>
      <p:ext uri="{BB962C8B-B14F-4D97-AF65-F5344CB8AC3E}">
        <p14:creationId xmlns:p14="http://schemas.microsoft.com/office/powerpoint/2010/main" val="69511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creen Shot 2012-06-12 at 11.png" descr="Screen Shot 2012-06-12 at 11.33.14 AM.png"/>
          <p:cNvPicPr>
            <a:picLocks noChangeAspect="1"/>
          </p:cNvPicPr>
          <p:nvPr/>
        </p:nvPicPr>
        <p:blipFill>
          <a:blip r:embed="rId3">
            <a:extLst/>
          </a:blip>
          <a:stretch>
            <a:fillRect/>
          </a:stretch>
        </p:blipFill>
        <p:spPr>
          <a:xfrm>
            <a:off x="1830387" y="1381125"/>
            <a:ext cx="7167563" cy="5148263"/>
          </a:xfrm>
          <a:prstGeom prst="rect">
            <a:avLst/>
          </a:prstGeom>
          <a:ln w="12700">
            <a:miter lim="400000"/>
          </a:ln>
        </p:spPr>
      </p:pic>
      <p:sp>
        <p:nvSpPr>
          <p:cNvPr id="163" name="Shape 163"/>
          <p:cNvSpPr/>
          <p:nvPr/>
        </p:nvSpPr>
        <p:spPr>
          <a:xfrm>
            <a:off x="-1" y="79375"/>
            <a:ext cx="9144002" cy="1157623"/>
          </a:xfrm>
          <a:prstGeom prst="rect">
            <a:avLst/>
          </a:prstGeom>
          <a:ln w="12700">
            <a:miter lim="400000"/>
          </a:ln>
          <a:extLst>
            <a:ext uri="{C572A759-6A51-4108-AA02-DFA0A04FC94B}">
              <ma14:wrappingTextBoxFlag xmlns="" xmlns:ma14="http://schemas.microsoft.com/office/mac/drawingml/2011/main" val="1"/>
            </a:ext>
          </a:extLst>
        </p:spPr>
        <p:txBody>
          <a:bodyPr lIns="50396" tIns="50396" rIns="50396" bIns="50396">
            <a:spAutoFit/>
          </a:bodyPr>
          <a:lstStyle/>
          <a:p>
            <a:pPr algn="ctr">
              <a:defRPr sz="2400">
                <a:solidFill>
                  <a:srgbClr val="000090"/>
                </a:solidFill>
                <a:latin typeface="Arial"/>
                <a:ea typeface="Arial"/>
                <a:cs typeface="Arial"/>
                <a:sym typeface="Arial"/>
              </a:defRPr>
            </a:pPr>
            <a:r>
              <a:t>Annotation challenge: Create gene models from evidence: sequence similarity, computational predictions, RNA-Seq, etc. </a:t>
            </a:r>
          </a:p>
          <a:p>
            <a:pPr algn="ctr">
              <a:defRPr sz="2400">
                <a:solidFill>
                  <a:srgbClr val="000090"/>
                </a:solidFill>
                <a:latin typeface="Arial"/>
                <a:ea typeface="Arial"/>
                <a:cs typeface="Arial"/>
                <a:sym typeface="Arial"/>
              </a:defRPr>
            </a:pPr>
            <a:r>
              <a:t>(local UCSC Browser)</a:t>
            </a:r>
          </a:p>
        </p:txBody>
      </p:sp>
      <p:sp>
        <p:nvSpPr>
          <p:cNvPr id="164" name="Shape 164"/>
          <p:cNvSpPr/>
          <p:nvPr/>
        </p:nvSpPr>
        <p:spPr>
          <a:xfrm>
            <a:off x="1485900" y="1323975"/>
            <a:ext cx="234951" cy="558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339"/>
                  <a:pt x="10800" y="757"/>
                </a:cubicBezTo>
                <a:lnTo>
                  <a:pt x="10800" y="10043"/>
                </a:lnTo>
                <a:cubicBezTo>
                  <a:pt x="10800" y="10461"/>
                  <a:pt x="5965" y="10800"/>
                  <a:pt x="0" y="10800"/>
                </a:cubicBezTo>
                <a:cubicBezTo>
                  <a:pt x="5965" y="10800"/>
                  <a:pt x="10800" y="11139"/>
                  <a:pt x="10800" y="11557"/>
                </a:cubicBezTo>
                <a:lnTo>
                  <a:pt x="10800" y="20843"/>
                </a:lnTo>
                <a:cubicBezTo>
                  <a:pt x="10800" y="21261"/>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5" name="Shape 165"/>
          <p:cNvSpPr/>
          <p:nvPr/>
        </p:nvSpPr>
        <p:spPr>
          <a:xfrm>
            <a:off x="120650" y="1127125"/>
            <a:ext cx="1365250" cy="4420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Improved Sequence</a:t>
            </a:r>
          </a:p>
        </p:txBody>
      </p:sp>
      <p:sp>
        <p:nvSpPr>
          <p:cNvPr id="166" name="Shape 166"/>
          <p:cNvSpPr/>
          <p:nvPr/>
        </p:nvSpPr>
        <p:spPr>
          <a:xfrm>
            <a:off x="1485900" y="1971675"/>
            <a:ext cx="234951" cy="4111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461"/>
                  <a:pt x="10800" y="1029"/>
                </a:cubicBezTo>
                <a:lnTo>
                  <a:pt x="10800" y="9771"/>
                </a:lnTo>
                <a:cubicBezTo>
                  <a:pt x="10800" y="10339"/>
                  <a:pt x="5965" y="10800"/>
                  <a:pt x="0" y="10800"/>
                </a:cubicBezTo>
                <a:cubicBezTo>
                  <a:pt x="5965" y="10800"/>
                  <a:pt x="10800" y="11261"/>
                  <a:pt x="10800" y="11829"/>
                </a:cubicBezTo>
                <a:lnTo>
                  <a:pt x="10800" y="20571"/>
                </a:lnTo>
                <a:cubicBezTo>
                  <a:pt x="10800" y="21139"/>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7" name="Shape 167"/>
          <p:cNvSpPr/>
          <p:nvPr/>
        </p:nvSpPr>
        <p:spPr>
          <a:xfrm>
            <a:off x="120650" y="1809750"/>
            <a:ext cx="1365250" cy="4420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Sequence Homology</a:t>
            </a:r>
          </a:p>
        </p:txBody>
      </p:sp>
      <p:sp>
        <p:nvSpPr>
          <p:cNvPr id="168" name="Shape 168"/>
          <p:cNvSpPr/>
          <p:nvPr/>
        </p:nvSpPr>
        <p:spPr>
          <a:xfrm>
            <a:off x="1485900" y="2432050"/>
            <a:ext cx="234951" cy="13303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9" name="Shape 169"/>
          <p:cNvSpPr/>
          <p:nvPr/>
        </p:nvSpPr>
        <p:spPr>
          <a:xfrm>
            <a:off x="120650" y="2820987"/>
            <a:ext cx="1365250"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Gene Predictions</a:t>
            </a:r>
          </a:p>
        </p:txBody>
      </p:sp>
      <p:sp>
        <p:nvSpPr>
          <p:cNvPr id="170" name="Shape 170"/>
          <p:cNvSpPr/>
          <p:nvPr/>
        </p:nvSpPr>
        <p:spPr>
          <a:xfrm>
            <a:off x="1485900" y="3822700"/>
            <a:ext cx="234951" cy="13287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1" name="Shape 171"/>
          <p:cNvSpPr/>
          <p:nvPr/>
        </p:nvSpPr>
        <p:spPr>
          <a:xfrm>
            <a:off x="120650" y="4090987"/>
            <a:ext cx="1365250" cy="4420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RNA-Seq, TopHat, Cufflinks</a:t>
            </a:r>
          </a:p>
        </p:txBody>
      </p:sp>
      <p:sp>
        <p:nvSpPr>
          <p:cNvPr id="172" name="Shape 172"/>
          <p:cNvSpPr/>
          <p:nvPr/>
        </p:nvSpPr>
        <p:spPr>
          <a:xfrm>
            <a:off x="1485900" y="5303837"/>
            <a:ext cx="234951"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54"/>
                  <a:pt x="10800" y="345"/>
                </a:cubicBezTo>
                <a:lnTo>
                  <a:pt x="10800" y="10455"/>
                </a:lnTo>
                <a:cubicBezTo>
                  <a:pt x="10800" y="10646"/>
                  <a:pt x="5965" y="10800"/>
                  <a:pt x="0" y="10800"/>
                </a:cubicBezTo>
                <a:cubicBezTo>
                  <a:pt x="5965" y="10800"/>
                  <a:pt x="10800" y="10954"/>
                  <a:pt x="10800" y="11145"/>
                </a:cubicBezTo>
                <a:lnTo>
                  <a:pt x="10800" y="21255"/>
                </a:lnTo>
                <a:cubicBezTo>
                  <a:pt x="10800" y="21446"/>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3" name="Shape 173"/>
          <p:cNvSpPr/>
          <p:nvPr/>
        </p:nvSpPr>
        <p:spPr>
          <a:xfrm>
            <a:off x="120650" y="5718175"/>
            <a:ext cx="1365250"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Repeats</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4948</TotalTime>
  <Words>2851</Words>
  <Application>Microsoft Macintosh PowerPoint</Application>
  <PresentationFormat>On-screen Show (4:3)</PresentationFormat>
  <Paragraphs>571</Paragraphs>
  <Slides>57</Slides>
  <Notes>20</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57</vt:i4>
      </vt:variant>
    </vt:vector>
  </HeadingPairs>
  <TitlesOfParts>
    <vt:vector size="80" baseType="lpstr">
      <vt:lpstr>ＭＳ Ｐゴシック</vt:lpstr>
      <vt:lpstr>Arial</vt:lpstr>
      <vt:lpstr>Calibri</vt:lpstr>
      <vt:lpstr>Calibri Light</vt:lpstr>
      <vt:lpstr>Calisto MT</vt:lpstr>
      <vt:lpstr>Calisto MT (body)</vt:lpstr>
      <vt:lpstr>Corbel</vt:lpstr>
      <vt:lpstr>Gill Sans</vt:lpstr>
      <vt:lpstr>Helvetica</vt:lpstr>
      <vt:lpstr>Helvetica Neue</vt:lpstr>
      <vt:lpstr>Lucida Grande</vt:lpstr>
      <vt:lpstr>Myriad Pro</vt:lpstr>
      <vt:lpstr>Myriad Pro Semibold</vt:lpstr>
      <vt:lpstr>Open Sans</vt:lpstr>
      <vt:lpstr>Open Sans Semibold</vt:lpstr>
      <vt:lpstr>Source Sans Pro</vt:lpstr>
      <vt:lpstr>Source Sans Pro Semibold</vt:lpstr>
      <vt:lpstr>Times</vt:lpstr>
      <vt:lpstr>Times New Roman</vt:lpstr>
      <vt:lpstr>Trebuchet MS</vt:lpstr>
      <vt:lpstr>Verdana</vt:lpstr>
      <vt:lpstr>Wingdings</vt:lpstr>
      <vt:lpstr>Office Theme</vt:lpstr>
      <vt:lpstr>   Welcome to the  G-OnRamp  Workshop</vt:lpstr>
      <vt:lpstr>Workshop Participants</vt:lpstr>
      <vt:lpstr>PowerPoint Presentation</vt:lpstr>
      <vt:lpstr>PowerPoint Presentation</vt:lpstr>
      <vt:lpstr>The Drosophila melanogaster fourth chromosome (F element) is largely heterochromatic (packaged with HP1a) but has ~80 genes</vt:lpstr>
      <vt:lpstr>Drosophila comparative genomics: to understand the organization, evolution and  gene function on the 4th (dot) chromosome </vt:lpstr>
      <vt:lpstr>PowerPoint Presentation</vt:lpstr>
      <vt:lpstr>PowerPoint Presentation</vt:lpstr>
      <vt:lpstr>PowerPoint Presentation</vt:lpstr>
      <vt:lpstr>Pooling student data allows us to analyze patterns  of evolution of different chromosome domains</vt:lpstr>
      <vt:lpstr>PowerPoint Presentation</vt:lpstr>
      <vt:lpstr>PowerPoint Presentation</vt:lpstr>
      <vt:lpstr>Selected student quotes….. </vt:lpstr>
      <vt:lpstr>PowerPoint Presentation</vt:lpstr>
      <vt:lpstr>PowerPoint Presentation</vt:lpstr>
      <vt:lpstr>GEP / Galaxy Project:  G-OnRamp</vt:lpstr>
      <vt:lpstr>PowerPoint Presentation</vt:lpstr>
      <vt:lpstr>PowerPoint Presentation</vt:lpstr>
      <vt:lpstr>G-OnRamp http://gonramp.org</vt:lpstr>
      <vt:lpstr>Galaxy features complement GEP challenges</vt:lpstr>
      <vt:lpstr>The Galaxy Project http://galaxyproject.org</vt:lpstr>
      <vt:lpstr>Galaxy Project:  Fundamental Questions</vt:lpstr>
      <vt:lpstr>PowerPoint Presentation</vt:lpstr>
      <vt:lpstr>PowerPoint Presentation</vt:lpstr>
      <vt:lpstr>Three ways to use Galaxy</vt:lpstr>
      <vt:lpstr>Public Servers</vt:lpstr>
      <vt:lpstr>PowerPoint Presentation</vt:lpstr>
      <vt:lpstr>As a free for everyone service on the web:  https://usegalaxy.org </vt:lpstr>
      <vt:lpstr>Galaxy Main usage  (https://usegalaxy.org)</vt:lpstr>
      <vt:lpstr>Galaxy Main usage  (https://usegalaxy.org)</vt:lpstr>
      <vt:lpstr>Proteomics Metabolomics Drug Discovery Cosmology Image Analysis     Climate Change       Flow Cytometry   Natural Language</vt:lpstr>
      <vt:lpstr>PowerPoint Presentation</vt:lpstr>
      <vt:lpstr>PowerPoint Presentation</vt:lpstr>
      <vt:lpstr>Galaxy brings together key communities</vt:lpstr>
      <vt:lpstr>Galaxy as a General Analysis Platform</vt:lpstr>
      <vt:lpstr>Galaxy is available on the Cloud</vt:lpstr>
      <vt:lpstr>Galaxy on the Cloud: https://launch.usegalaxy.org/</vt:lpstr>
      <vt:lpstr>Galaxy Glossary (Resources)</vt:lpstr>
      <vt:lpstr>Primary Galaxy Objects</vt:lpstr>
      <vt:lpstr>Each Galaxy Instance (Server) is Unique</vt:lpstr>
      <vt:lpstr>Important Galaxy links</vt:lpstr>
      <vt:lpstr>Galaxy Resources and Community</vt:lpstr>
      <vt:lpstr>Galaxy Community Resources: Galaxy Biostars</vt:lpstr>
      <vt:lpstr>Galaxy Community Resources: Mailing Lists</vt:lpstr>
      <vt:lpstr>Unified Search: http://galaxyproject.org/search</vt:lpstr>
      <vt:lpstr>Galaxy Community Hub</vt:lpstr>
      <vt:lpstr>Events</vt:lpstr>
      <vt:lpstr>Galaxy Resources &amp; Community:  Videos</vt:lpstr>
      <vt:lpstr>Galaxy Resources &amp; Community: Zotero</vt:lpstr>
      <vt:lpstr>Galaxy Training Network</vt:lpstr>
      <vt:lpstr>PowerPoint Presentation</vt:lpstr>
      <vt:lpstr>PowerPoint Presentation</vt:lpstr>
      <vt:lpstr>G-OnRamp http://gonramp.org</vt:lpstr>
      <vt:lpstr>PowerPoint Presentation</vt:lpstr>
      <vt:lpstr>PowerPoint Presentation</vt:lpstr>
      <vt:lpstr>Apollo: The Annotation Platform An instantaneous, collaborative, genome annotation editor</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Welcome to the           G-OnRamp Beta Testers Workshop</dc:title>
  <cp:lastModifiedBy>Elgin, Sarah</cp:lastModifiedBy>
  <cp:revision>111</cp:revision>
  <dcterms:modified xsi:type="dcterms:W3CDTF">2018-06-06T05:16:01Z</dcterms:modified>
</cp:coreProperties>
</file>