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2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6" r:id="rId24"/>
    <p:sldId id="277" r:id="rId25"/>
    <p:sldId id="278" r:id="rId26"/>
    <p:sldId id="279" r:id="rId27"/>
    <p:sldId id="280" r:id="rId28"/>
    <p:sldId id="281" r:id="rId29"/>
    <p:sldId id="282" r:id="rId30"/>
    <p:sldId id="287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31"/>
    <p:restoredTop sz="85117"/>
  </p:normalViewPr>
  <p:slideViewPr>
    <p:cSldViewPr snapToGrid="0" snapToObjects="1">
      <p:cViewPr varScale="1">
        <p:scale>
          <a:sx n="55" d="100"/>
          <a:sy n="55" d="100"/>
        </p:scale>
        <p:origin x="208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5888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4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diagram shows differentiation from hematopoietic precursors to erythroblasts and megakaryocytes, including the corresponding cell types or lines used in this study.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By contrasting RNA from GATA-null G1E cells with that of megakaryocytes we can identify transcripts regulated by GATA-1.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G1E cells were derived from mouse ES cells hemizygous for a Gata1 knockout;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Differentiation to erythrocytes (red blood cells) or myeloid (bone marrow)</a:t>
            </a:r>
          </a:p>
          <a:p>
            <a:pPr defTabSz="914400">
              <a:lnSpc>
                <a:spcPct val="100000"/>
              </a:lnSpc>
              <a:defRPr sz="1200" i="1">
                <a:latin typeface="Calibri"/>
                <a:ea typeface="Calibri"/>
                <a:cs typeface="Calibri"/>
                <a:sym typeface="Calibri"/>
              </a:defRPr>
            </a:pPr>
            <a:r>
              <a:t>Gata1 </a:t>
            </a:r>
            <a:r>
              <a:rPr i="0"/>
              <a:t>is a transcription factor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Part of a larger study that also examined the ChIP-Seq data for multiple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39515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Base calling is the process of assigning bases (nucleobases) to chromatogram peaks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yellow box represents the inter-quartile range (25-75%)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upper and lower whiskers represent the 10% and 90% point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central red line is the median value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blue line represents the mean quality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y-axis on the graph shows the quality scores. 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background of the graph divides the y axis into very good quality calls (green), calls of reasonable quality (orange), and calls of poor quality (red).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 The quality of calls on most platforms will degrade as the run progresses, so it is common to see base calls falling into the orange area towards the end of a read.</a:t>
            </a:r>
          </a:p>
        </p:txBody>
      </p:sp>
    </p:spTree>
    <p:extLst>
      <p:ext uri="{BB962C8B-B14F-4D97-AF65-F5344CB8AC3E}">
        <p14:creationId xmlns:p14="http://schemas.microsoft.com/office/powerpoint/2010/main" val="132326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6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5/26/18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6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galaxyproject.org/tutorials/nt_rnaseq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alaxyproject.org/tutorials/nt_rnaseq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www.bioinformatics.babraham.ac.uk/projects/fastq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usadellab.org/cms/?page=trimmomati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tslib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5.galaxyproject.org" TargetMode="External"/><Relationship Id="rId4" Type="http://schemas.openxmlformats.org/officeDocument/2006/relationships/hyperlink" Target="https://launch.usegalaxy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tgalaxy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galaxyproject.org/tutorials/g101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Overview of Galaxy</a:t>
            </a:r>
            <a:br>
              <a:rPr dirty="0"/>
            </a:br>
            <a:endParaRPr sz="3200" dirty="0"/>
          </a:p>
        </p:txBody>
      </p:sp>
      <p:sp>
        <p:nvSpPr>
          <p:cNvPr id="155" name="Shape 155"/>
          <p:cNvSpPr>
            <a:spLocks noGrp="1"/>
          </p:cNvSpPr>
          <p:nvPr>
            <p:ph type="subTitle" idx="1"/>
          </p:nvPr>
        </p:nvSpPr>
        <p:spPr>
          <a:xfrm>
            <a:off x="1770275" y="6965584"/>
            <a:ext cx="9753601" cy="19714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1400"/>
            </a:pPr>
            <a:endParaRPr dirty="0"/>
          </a:p>
          <a:p>
            <a:pPr>
              <a:lnSpc>
                <a:spcPct val="72000"/>
              </a:lnSpc>
              <a:defRPr sz="2600"/>
            </a:pPr>
            <a:r>
              <a:rPr sz="2800" dirty="0"/>
              <a:t>Yating Liu, Luke Sargent, and Jeremy </a:t>
            </a:r>
            <a:r>
              <a:rPr sz="2800" dirty="0" err="1"/>
              <a:t>Goecks</a:t>
            </a:r>
            <a:endParaRPr lang="en-US" sz="2800" dirty="0"/>
          </a:p>
          <a:p>
            <a:pPr>
              <a:lnSpc>
                <a:spcPct val="72000"/>
              </a:lnSpc>
              <a:defRPr sz="2600"/>
            </a:pPr>
            <a:endParaRPr lang="en-US" sz="2800" dirty="0"/>
          </a:p>
          <a:p>
            <a:pPr>
              <a:lnSpc>
                <a:spcPct val="72000"/>
              </a:lnSpc>
              <a:defRPr sz="2600"/>
            </a:pPr>
            <a:r>
              <a:rPr lang="en-US" sz="2800" dirty="0"/>
              <a:t>June 2018 G-OnRamp Workshop</a:t>
            </a:r>
          </a:p>
          <a:p>
            <a:pPr>
              <a:lnSpc>
                <a:spcPct val="72000"/>
              </a:lnSpc>
              <a:defRPr sz="2600"/>
            </a:pP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894079" y="922302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Search Tools</a:t>
            </a:r>
          </a:p>
        </p:txBody>
      </p:sp>
      <p:sp>
        <p:nvSpPr>
          <p:cNvPr id="217" name="Shape 217"/>
          <p:cNvSpPr/>
          <p:nvPr/>
        </p:nvSpPr>
        <p:spPr>
          <a:xfrm>
            <a:off x="5727459" y="3794649"/>
            <a:ext cx="4794238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Enter the name of a tool or a search term</a:t>
            </a:r>
          </a:p>
        </p:txBody>
      </p:sp>
      <p:sp>
        <p:nvSpPr>
          <p:cNvPr id="218" name="Shape 218"/>
          <p:cNvSpPr/>
          <p:nvPr/>
        </p:nvSpPr>
        <p:spPr>
          <a:xfrm>
            <a:off x="5843822" y="5114157"/>
            <a:ext cx="5688642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group header to expand each section</a:t>
            </a:r>
          </a:p>
        </p:txBody>
      </p:sp>
      <p:pic>
        <p:nvPicPr>
          <p:cNvPr id="219" name="image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787" y="2830641"/>
            <a:ext cx="3386668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 flipH="1">
            <a:off x="3601730" y="5432855"/>
            <a:ext cx="2052362" cy="25409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H="1" flipV="1">
            <a:off x="4760788" y="3465414"/>
            <a:ext cx="855112" cy="467638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2" animBg="1" advAuto="0"/>
      <p:bldP spid="218" grpId="4" animBg="1" advAuto="0"/>
      <p:bldP spid="220" grpId="3" animBg="1" advAuto="0"/>
      <p:bldP spid="22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894079" y="904239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Tool Configuration and Execute</a:t>
            </a:r>
          </a:p>
        </p:txBody>
      </p:sp>
      <p:pic>
        <p:nvPicPr>
          <p:cNvPr id="224" name="image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411" y="2605177"/>
            <a:ext cx="10150766" cy="442469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 flipH="1">
            <a:off x="6114931" y="3270189"/>
            <a:ext cx="400834" cy="307306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622650" y="2956402"/>
            <a:ext cx="2389862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Select dataset</a:t>
            </a:r>
          </a:p>
        </p:txBody>
      </p:sp>
      <p:sp>
        <p:nvSpPr>
          <p:cNvPr id="227" name="Shape 227"/>
          <p:cNvSpPr/>
          <p:nvPr/>
        </p:nvSpPr>
        <p:spPr>
          <a:xfrm flipH="1">
            <a:off x="5927876" y="3852151"/>
            <a:ext cx="574528" cy="35063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515761" y="3655170"/>
            <a:ext cx="2539533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Set parameters</a:t>
            </a:r>
          </a:p>
        </p:txBody>
      </p:sp>
      <p:sp>
        <p:nvSpPr>
          <p:cNvPr id="229" name="Shape 229"/>
          <p:cNvSpPr/>
          <p:nvPr/>
        </p:nvSpPr>
        <p:spPr>
          <a:xfrm flipH="1">
            <a:off x="6395162" y="4126805"/>
            <a:ext cx="374462" cy="77892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6769624" y="4126801"/>
            <a:ext cx="387473" cy="134693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H="1" flipV="1">
            <a:off x="2005540" y="6806463"/>
            <a:ext cx="347389" cy="51041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430779" y="7201364"/>
            <a:ext cx="206655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Run the tool</a:t>
            </a:r>
          </a:p>
        </p:txBody>
      </p:sp>
      <p:sp>
        <p:nvSpPr>
          <p:cNvPr id="233" name="Shape 233"/>
          <p:cNvSpPr/>
          <p:nvPr/>
        </p:nvSpPr>
        <p:spPr>
          <a:xfrm>
            <a:off x="2852462" y="8335122"/>
            <a:ext cx="7481316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Each tool has a different set of parameters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  <p:bldP spid="226" grpId="2" animBg="1" advAuto="0"/>
      <p:bldP spid="227" grpId="4" animBg="1" advAuto="0"/>
      <p:bldP spid="228" grpId="3" animBg="1" advAuto="0"/>
      <p:bldP spid="229" grpId="5" animBg="1" advAuto="0"/>
      <p:bldP spid="230" grpId="6" animBg="1" advAuto="0"/>
      <p:bldP spid="231" grpId="7" animBg="1" advAuto="0"/>
      <p:bldP spid="232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894079" y="886177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History of Galaxy 101</a:t>
            </a:r>
          </a:p>
        </p:txBody>
      </p:sp>
      <p:sp>
        <p:nvSpPr>
          <p:cNvPr id="236" name="Shape 236"/>
          <p:cNvSpPr/>
          <p:nvPr/>
        </p:nvSpPr>
        <p:spPr>
          <a:xfrm>
            <a:off x="5923941" y="3422312"/>
            <a:ext cx="6742192" cy="2252922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 complete record of our analysis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Input datasets: Exons and SNPs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Output datasets from each step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Tools and parameter settings for each step</a:t>
            </a:r>
          </a:p>
        </p:txBody>
      </p:sp>
      <p:pic>
        <p:nvPicPr>
          <p:cNvPr id="237" name="image16.png"/>
          <p:cNvPicPr>
            <a:picLocks noChangeAspect="1"/>
          </p:cNvPicPr>
          <p:nvPr/>
        </p:nvPicPr>
        <p:blipFill>
          <a:blip r:embed="rId2">
            <a:extLst/>
          </a:blip>
          <a:srcRect l="1195"/>
          <a:stretch>
            <a:fillRect/>
          </a:stretch>
        </p:blipFill>
        <p:spPr>
          <a:xfrm>
            <a:off x="2289386" y="2844800"/>
            <a:ext cx="3359574" cy="520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312" y="2069872"/>
            <a:ext cx="2924793" cy="5276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1072" y="1928374"/>
            <a:ext cx="5513859" cy="54178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Extract Workflow</a:t>
            </a:r>
          </a:p>
        </p:txBody>
      </p:sp>
      <p:sp>
        <p:nvSpPr>
          <p:cNvPr id="242" name="Shape 242"/>
          <p:cNvSpPr/>
          <p:nvPr/>
        </p:nvSpPr>
        <p:spPr>
          <a:xfrm>
            <a:off x="2143821" y="7593749"/>
            <a:ext cx="8134711" cy="1822035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Record all steps of the analysis</a:t>
            </a:r>
          </a:p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Parameter settings used in each step</a:t>
            </a:r>
          </a:p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Extract </a:t>
            </a:r>
            <a:r>
              <a:rPr lang="en-US" dirty="0"/>
              <a:t>W</a:t>
            </a:r>
            <a:r>
              <a:rPr dirty="0"/>
              <a:t>orkflow</a:t>
            </a:r>
            <a:r>
              <a:rPr lang="en-US" dirty="0"/>
              <a:t> from History to run the analysis on a new dataset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 flipH="1">
            <a:off x="4650585" y="1928906"/>
            <a:ext cx="328417" cy="30562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V="1">
            <a:off x="2361385" y="4662345"/>
            <a:ext cx="519021" cy="36542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H="1">
            <a:off x="7972058" y="1817152"/>
            <a:ext cx="561167" cy="318000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8465414" y="1383039"/>
            <a:ext cx="2836173" cy="453136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Edit workflow name</a:t>
            </a:r>
          </a:p>
        </p:txBody>
      </p:sp>
      <p:sp>
        <p:nvSpPr>
          <p:cNvPr id="252" name="Shape 252"/>
          <p:cNvSpPr/>
          <p:nvPr/>
        </p:nvSpPr>
        <p:spPr>
          <a:xfrm>
            <a:off x="5580579" y="4848045"/>
            <a:ext cx="752758" cy="53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5596" y="5400"/>
                </a:lnTo>
                <a:lnTo>
                  <a:pt x="15596" y="0"/>
                </a:lnTo>
                <a:lnTo>
                  <a:pt x="21600" y="10800"/>
                </a:lnTo>
                <a:lnTo>
                  <a:pt x="15596" y="21600"/>
                </a:lnTo>
                <a:lnTo>
                  <a:pt x="15596" y="16200"/>
                </a:lnTo>
                <a:lnTo>
                  <a:pt x="0" y="16200"/>
                </a:lnTo>
                <a:lnTo>
                  <a:pt x="3002" y="1080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C00000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676702" y="2790036"/>
            <a:ext cx="2917284" cy="4531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Create the workflow</a:t>
            </a:r>
          </a:p>
        </p:txBody>
      </p:sp>
      <p:sp>
        <p:nvSpPr>
          <p:cNvPr id="253" name="Shape 253"/>
          <p:cNvSpPr/>
          <p:nvPr/>
        </p:nvSpPr>
        <p:spPr>
          <a:xfrm flipH="1" flipV="1">
            <a:off x="7600453" y="2567721"/>
            <a:ext cx="371605" cy="16872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  <p:bldP spid="245" grpId="4" animBg="1" advAuto="0"/>
      <p:bldP spid="246" grpId="5" animBg="1" advAuto="0"/>
      <p:bldP spid="252" grpId="3" animBg="1" advAuto="0"/>
      <p:bldP spid="254" grpId="13" animBg="1" advAuto="0"/>
      <p:bldP spid="253" grpId="1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053" y="2909690"/>
            <a:ext cx="8764694" cy="455168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Workflow</a:t>
            </a:r>
          </a:p>
        </p:txBody>
      </p:sp>
      <p:sp>
        <p:nvSpPr>
          <p:cNvPr id="259" name="Shape 259"/>
          <p:cNvSpPr/>
          <p:nvPr/>
        </p:nvSpPr>
        <p:spPr>
          <a:xfrm flipH="1">
            <a:off x="9495288" y="2662198"/>
            <a:ext cx="280585" cy="36040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642155" y="1718055"/>
            <a:ext cx="3326749" cy="808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Access workflows from the menu bar</a:t>
            </a:r>
          </a:p>
        </p:txBody>
      </p:sp>
      <p:sp>
        <p:nvSpPr>
          <p:cNvPr id="261" name="Shape 261"/>
          <p:cNvSpPr/>
          <p:nvPr/>
        </p:nvSpPr>
        <p:spPr>
          <a:xfrm flipH="1">
            <a:off x="3166000" y="4565226"/>
            <a:ext cx="1358587" cy="26687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666218" y="4200645"/>
            <a:ext cx="6699900" cy="1164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Edit the workflow using the workflow canvas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Run the workflow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Rename the workflow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0" grpId="2" animBg="1" advAuto="0"/>
      <p:bldP spid="261" grpId="3" animBg="1" advAuto="0"/>
      <p:bldP spid="262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086919" y="2585119"/>
            <a:ext cx="9284294" cy="2290955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086918" y="5173417"/>
            <a:ext cx="4541353" cy="3688572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842316" y="5134368"/>
            <a:ext cx="5097649" cy="3696186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305952" y="2877063"/>
            <a:ext cx="8846228" cy="757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Create a new connection by dragging from the output connection of one tool to the input connection of another tool</a:t>
            </a:r>
          </a:p>
        </p:txBody>
      </p:sp>
      <p:sp>
        <p:nvSpPr>
          <p:cNvPr id="268" name="Shape 268"/>
          <p:cNvSpPr/>
          <p:nvPr/>
        </p:nvSpPr>
        <p:spPr>
          <a:xfrm rot="10800000" flipH="1">
            <a:off x="6288502" y="4078981"/>
            <a:ext cx="472371" cy="51438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260202" y="5285380"/>
            <a:ext cx="4288314" cy="757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Delete a connection by clicking on the ‘x’ icon</a:t>
            </a:r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2230347" y="765064"/>
            <a:ext cx="8588681" cy="1413935"/>
          </a:xfrm>
          <a:prstGeom prst="rect">
            <a:avLst/>
          </a:prstGeom>
        </p:spPr>
        <p:txBody>
          <a:bodyPr/>
          <a:lstStyle/>
          <a:p>
            <a:r>
              <a:t>Edit the Workflow</a:t>
            </a:r>
          </a:p>
        </p:txBody>
      </p:sp>
      <p:pic>
        <p:nvPicPr>
          <p:cNvPr id="271" name="image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6660" y="6199699"/>
            <a:ext cx="4421869" cy="2474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72.png"/>
          <p:cNvPicPr>
            <a:picLocks noChangeAspect="1"/>
          </p:cNvPicPr>
          <p:nvPr/>
        </p:nvPicPr>
        <p:blipFill>
          <a:blip r:embed="rId3">
            <a:extLst/>
          </a:blip>
          <a:srcRect b="19367"/>
          <a:stretch>
            <a:fillRect/>
          </a:stretch>
        </p:blipFill>
        <p:spPr>
          <a:xfrm>
            <a:off x="7068884" y="5961118"/>
            <a:ext cx="3547709" cy="25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7000280" y="5285380"/>
            <a:ext cx="4621428" cy="427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tool to edit parameters</a:t>
            </a:r>
          </a:p>
        </p:txBody>
      </p:sp>
      <p:sp>
        <p:nvSpPr>
          <p:cNvPr id="274" name="Shape 274"/>
          <p:cNvSpPr/>
          <p:nvPr/>
        </p:nvSpPr>
        <p:spPr>
          <a:xfrm flipH="1">
            <a:off x="9471545" y="6791840"/>
            <a:ext cx="280584" cy="47247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5" name="image7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5954" y="3866940"/>
            <a:ext cx="3843731" cy="938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7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3867" y="3824278"/>
            <a:ext cx="4288314" cy="98113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4346162" y="4087359"/>
            <a:ext cx="179152" cy="23417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 flipV="1">
            <a:off x="3618962" y="4730013"/>
            <a:ext cx="217745" cy="26794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277401" y="6574739"/>
            <a:ext cx="285572" cy="354677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5" animBg="1" advAuto="0"/>
      <p:bldP spid="266" grpId="9" animBg="1" advAuto="0"/>
      <p:bldP spid="268" grpId="3" animBg="1" advAuto="0"/>
      <p:bldP spid="269" grpId="6" animBg="1" advAuto="0"/>
      <p:bldP spid="271" grpId="7" animBg="1" advAuto="0"/>
      <p:bldP spid="272" grpId="11" animBg="1" advAuto="0"/>
      <p:bldP spid="273" grpId="10" animBg="1" advAuto="0"/>
      <p:bldP spid="274" grpId="12" animBg="1" advAuto="0"/>
      <p:bldP spid="276" grpId="4" animBg="1" advAuto="0"/>
      <p:bldP spid="277" grpId="2" animBg="1" advAuto="0"/>
      <p:bldP spid="278" grpId="1" animBg="1" advAuto="0"/>
      <p:bldP spid="279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894079" y="434622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Edit the Workflow</a:t>
            </a:r>
          </a:p>
        </p:txBody>
      </p:sp>
      <p:pic>
        <p:nvPicPr>
          <p:cNvPr id="282" name="image24.png"/>
          <p:cNvPicPr>
            <a:picLocks noChangeAspect="1"/>
          </p:cNvPicPr>
          <p:nvPr/>
        </p:nvPicPr>
        <p:blipFill>
          <a:blip r:embed="rId2">
            <a:extLst/>
          </a:blip>
          <a:srcRect b="37864"/>
          <a:stretch>
            <a:fillRect/>
          </a:stretch>
        </p:blipFill>
        <p:spPr>
          <a:xfrm>
            <a:off x="632948" y="2763519"/>
            <a:ext cx="6232892" cy="197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25.png"/>
          <p:cNvPicPr>
            <a:picLocks noChangeAspect="1"/>
          </p:cNvPicPr>
          <p:nvPr/>
        </p:nvPicPr>
        <p:blipFill>
          <a:blip r:embed="rId3">
            <a:extLst/>
          </a:blip>
          <a:srcRect t="3123"/>
          <a:stretch>
            <a:fillRect/>
          </a:stretch>
        </p:blipFill>
        <p:spPr>
          <a:xfrm>
            <a:off x="632948" y="5012266"/>
            <a:ext cx="3673035" cy="313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3329" y="2763519"/>
            <a:ext cx="4407392" cy="346794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5772615" y="1731038"/>
            <a:ext cx="3221587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Rename an input dataset</a:t>
            </a:r>
          </a:p>
        </p:txBody>
      </p:sp>
      <p:sp>
        <p:nvSpPr>
          <p:cNvPr id="286" name="Shape 286"/>
          <p:cNvSpPr/>
          <p:nvPr/>
        </p:nvSpPr>
        <p:spPr>
          <a:xfrm flipH="1">
            <a:off x="5118811" y="2655146"/>
            <a:ext cx="635743" cy="870984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 flipH="1" flipV="1">
            <a:off x="9907023" y="5908040"/>
            <a:ext cx="665616" cy="91717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9357966" y="6825218"/>
            <a:ext cx="3371033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Rename an output</a:t>
            </a:r>
          </a:p>
        </p:txBody>
      </p:sp>
      <p:sp>
        <p:nvSpPr>
          <p:cNvPr id="289" name="Shape 289"/>
          <p:cNvSpPr/>
          <p:nvPr/>
        </p:nvSpPr>
        <p:spPr>
          <a:xfrm flipH="1">
            <a:off x="3114847" y="7252001"/>
            <a:ext cx="1287820" cy="36522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495715" y="7056358"/>
            <a:ext cx="4407392" cy="1316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up arrow to set this parameter at runtime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animBg="1" advAuto="0"/>
      <p:bldP spid="286" grpId="2" animBg="1" advAuto="0"/>
      <p:bldP spid="287" grpId="3" animBg="1" advAuto="0"/>
      <p:bldP spid="288" grpId="4" animBg="1" advAuto="0"/>
      <p:bldP spid="289" grpId="5" animBg="1" advAuto="0"/>
      <p:bldP spid="290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27.png"/>
          <p:cNvPicPr>
            <a:picLocks noChangeAspect="1"/>
          </p:cNvPicPr>
          <p:nvPr/>
        </p:nvPicPr>
        <p:blipFill>
          <a:blip r:embed="rId2">
            <a:extLst/>
          </a:blip>
          <a:srcRect b="18618"/>
          <a:stretch>
            <a:fillRect/>
          </a:stretch>
        </p:blipFill>
        <p:spPr>
          <a:xfrm>
            <a:off x="894079" y="2962212"/>
            <a:ext cx="3346028" cy="501614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894079" y="1175173"/>
            <a:ext cx="11216641" cy="1413935"/>
          </a:xfrm>
          <a:prstGeom prst="rect">
            <a:avLst/>
          </a:prstGeom>
        </p:spPr>
        <p:txBody>
          <a:bodyPr>
            <a:normAutofit/>
          </a:bodyPr>
          <a:lstStyle>
            <a:lvl1pPr defTabSz="1170431">
              <a:defRPr sz="5580"/>
            </a:lvl1pPr>
          </a:lstStyle>
          <a:p>
            <a:r>
              <a:t>Copy datasets from current History </a:t>
            </a:r>
          </a:p>
        </p:txBody>
      </p:sp>
      <p:pic>
        <p:nvPicPr>
          <p:cNvPr id="294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0854" y="3598986"/>
            <a:ext cx="7206827" cy="3422614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 flipH="1">
            <a:off x="3691025" y="2785893"/>
            <a:ext cx="549082" cy="352638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 flipH="1">
            <a:off x="3859007" y="6831522"/>
            <a:ext cx="779378" cy="380155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 flipV="1">
            <a:off x="4456853" y="5310293"/>
            <a:ext cx="1097281" cy="3"/>
          </a:xfrm>
          <a:prstGeom prst="line">
            <a:avLst/>
          </a:prstGeom>
          <a:ln w="1016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4" animBg="1" advAuto="0"/>
      <p:bldP spid="295" grpId="1" animBg="1" advAuto="0"/>
      <p:bldP spid="296" grpId="2" animBg="1" advAuto="0"/>
      <p:bldP spid="297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17" y="2649755"/>
            <a:ext cx="4266055" cy="564896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 an existing workflow</a:t>
            </a:r>
          </a:p>
        </p:txBody>
      </p:sp>
      <p:sp>
        <p:nvSpPr>
          <p:cNvPr id="301" name="Shape 301"/>
          <p:cNvSpPr/>
          <p:nvPr/>
        </p:nvSpPr>
        <p:spPr>
          <a:xfrm>
            <a:off x="3613544" y="6056812"/>
            <a:ext cx="317589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Set the parameters</a:t>
            </a:r>
          </a:p>
        </p:txBody>
      </p:sp>
      <p:sp>
        <p:nvSpPr>
          <p:cNvPr id="302" name="Shape 302"/>
          <p:cNvSpPr/>
          <p:nvPr/>
        </p:nvSpPr>
        <p:spPr>
          <a:xfrm>
            <a:off x="4067719" y="5080281"/>
            <a:ext cx="656364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header to expand each step</a:t>
            </a:r>
          </a:p>
        </p:txBody>
      </p:sp>
      <p:sp>
        <p:nvSpPr>
          <p:cNvPr id="303" name="Shape 303"/>
          <p:cNvSpPr/>
          <p:nvPr/>
        </p:nvSpPr>
        <p:spPr>
          <a:xfrm>
            <a:off x="5966942" y="4105705"/>
            <a:ext cx="4266056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Specify input datasets</a:t>
            </a:r>
          </a:p>
        </p:txBody>
      </p:sp>
      <p:sp>
        <p:nvSpPr>
          <p:cNvPr id="304" name="Shape 304"/>
          <p:cNvSpPr/>
          <p:nvPr/>
        </p:nvSpPr>
        <p:spPr>
          <a:xfrm flipH="1">
            <a:off x="5140191" y="4105705"/>
            <a:ext cx="691808" cy="73169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5200087" y="4626134"/>
            <a:ext cx="631912" cy="221799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H="1" flipV="1">
            <a:off x="3387952" y="5140808"/>
            <a:ext cx="530252" cy="13645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 flipH="1">
            <a:off x="2667767" y="6253790"/>
            <a:ext cx="720187" cy="17345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7" animBg="1" advAuto="0"/>
      <p:bldP spid="302" grpId="5" animBg="1" advAuto="0"/>
      <p:bldP spid="303" grpId="3" animBg="1" advAuto="0"/>
      <p:bldP spid="304" grpId="1" animBg="1" advAuto="0"/>
      <p:bldP spid="305" grpId="2" animBg="1" advAuto="0"/>
      <p:bldP spid="306" grpId="4" animBg="1" advAuto="0"/>
      <p:bldP spid="307" grpId="6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30.png"/>
          <p:cNvPicPr>
            <a:picLocks noChangeAspect="1"/>
          </p:cNvPicPr>
          <p:nvPr/>
        </p:nvPicPr>
        <p:blipFill>
          <a:blip r:embed="rId3">
            <a:extLst/>
          </a:blip>
          <a:srcRect l="636" r="63070"/>
          <a:stretch>
            <a:fillRect/>
          </a:stretch>
        </p:blipFill>
        <p:spPr>
          <a:xfrm>
            <a:off x="1373737" y="2425805"/>
            <a:ext cx="3481601" cy="418471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 a workflow with others</a:t>
            </a:r>
          </a:p>
        </p:txBody>
      </p:sp>
      <p:sp>
        <p:nvSpPr>
          <p:cNvPr id="311" name="Shape 311"/>
          <p:cNvSpPr>
            <a:spLocks noGrp="1"/>
          </p:cNvSpPr>
          <p:nvPr>
            <p:ph idx="1"/>
          </p:nvPr>
        </p:nvSpPr>
        <p:spPr>
          <a:xfrm>
            <a:off x="1100313" y="7435356"/>
            <a:ext cx="11010407" cy="1349659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>
            <a:normAutofit/>
          </a:bodyPr>
          <a:lstStyle/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Share workflow publicly or with another user</a:t>
            </a:r>
          </a:p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Publish a workflow</a:t>
            </a:r>
          </a:p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Export to another Galaxy server or to myExperiment</a:t>
            </a:r>
          </a:p>
        </p:txBody>
      </p:sp>
      <p:pic>
        <p:nvPicPr>
          <p:cNvPr id="312" name="image31.png"/>
          <p:cNvPicPr>
            <a:picLocks noChangeAspect="1"/>
          </p:cNvPicPr>
          <p:nvPr/>
        </p:nvPicPr>
        <p:blipFill>
          <a:blip r:embed="rId4">
            <a:extLst/>
          </a:blip>
          <a:srcRect t="17404"/>
          <a:stretch>
            <a:fillRect/>
          </a:stretch>
        </p:blipFill>
        <p:spPr>
          <a:xfrm>
            <a:off x="5089585" y="2079618"/>
            <a:ext cx="7753161" cy="490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894079" y="1608667"/>
            <a:ext cx="11216641" cy="1088814"/>
          </a:xfrm>
          <a:prstGeom prst="rect">
            <a:avLst/>
          </a:prstGeom>
        </p:spPr>
        <p:txBody>
          <a:bodyPr/>
          <a:lstStyle>
            <a:lvl1pPr defTabSz="1157427">
              <a:defRPr sz="5518"/>
            </a:lvl1pPr>
          </a:lstStyle>
          <a:p>
            <a:r>
              <a:rPr dirty="0"/>
              <a:t>Outline</a:t>
            </a:r>
          </a:p>
        </p:txBody>
      </p:sp>
      <p:sp>
        <p:nvSpPr>
          <p:cNvPr id="158" name="Shape 158"/>
          <p:cNvSpPr>
            <a:spLocks noGrp="1"/>
          </p:cNvSpPr>
          <p:nvPr>
            <p:ph idx="1"/>
          </p:nvPr>
        </p:nvSpPr>
        <p:spPr>
          <a:xfrm>
            <a:off x="894079" y="3149799"/>
            <a:ext cx="11216641" cy="6122455"/>
          </a:xfrm>
          <a:prstGeom prst="rect">
            <a:avLst/>
          </a:prstGeom>
        </p:spPr>
        <p:txBody>
          <a:bodyPr/>
          <a:lstStyle/>
          <a:p>
            <a:pPr marL="323850" indent="-323850">
              <a:defRPr sz="3400"/>
            </a:pPr>
            <a:r>
              <a:rPr lang="en-US" dirty="0" smtClean="0"/>
              <a:t>Galaxy usage and terminology</a:t>
            </a:r>
          </a:p>
          <a:p>
            <a:pPr marL="323850" indent="-323850">
              <a:defRPr sz="3400"/>
            </a:pPr>
            <a:r>
              <a:rPr lang="en-US" dirty="0" smtClean="0"/>
              <a:t>Galaxy 101 review</a:t>
            </a:r>
            <a:endParaRPr lang="en-US" dirty="0"/>
          </a:p>
          <a:p>
            <a:pPr marL="323850" indent="-323850">
              <a:defRPr sz="3400"/>
            </a:pPr>
            <a:r>
              <a:rPr dirty="0" smtClean="0"/>
              <a:t>Using </a:t>
            </a:r>
            <a:r>
              <a:rPr dirty="0"/>
              <a:t>Galaxy to analyze RNA-Seq data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Galaxy 101 Summary</a:t>
            </a:r>
          </a:p>
        </p:txBody>
      </p:sp>
      <p:sp>
        <p:nvSpPr>
          <p:cNvPr id="315" name="Shape 3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Get data 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UCSC Table Browser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Previous Histories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View and edit dataset attributes (</a:t>
            </a:r>
            <a:r>
              <a:rPr sz="2800" i="1" dirty="0">
                <a:ea typeface="Trebuchet MS"/>
                <a:cs typeface="Trebuchet MS"/>
                <a:sym typeface="Trebuchet MS"/>
              </a:rPr>
              <a:t>e.g.</a:t>
            </a:r>
            <a:r>
              <a:rPr sz="2800" dirty="0"/>
              <a:t> Name)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Run Galaxy tools to do analyses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Extract a workflow from the current History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Customize the workflow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Rename input and output datasets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Set parameters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Create or delete connections between tools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Run an existing workflow to analyze other samples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Share the workflow 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8000" dirty="0">
                <a:latin typeface="+mj-lt"/>
              </a:rPr>
              <a:t>Using Galaxy to analyze RNA-Seq data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49350">
              <a:defRPr sz="4526"/>
            </a:lvl1pPr>
          </a:lstStyle>
          <a:p>
            <a:r>
              <a:rPr dirty="0"/>
              <a:t>Using Galaxy to perform RNA-Seq analysis</a:t>
            </a:r>
          </a:p>
        </p:txBody>
      </p:sp>
      <p:sp>
        <p:nvSpPr>
          <p:cNvPr id="322" name="Shape 322"/>
          <p:cNvSpPr/>
          <p:nvPr/>
        </p:nvSpPr>
        <p:spPr>
          <a:xfrm>
            <a:off x="894080" y="1914974"/>
            <a:ext cx="10991123" cy="960261"/>
          </a:xfrm>
          <a:prstGeom prst="rect">
            <a:avLst/>
          </a:prstGeom>
          <a:ln w="25400">
            <a:solidFill>
              <a:srgbClr val="FFC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/>
            <a:r>
              <a:rPr sz="2800" dirty="0">
                <a:solidFill>
                  <a:schemeClr val="accent4"/>
                </a:solidFill>
              </a:rPr>
              <a:t>Objective</a:t>
            </a:r>
            <a:r>
              <a:rPr sz="2800" b="0" dirty="0">
                <a:solidFill>
                  <a:srgbClr val="FFFFFF"/>
                </a:solidFill>
              </a:rPr>
              <a:t>:</a:t>
            </a:r>
            <a:r>
              <a:rPr lang="en-US" sz="2800" b="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to get more familiar with Galaxy and introduce tools for QC, pre-processing, read mapping and post-processing</a:t>
            </a:r>
            <a:r>
              <a:rPr sz="2800" b="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291B2A-1CB4-1242-8592-A031175F5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1" y="3318901"/>
            <a:ext cx="7289800" cy="62103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83EFC79-D935-7B48-8DC2-7564A45E6F9E}"/>
              </a:ext>
            </a:extLst>
          </p:cNvPr>
          <p:cNvSpPr/>
          <p:nvPr/>
        </p:nvSpPr>
        <p:spPr>
          <a:xfrm>
            <a:off x="318350" y="6918385"/>
            <a:ext cx="7289801" cy="267982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5E72B1-30C5-D84E-8D4A-0258C539B133}"/>
              </a:ext>
            </a:extLst>
          </p:cNvPr>
          <p:cNvSpPr txBox="1"/>
          <p:nvPr/>
        </p:nvSpPr>
        <p:spPr>
          <a:xfrm>
            <a:off x="7828465" y="3800219"/>
            <a:ext cx="4990069" cy="2677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RNA-Seq walkthrough for the workshop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Subset of Galaxy walkthrough: </a:t>
            </a:r>
            <a:r>
              <a:rPr lang="en-US" sz="2400" u="sng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https://galaxyproject.org/tutorials/nt_rnaseq/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Get mapped data ready for the differential expression analysis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E09CDF4-A09C-5340-9448-78684824CF8B}"/>
              </a:ext>
            </a:extLst>
          </p:cNvPr>
          <p:cNvSpPr/>
          <p:nvPr/>
        </p:nvSpPr>
        <p:spPr>
          <a:xfrm>
            <a:off x="318350" y="3465523"/>
            <a:ext cx="7289801" cy="3347048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DEB80-2A7F-2742-83C3-E4F4B899CF06}"/>
              </a:ext>
            </a:extLst>
          </p:cNvPr>
          <p:cNvSpPr txBox="1"/>
          <p:nvPr/>
        </p:nvSpPr>
        <p:spPr>
          <a:xfrm>
            <a:off x="7828466" y="7227713"/>
            <a:ext cx="4990068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Optional session: Differential expression analysis with RNA-Seq</a:t>
            </a:r>
          </a:p>
        </p:txBody>
      </p:sp>
      <p:sp>
        <p:nvSpPr>
          <p:cNvPr id="12" name="Shape 321">
            <a:extLst>
              <a:ext uri="{FF2B5EF4-FFF2-40B4-BE49-F238E27FC236}">
                <a16:creationId xmlns:a16="http://schemas.microsoft.com/office/drawing/2014/main" xmlns="" id="{85296E95-FAC5-FB4E-9C9D-143975D5BAAA}"/>
              </a:ext>
            </a:extLst>
          </p:cNvPr>
          <p:cNvSpPr/>
          <p:nvPr/>
        </p:nvSpPr>
        <p:spPr>
          <a:xfrm>
            <a:off x="1348384" y="9122938"/>
            <a:ext cx="6144126" cy="4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lvl="1" indent="0" defTabSz="1300480">
              <a:defRPr sz="3400">
                <a:latin typeface="Corbel"/>
                <a:ea typeface="Corbel"/>
                <a:cs typeface="Corbel"/>
                <a:sym typeface="Corbel"/>
              </a:defRPr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https://galaxyproject.org/tutorials/nt_rnaseq/</a:t>
            </a:r>
            <a:r>
              <a:rPr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083339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3BB34-729A-134E-BC01-82EAD45C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RNA-Seq walkthrough: details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F6C09E-ADB7-FE4A-B4E9-589730B5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Preparing dataset collections</a:t>
            </a:r>
          </a:p>
          <a:p>
            <a:pPr lvl="1"/>
            <a:r>
              <a:rPr lang="en-US" sz="2400" dirty="0"/>
              <a:t>Get data through the “Data Libraries”</a:t>
            </a:r>
          </a:p>
          <a:p>
            <a:pPr lvl="1"/>
            <a:r>
              <a:rPr lang="en-US" sz="2400" dirty="0"/>
              <a:t>Create two dataset collections</a:t>
            </a:r>
          </a:p>
          <a:p>
            <a:r>
              <a:rPr lang="en-US" sz="2400" dirty="0"/>
              <a:t>Explore the data</a:t>
            </a:r>
          </a:p>
          <a:p>
            <a:pPr lvl="1"/>
            <a:r>
              <a:rPr lang="en-US" sz="2400" dirty="0"/>
              <a:t>Assess data quality using </a:t>
            </a:r>
            <a:r>
              <a:rPr lang="en-US" sz="2400" b="1" dirty="0" err="1"/>
              <a:t>FastQC</a:t>
            </a:r>
            <a:endParaRPr lang="en-US" sz="2400" b="1" dirty="0"/>
          </a:p>
          <a:p>
            <a:r>
              <a:rPr lang="en-US" sz="2400" dirty="0"/>
              <a:t>Pre-processing, mapping, and post-processing</a:t>
            </a:r>
            <a:endParaRPr lang="en-US" sz="2400" b="1" dirty="0"/>
          </a:p>
          <a:p>
            <a:pPr lvl="1"/>
            <a:r>
              <a:rPr lang="en-US" sz="2400" dirty="0"/>
              <a:t>Pre-processing: Trimming off the low quality bases from the ends of the reads using </a:t>
            </a:r>
            <a:r>
              <a:rPr lang="en-US" sz="2400" b="1" dirty="0" err="1"/>
              <a:t>Trimmomatic</a:t>
            </a:r>
            <a:endParaRPr lang="en-US" sz="2400" dirty="0"/>
          </a:p>
          <a:p>
            <a:pPr lvl="1"/>
            <a:r>
              <a:rPr lang="en-US" sz="2400" dirty="0"/>
              <a:t>Read mapping with </a:t>
            </a:r>
            <a:r>
              <a:rPr lang="en-US" sz="2400" b="1" dirty="0"/>
              <a:t>HISAT</a:t>
            </a:r>
          </a:p>
          <a:p>
            <a:pPr lvl="1"/>
            <a:r>
              <a:rPr lang="en-US" sz="2400" dirty="0"/>
              <a:t>Post-processing: cleaning the BAM with</a:t>
            </a:r>
            <a:r>
              <a:rPr lang="en-US" sz="2400" b="1" dirty="0"/>
              <a:t> </a:t>
            </a:r>
            <a:r>
              <a:rPr lang="en-US" sz="2400" b="1" dirty="0" err="1"/>
              <a:t>SAMtools</a:t>
            </a:r>
            <a:r>
              <a:rPr lang="en-US" sz="2400" b="1" dirty="0"/>
              <a:t> -&gt; Filter SAM or BAM</a:t>
            </a:r>
            <a:r>
              <a:rPr lang="en-US" sz="2400" dirty="0"/>
              <a:t> tool</a:t>
            </a:r>
          </a:p>
          <a:p>
            <a:r>
              <a:rPr lang="en-US" sz="2400" dirty="0"/>
              <a:t>Extract workflow and run the workflow with different samples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De novo</a:t>
            </a:r>
            <a:r>
              <a:rPr lang="en-US" sz="2400" dirty="0">
                <a:solidFill>
                  <a:schemeClr val="accent2"/>
                </a:solidFill>
              </a:rPr>
              <a:t> transcript reconstruction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Analysis of the differential gene expression</a:t>
            </a:r>
          </a:p>
          <a:p>
            <a:pPr marL="65023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5F16F3A3-7E55-2245-A745-ED12BE902928}"/>
              </a:ext>
            </a:extLst>
          </p:cNvPr>
          <p:cNvSpPr/>
          <p:nvPr/>
        </p:nvSpPr>
        <p:spPr>
          <a:xfrm>
            <a:off x="6708974" y="7765314"/>
            <a:ext cx="463978" cy="711196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B5C485-6F7D-EA4A-B1BF-3BF56891D8E1}"/>
              </a:ext>
            </a:extLst>
          </p:cNvPr>
          <p:cNvSpPr txBox="1"/>
          <p:nvPr/>
        </p:nvSpPr>
        <p:spPr>
          <a:xfrm>
            <a:off x="7308399" y="7707069"/>
            <a:ext cx="5493201" cy="76944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 included in the walkthrough. Refer to </a:t>
            </a:r>
            <a:r>
              <a:rPr lang="en-US"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https://galaxyproject.org/tutorials/nt_rnaseq/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96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53388">
              <a:defRPr sz="5022"/>
            </a:lvl1pPr>
          </a:lstStyle>
          <a:p>
            <a:r>
              <a:rPr dirty="0"/>
              <a:t>RNA-Seq data used in the walkthrough</a:t>
            </a:r>
          </a:p>
        </p:txBody>
      </p:sp>
      <p:sp>
        <p:nvSpPr>
          <p:cNvPr id="327" name="Shape 327"/>
          <p:cNvSpPr>
            <a:spLocks noGrp="1"/>
          </p:cNvSpPr>
          <p:nvPr>
            <p:ph idx="1"/>
          </p:nvPr>
        </p:nvSpPr>
        <p:spPr>
          <a:xfrm>
            <a:off x="8095585" y="3270275"/>
            <a:ext cx="4362728" cy="4540824"/>
          </a:xfrm>
          <a:prstGeom prst="rect">
            <a:avLst/>
          </a:prstGeom>
        </p:spPr>
        <p:txBody>
          <a:bodyPr lIns="48767" tIns="48767" rIns="48767" bIns="48767">
            <a:normAutofit/>
          </a:bodyPr>
          <a:lstStyle/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G1E mouse cell line (G1E)</a:t>
            </a:r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a GATA-null immortalized cell line </a:t>
            </a:r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Megakaryocytes (Mk)</a:t>
            </a:r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Large bone marrow cell</a:t>
            </a:r>
            <a:endParaRPr sz="2618" dirty="0"/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Produces platelets for blood clotting</a:t>
            </a:r>
            <a:endParaRPr sz="2618" dirty="0"/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Two biological replicates per sample (R1 and R2)</a:t>
            </a:r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Each replicate has forward and reverse reads (f and r)</a:t>
            </a:r>
          </a:p>
        </p:txBody>
      </p:sp>
      <p:grpSp>
        <p:nvGrpSpPr>
          <p:cNvPr id="331" name="Group 331"/>
          <p:cNvGrpSpPr/>
          <p:nvPr/>
        </p:nvGrpSpPr>
        <p:grpSpPr>
          <a:xfrm>
            <a:off x="241746" y="2027020"/>
            <a:ext cx="7532105" cy="7027333"/>
            <a:chOff x="0" y="0"/>
            <a:chExt cx="5932713" cy="4759027"/>
          </a:xfrm>
        </p:grpSpPr>
        <p:pic>
          <p:nvPicPr>
            <p:cNvPr id="32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28036" b="8474"/>
            <a:stretch>
              <a:fillRect/>
            </a:stretch>
          </p:blipFill>
          <p:spPr>
            <a:xfrm>
              <a:off x="0" y="0"/>
              <a:ext cx="5932714" cy="47590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Shape 329"/>
            <p:cNvSpPr/>
            <p:nvPr/>
          </p:nvSpPr>
          <p:spPr>
            <a:xfrm>
              <a:off x="4740283" y="3267414"/>
              <a:ext cx="1192431" cy="14916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0" y="0"/>
              <a:ext cx="1192430" cy="4326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>
            <a:off x="925683" y="9187421"/>
            <a:ext cx="6164232" cy="3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algn="l" defTabSz="1300480">
              <a:def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solidFill>
                  <a:schemeClr val="tx1"/>
                </a:solidFill>
              </a:rPr>
              <a:t>Wu W </a:t>
            </a:r>
            <a:r>
              <a:rPr i="1" dirty="0">
                <a:solidFill>
                  <a:schemeClr val="tx1"/>
                </a:solidFill>
              </a:rPr>
              <a:t>et al. </a:t>
            </a:r>
            <a:r>
              <a:rPr dirty="0">
                <a:solidFill>
                  <a:schemeClr val="tx1"/>
                </a:solidFill>
              </a:rPr>
              <a:t>Genome Res. 2014 Dec; 24(12):1945-62.</a:t>
            </a:r>
          </a:p>
        </p:txBody>
      </p:sp>
      <p:grpSp>
        <p:nvGrpSpPr>
          <p:cNvPr id="335" name="Group 335"/>
          <p:cNvGrpSpPr/>
          <p:nvPr/>
        </p:nvGrpSpPr>
        <p:grpSpPr>
          <a:xfrm>
            <a:off x="1931341" y="4772042"/>
            <a:ext cx="1314055" cy="641680"/>
            <a:chOff x="0" y="0"/>
            <a:chExt cx="1314053" cy="641678"/>
          </a:xfrm>
        </p:grpSpPr>
        <p:sp>
          <p:nvSpPr>
            <p:cNvPr id="333" name="Shape 333"/>
            <p:cNvSpPr/>
            <p:nvPr/>
          </p:nvSpPr>
          <p:spPr>
            <a:xfrm>
              <a:off x="1" y="0"/>
              <a:ext cx="1314053" cy="609855"/>
            </a:xfrm>
            <a:prstGeom prst="rect">
              <a:avLst/>
            </a:prstGeom>
            <a:solidFill>
              <a:srgbClr val="DAE3F3"/>
            </a:solidFill>
            <a:ln w="3175" cap="flat">
              <a:solidFill>
                <a:srgbClr val="2F5597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0" y="62968"/>
              <a:ext cx="1314054" cy="5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3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G1E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6287158" y="6468011"/>
            <a:ext cx="1314054" cy="641680"/>
            <a:chOff x="0" y="0"/>
            <a:chExt cx="1314053" cy="641678"/>
          </a:xfrm>
        </p:grpSpPr>
        <p:sp>
          <p:nvSpPr>
            <p:cNvPr id="336" name="Shape 336"/>
            <p:cNvSpPr/>
            <p:nvPr/>
          </p:nvSpPr>
          <p:spPr>
            <a:xfrm>
              <a:off x="1" y="0"/>
              <a:ext cx="1314053" cy="609855"/>
            </a:xfrm>
            <a:prstGeom prst="rect">
              <a:avLst/>
            </a:prstGeom>
            <a:solidFill>
              <a:srgbClr val="FFD966"/>
            </a:solidFill>
            <a:ln w="3175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0" y="62968"/>
              <a:ext cx="1314054" cy="5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3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Mk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animBg="1" advAuto="0"/>
      <p:bldP spid="338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Quality control with FastQC</a:t>
            </a:r>
          </a:p>
        </p:txBody>
      </p:sp>
      <p:sp>
        <p:nvSpPr>
          <p:cNvPr id="343" name="Shape 343"/>
          <p:cNvSpPr>
            <a:spLocks noGrp="1"/>
          </p:cNvSpPr>
          <p:nvPr>
            <p:ph idx="1"/>
          </p:nvPr>
        </p:nvSpPr>
        <p:spPr>
          <a:xfrm>
            <a:off x="864092" y="3488196"/>
            <a:ext cx="7531818" cy="3412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4730" indent="-294730" defTabSz="1235455">
              <a:spcBef>
                <a:spcPts val="1300"/>
              </a:spcBef>
              <a:defRPr sz="3230"/>
            </a:pPr>
            <a:r>
              <a:t>Quality control checks on raw sequences coming from high throughput sequencing (NGS) </a:t>
            </a:r>
          </a:p>
          <a:p>
            <a:pPr marL="294730" indent="-294730" defTabSz="1235455">
              <a:spcBef>
                <a:spcPts val="1300"/>
              </a:spcBef>
              <a:defRPr sz="3230"/>
            </a:pPr>
            <a:r>
              <a:t>Generate quality control report </a:t>
            </a:r>
          </a:p>
          <a:p>
            <a:pPr marL="741997" lvl="1" indent="-307657" defTabSz="1235455">
              <a:spcBef>
                <a:spcPts val="600"/>
              </a:spcBef>
              <a:defRPr sz="3230"/>
            </a:pPr>
            <a:r>
              <a:t>Summary table provides an overview of potential issues with sequencing results</a:t>
            </a:r>
          </a:p>
        </p:txBody>
      </p:sp>
      <p:pic>
        <p:nvPicPr>
          <p:cNvPr id="34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4493" y="2911754"/>
            <a:ext cx="4091094" cy="6407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963986" y="564316"/>
            <a:ext cx="10428105" cy="1158385"/>
          </a:xfrm>
          <a:prstGeom prst="rect">
            <a:avLst/>
          </a:prstGeom>
        </p:spPr>
        <p:txBody>
          <a:bodyPr lIns="48767" tIns="48767" rIns="48767" bIns="48767">
            <a:normAutofit/>
          </a:bodyPr>
          <a:lstStyle/>
          <a:p>
            <a:pPr defTabSz="1040384">
              <a:defRPr sz="4320"/>
            </a:pPr>
            <a:r>
              <a:t>FastQC: Per base sequence quality</a:t>
            </a:r>
            <a:br/>
            <a:r>
              <a:rPr sz="3040"/>
              <a:t>(G1E_R1_f_ds_SRR549355)</a:t>
            </a:r>
          </a:p>
        </p:txBody>
      </p:sp>
      <p:pic>
        <p:nvPicPr>
          <p:cNvPr id="34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127" y="2587172"/>
            <a:ext cx="6240912" cy="516729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6562277" y="2455049"/>
            <a:ext cx="6417124" cy="54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y-axis on the graph shows the quality scores (phred scores)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Phred 30 = 1 error per 1000 base calls 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central red line: median quality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lower and upper whiskers: 10% and 90% points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yellow box: inter-quartile range (25-75%)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blue line: mean quality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background color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Green</a:t>
            </a:r>
            <a:r>
              <a:rPr>
                <a:solidFill>
                  <a:srgbClr val="FFFFFF"/>
                </a:solidFill>
              </a:rPr>
              <a:t>: very good quality (phred scores &gt; 28)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Orange</a:t>
            </a:r>
            <a:r>
              <a:rPr>
                <a:solidFill>
                  <a:srgbClr val="FFFFFF"/>
                </a:solidFill>
              </a:rPr>
              <a:t>: reasonable quality (phred scores between 20 and 28)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Red</a:t>
            </a:r>
            <a:r>
              <a:rPr>
                <a:solidFill>
                  <a:srgbClr val="FFFFFF"/>
                </a:solidFill>
              </a:rPr>
              <a:t>: poor quality (phred scores &lt; 20)</a:t>
            </a:r>
          </a:p>
        </p:txBody>
      </p:sp>
      <p:sp>
        <p:nvSpPr>
          <p:cNvPr id="349" name="Shape 349"/>
          <p:cNvSpPr/>
          <p:nvPr/>
        </p:nvSpPr>
        <p:spPr>
          <a:xfrm>
            <a:off x="1434936" y="8774100"/>
            <a:ext cx="10134928" cy="91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http://www.bioinformatics.babraham.ac.uk/projects/fastqc/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7379">
              <a:defRPr sz="4898"/>
            </a:lvl1pPr>
          </a:lstStyle>
          <a:p>
            <a:r>
              <a:t>Trim low quality bases with Trimmomatic</a:t>
            </a:r>
          </a:p>
        </p:txBody>
      </p:sp>
      <p:sp>
        <p:nvSpPr>
          <p:cNvPr id="354" name="Shape 354"/>
          <p:cNvSpPr>
            <a:spLocks noGrp="1"/>
          </p:cNvSpPr>
          <p:nvPr>
            <p:ph idx="1"/>
          </p:nvPr>
        </p:nvSpPr>
        <p:spPr>
          <a:xfrm>
            <a:off x="437335" y="3484574"/>
            <a:ext cx="4983251" cy="5215967"/>
          </a:xfrm>
          <a:prstGeom prst="rect">
            <a:avLst/>
          </a:prstGeom>
        </p:spPr>
        <p:txBody>
          <a:bodyPr lIns="48767" tIns="48767" rIns="48767" bIns="48767"/>
          <a:lstStyle/>
          <a:p>
            <a:pPr marL="323850" indent="-323850">
              <a:defRPr sz="2400"/>
            </a:pPr>
            <a:r>
              <a:rPr dirty="0"/>
              <a:t>A flexible read trimming tool for Illumina NGS data</a:t>
            </a:r>
          </a:p>
          <a:p>
            <a:pPr marL="781050" lvl="1" indent="-323850">
              <a:defRPr sz="2400"/>
            </a:pPr>
            <a:r>
              <a:rPr dirty="0"/>
              <a:t>This tool can perform nine trimming steps</a:t>
            </a:r>
          </a:p>
          <a:p>
            <a:pPr marL="310242" indent="-310242">
              <a:defRPr sz="2400" b="1">
                <a:solidFill>
                  <a:srgbClr val="FFC000"/>
                </a:solidFill>
              </a:defRPr>
            </a:pPr>
            <a:r>
              <a:rPr dirty="0"/>
              <a:t>SLIDINGWINDOW:</a:t>
            </a:r>
            <a:r>
              <a:rPr b="0" dirty="0"/>
              <a:t> </a:t>
            </a:r>
            <a:r>
              <a:rPr b="0" dirty="0">
                <a:solidFill>
                  <a:srgbClr val="FFFFFF"/>
                </a:solidFill>
              </a:rPr>
              <a:t>Trim the rest of the read starting from the first sliding window where the average quality score falls below the user-defined quality threshold</a:t>
            </a:r>
          </a:p>
        </p:txBody>
      </p:sp>
      <p:pic>
        <p:nvPicPr>
          <p:cNvPr id="35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4769" y="2208362"/>
            <a:ext cx="7557837" cy="6184729"/>
          </a:xfrm>
          <a:prstGeom prst="rect">
            <a:avLst/>
          </a:prstGeom>
          <a:ln w="3175">
            <a:solidFill>
              <a:srgbClr val="FFC000"/>
            </a:solidFill>
          </a:ln>
        </p:spPr>
      </p:pic>
      <p:sp>
        <p:nvSpPr>
          <p:cNvPr id="356" name="Shape 356"/>
          <p:cNvSpPr/>
          <p:nvPr/>
        </p:nvSpPr>
        <p:spPr>
          <a:xfrm>
            <a:off x="5324768" y="6280030"/>
            <a:ext cx="7557837" cy="2113061"/>
          </a:xfrm>
          <a:prstGeom prst="rect">
            <a:avLst/>
          </a:prstGeom>
          <a:ln w="63500">
            <a:solidFill>
              <a:srgbClr val="FF0000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384068" y="8929140"/>
            <a:ext cx="10236664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3400"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/>
              </a:defRPr>
            </a:lvl1pPr>
          </a:lstStyle>
          <a:p>
            <a:pPr>
              <a:defRPr u="none">
                <a:solidFill>
                  <a:srgbClr val="4472C4"/>
                </a:solidFill>
                <a:uFillTx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http://www.usadellab.org/cms/?page=trimmomatic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Read mapping with HISAT2</a:t>
            </a:r>
          </a:p>
        </p:txBody>
      </p:sp>
      <p:sp>
        <p:nvSpPr>
          <p:cNvPr id="360" name="Shape 36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277585" indent="-277585">
              <a:defRPr sz="3400"/>
            </a:lvl1pPr>
          </a:lstStyle>
          <a:p>
            <a:pPr>
              <a:defRPr sz="3800"/>
            </a:pPr>
            <a:r>
              <a:rPr sz="3400"/>
              <a:t>A fast and sensitive alignment program for mapping RNA-Seq reads against a reference genome</a:t>
            </a:r>
          </a:p>
        </p:txBody>
      </p:sp>
      <p:pic>
        <p:nvPicPr>
          <p:cNvPr id="36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79" y="3813583"/>
            <a:ext cx="9181253" cy="5448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53388">
              <a:defRPr sz="5022"/>
            </a:lvl1pPr>
          </a:lstStyle>
          <a:p>
            <a:r>
              <a:t>Filter BAM data with Filter SAM or BAM</a:t>
            </a:r>
          </a:p>
        </p:txBody>
      </p:sp>
      <p:sp>
        <p:nvSpPr>
          <p:cNvPr id="364" name="Shape 36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8525" indent="-288525" defTabSz="1209446">
              <a:spcBef>
                <a:spcPts val="1300"/>
              </a:spcBef>
              <a:defRPr sz="3534"/>
            </a:pPr>
            <a:r>
              <a:t>This tool uses the view command in SAMtools (</a:t>
            </a: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http://www.htslib.org</a:t>
            </a:r>
            <a:r>
              <a:t>) to filter a SAM or BAM file based on mapping quality (MAPQ), FLAG bits, Read Group, Library, or region.</a:t>
            </a:r>
          </a:p>
          <a:p>
            <a:pPr marL="288525" indent="-288525" defTabSz="1209446">
              <a:spcBef>
                <a:spcPts val="1300"/>
              </a:spcBef>
              <a:defRPr sz="3534"/>
            </a:pPr>
            <a:r>
              <a:t>We will filter the BAM files using the following criteria: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Minimum MAPQ quality score is 20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Read is paired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Read is mapped in a proper pair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8000" dirty="0" smtClean="0">
                <a:latin typeface="+mj-lt"/>
              </a:rPr>
              <a:t>Galaxy usage and terminology</a:t>
            </a:r>
            <a:endParaRPr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3808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212A3-817F-1247-9645-D754B701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/>
              <a:t>RNA-Seq walkthrough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EAF15-23E2-DA4E-B671-D67F566D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r>
              <a:rPr lang="en-US" dirty="0"/>
              <a:t>Pre-processing</a:t>
            </a:r>
          </a:p>
          <a:p>
            <a:pPr lvl="1"/>
            <a:r>
              <a:rPr lang="en-US" dirty="0"/>
              <a:t>Read mapping</a:t>
            </a:r>
          </a:p>
          <a:p>
            <a:pPr lvl="1"/>
            <a:r>
              <a:rPr lang="en-US" dirty="0"/>
              <a:t>Post-processing</a:t>
            </a:r>
          </a:p>
          <a:p>
            <a:r>
              <a:rPr lang="en-US"/>
              <a:t>Galaxy familiarity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6200" b="0" dirty="0" smtClean="0">
                <a:latin typeface="+mj-lt"/>
              </a:rPr>
              <a:t>Using Galaxy for this workshop</a:t>
            </a:r>
            <a:endParaRPr sz="6200" b="0" dirty="0">
              <a:latin typeface="+mj-lt"/>
            </a:endParaRPr>
          </a:p>
        </p:txBody>
      </p:sp>
      <p:sp>
        <p:nvSpPr>
          <p:cNvPr id="161" name="Shape 161"/>
          <p:cNvSpPr>
            <a:spLocks noGrp="1"/>
          </p:cNvSpPr>
          <p:nvPr>
            <p:ph idx="1"/>
          </p:nvPr>
        </p:nvSpPr>
        <p:spPr>
          <a:xfrm>
            <a:off x="1146951" y="2643293"/>
            <a:ext cx="11216641" cy="678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935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Recall that you use Galaxy three ways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via existing public servers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download and run on local computer or cluster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on the cloud</a:t>
            </a:r>
            <a:endParaRPr lang="en-US" dirty="0" smtClean="0"/>
          </a:p>
          <a:p>
            <a:pPr marL="300935" indent="-300935" defTabSz="1261465">
              <a:spcBef>
                <a:spcPts val="1300"/>
              </a:spcBef>
              <a:defRPr sz="3686"/>
            </a:pPr>
            <a:endParaRPr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 marL="94189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Today is on </a:t>
            </a:r>
            <a:r>
              <a:rPr lang="en-US" dirty="0"/>
              <a:t>the </a:t>
            </a:r>
            <a:r>
              <a:rPr lang="en-US" dirty="0" smtClean="0"/>
              <a:t>cloud: </a:t>
            </a:r>
            <a:r>
              <a:rPr u="sng" dirty="0" smtClean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</a:t>
            </a:r>
            <a:r>
              <a:rPr u="sng" dirty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://</a:t>
            </a:r>
            <a:r>
              <a:rPr u="sng" dirty="0" smtClean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cloud5.galaxyproject.org</a:t>
            </a:r>
            <a:endParaRPr lang="en-US" u="sng" dirty="0" smtClean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744419" lvl="1" indent="-300935" defTabSz="1261465">
              <a:spcBef>
                <a:spcPts val="1300"/>
              </a:spcBef>
              <a:defRPr sz="3686"/>
            </a:pPr>
            <a:endParaRPr lang="en-US"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94189" indent="-300935" defTabSz="1261465">
              <a:spcBef>
                <a:spcPts val="1300"/>
              </a:spcBef>
              <a:defRPr sz="3686"/>
            </a:pPr>
            <a:r>
              <a:rPr lang="en-US" dirty="0" smtClean="0"/>
              <a:t>Future cloud se on your own: </a:t>
            </a:r>
            <a:r>
              <a:rPr lang="en-US" u="sng" dirty="0" smtClean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</a:t>
            </a:r>
            <a:r>
              <a:rPr lang="en-US" u="sng" dirty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://launch.usegalaxy.org</a:t>
            </a:r>
          </a:p>
          <a:p>
            <a:pPr marL="744419" lvl="1" indent="-300935" defTabSz="1261465">
              <a:spcBef>
                <a:spcPts val="1300"/>
              </a:spcBef>
              <a:defRPr sz="3686"/>
            </a:pPr>
            <a:endParaRPr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Primary Galaxy Objects</a:t>
            </a:r>
          </a:p>
        </p:txBody>
      </p:sp>
      <p:sp>
        <p:nvSpPr>
          <p:cNvPr id="164" name="Shape 164"/>
          <p:cNvSpPr>
            <a:spLocks noGrp="1"/>
          </p:cNvSpPr>
          <p:nvPr>
            <p:ph idx="1"/>
          </p:nvPr>
        </p:nvSpPr>
        <p:spPr>
          <a:xfrm>
            <a:off x="704426" y="2613698"/>
            <a:ext cx="11595948" cy="6188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374" indent="-223374" defTabSz="936345">
              <a:lnSpc>
                <a:spcPct val="81000"/>
              </a:lnSpc>
              <a:spcBef>
                <a:spcPts val="1000"/>
              </a:spcBef>
              <a:defRPr sz="2736"/>
            </a:pPr>
            <a:r>
              <a:rPr sz="2800" dirty="0"/>
              <a:t>Tools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1000"/>
              </a:spcBef>
              <a:defRPr sz="2448"/>
            </a:pPr>
            <a:r>
              <a:rPr sz="2800" dirty="0"/>
              <a:t>Simple (text manipulation) to complex (read alignment, differential expression)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sz="2800" dirty="0"/>
              <a:t>Datasets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Get from web databases, local computers or produce by tools/workflows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sz="2800" dirty="0"/>
              <a:t>Histories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Tools used as well as inputs, intermediates, and output datasets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Parameter settings used in each step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A</a:t>
            </a:r>
            <a:r>
              <a:rPr lang="en-US" sz="2800"/>
              <a:t>re </a:t>
            </a:r>
            <a:r>
              <a:rPr sz="2800"/>
              <a:t>complete record</a:t>
            </a:r>
            <a:r>
              <a:rPr lang="en-US" sz="2800"/>
              <a:t>s</a:t>
            </a:r>
            <a:r>
              <a:rPr sz="2800"/>
              <a:t> </a:t>
            </a:r>
            <a:r>
              <a:rPr sz="2800" dirty="0"/>
              <a:t>of your analysis 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lang="en-US" sz="2800" dirty="0"/>
              <a:t>W</a:t>
            </a:r>
            <a:r>
              <a:rPr sz="2800" dirty="0"/>
              <a:t>orkflows (Pipelines)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Exported from the Histories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Tools and parameters selected for an analysis process but not the datasets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Automated, multi-step analyses using several tools</a:t>
            </a:r>
          </a:p>
          <a:p>
            <a:pPr marL="223374" indent="-223374" defTabSz="936345">
              <a:lnSpc>
                <a:spcPct val="100000"/>
              </a:lnSpc>
              <a:spcBef>
                <a:spcPts val="500"/>
              </a:spcBef>
              <a:defRPr sz="2736"/>
            </a:pPr>
            <a:r>
              <a:rPr sz="2800" dirty="0"/>
              <a:t>Visualizations, Data libraries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Goals of Galaxy 101</a:t>
            </a:r>
          </a:p>
        </p:txBody>
      </p:sp>
      <p:sp>
        <p:nvSpPr>
          <p:cNvPr id="167" name="Shap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data from external databases such as the UCSC Table Browser</a:t>
            </a:r>
          </a:p>
          <a:p>
            <a:r>
              <a:rPr dirty="0"/>
              <a:t>Understand Galaxy Histor</a:t>
            </a:r>
            <a:r>
              <a:rPr lang="en-US" dirty="0"/>
              <a:t>ies</a:t>
            </a:r>
            <a:endParaRPr dirty="0"/>
          </a:p>
          <a:p>
            <a:r>
              <a:rPr dirty="0"/>
              <a:t>Use Galaxy tools to do simple data conversions and analyses</a:t>
            </a:r>
          </a:p>
          <a:p>
            <a:r>
              <a:rPr dirty="0"/>
              <a:t>Create and run a workflow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2004" y="2980590"/>
            <a:ext cx="3595968" cy="465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717" y="2980590"/>
            <a:ext cx="4897305" cy="465841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953200" y="3346309"/>
            <a:ext cx="8412481" cy="1060451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>
            <a:normAutofit/>
          </a:bodyPr>
          <a:lstStyle>
            <a:lvl1pPr defTabSz="1222451">
              <a:defRPr sz="338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Galaxy 101: Find the top 5 exons with the highest number of SNPs on chromosome 22 </a:t>
            </a:r>
          </a:p>
        </p:txBody>
      </p:sp>
      <p:sp>
        <p:nvSpPr>
          <p:cNvPr id="172" name="Shape 172"/>
          <p:cNvSpPr/>
          <p:nvPr/>
        </p:nvSpPr>
        <p:spPr>
          <a:xfrm>
            <a:off x="1812162" y="2066434"/>
            <a:ext cx="355684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Exons: 14,875 regions</a:t>
            </a:r>
          </a:p>
        </p:txBody>
      </p:sp>
      <p:sp>
        <p:nvSpPr>
          <p:cNvPr id="173" name="Shape 173"/>
          <p:cNvSpPr/>
          <p:nvPr/>
        </p:nvSpPr>
        <p:spPr>
          <a:xfrm>
            <a:off x="6972079" y="2066434"/>
            <a:ext cx="3772327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SNPs: ~190,000 regions</a:t>
            </a:r>
          </a:p>
        </p:txBody>
      </p:sp>
      <p:sp>
        <p:nvSpPr>
          <p:cNvPr id="174" name="Shape 174"/>
          <p:cNvSpPr/>
          <p:nvPr/>
        </p:nvSpPr>
        <p:spPr>
          <a:xfrm>
            <a:off x="1645649" y="8544521"/>
            <a:ext cx="9027584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https://galaxyproject.org/tutorials/g101/</a:t>
            </a:r>
          </a:p>
        </p:txBody>
      </p:sp>
      <p:sp>
        <p:nvSpPr>
          <p:cNvPr id="175" name="Shape 175"/>
          <p:cNvSpPr/>
          <p:nvPr/>
        </p:nvSpPr>
        <p:spPr>
          <a:xfrm>
            <a:off x="385184" y="469617"/>
            <a:ext cx="12029949" cy="119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310242" indent="-310242" algn="l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"Of all human coding exons, which has the highest number of single nucleotide polymorphisms (SNPs)?"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3" animBg="1" advAuto="0"/>
      <p:bldP spid="172" grpId="1" animBg="1" advAuto="0"/>
      <p:bldP spid="17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94079" y="713841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Solution from Galaxy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1476580" y="2299431"/>
            <a:ext cx="1151718" cy="1127084"/>
            <a:chOff x="0" y="-216638"/>
            <a:chExt cx="1151717" cy="1127082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1151718" cy="693806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3869" y="-216639"/>
              <a:ext cx="1083979" cy="1127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Exons</a:t>
              </a: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578093" y="3598169"/>
            <a:ext cx="948692" cy="571501"/>
            <a:chOff x="0" y="0"/>
            <a:chExt cx="948690" cy="571499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948691" cy="571500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3175" cap="flat">
              <a:solidFill>
                <a:srgbClr val="527E34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7898" y="33781"/>
              <a:ext cx="892894" cy="503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>
              <a:lvl1pPr defTabSz="1300480"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SNPs</a:t>
              </a:r>
            </a:p>
          </p:txBody>
        </p:sp>
      </p:grpSp>
      <p:sp>
        <p:nvSpPr>
          <p:cNvPr id="184" name="Shape 184"/>
          <p:cNvSpPr/>
          <p:nvPr/>
        </p:nvSpPr>
        <p:spPr>
          <a:xfrm>
            <a:off x="2628295" y="2962314"/>
            <a:ext cx="427990" cy="2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B050"/>
            </a:solidFill>
            <a:miter/>
            <a:tailEnd type="triangle"/>
          </a:ln>
        </p:spPr>
        <p:txBody>
          <a:bodyPr lIns="48767" tIns="48767" rIns="48767" bIns="48767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10800000" flipH="1">
            <a:off x="2558811" y="3466233"/>
            <a:ext cx="501936" cy="491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5" name="Group 205"/>
          <p:cNvGrpSpPr/>
          <p:nvPr/>
        </p:nvGrpSpPr>
        <p:grpSpPr>
          <a:xfrm>
            <a:off x="3092773" y="2772601"/>
            <a:ext cx="9623880" cy="1211268"/>
            <a:chOff x="0" y="-106581"/>
            <a:chExt cx="9623879" cy="1211266"/>
          </a:xfrm>
        </p:grpSpPr>
        <p:grpSp>
          <p:nvGrpSpPr>
            <p:cNvPr id="188" name="Group 188"/>
            <p:cNvGrpSpPr/>
            <p:nvPr/>
          </p:nvGrpSpPr>
          <p:grpSpPr>
            <a:xfrm>
              <a:off x="-1" y="0"/>
              <a:ext cx="1757911" cy="998104"/>
              <a:chOff x="0" y="0"/>
              <a:chExt cx="1757909" cy="998103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0"/>
                <a:ext cx="1757910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48723" y="77826"/>
                <a:ext cx="1660463" cy="8424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Join exons with SNPs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1828883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" name="Group 192"/>
            <p:cNvGrpSpPr/>
            <p:nvPr/>
          </p:nvGrpSpPr>
          <p:grpSpPr>
            <a:xfrm>
              <a:off x="2238440" y="-106582"/>
              <a:ext cx="1326564" cy="1211268"/>
              <a:chOff x="0" y="-106581"/>
              <a:chExt cx="1326563" cy="1211266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1326564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48723" y="-106582"/>
                <a:ext cx="1229117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Group by exons</a:t>
                </a:r>
              </a:p>
            </p:txBody>
          </p:sp>
        </p:grpSp>
        <p:sp>
          <p:nvSpPr>
            <p:cNvPr id="193" name="Shape 193"/>
            <p:cNvSpPr/>
            <p:nvPr/>
          </p:nvSpPr>
          <p:spPr>
            <a:xfrm>
              <a:off x="3638301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4061299" y="-106582"/>
              <a:ext cx="1763886" cy="1211268"/>
              <a:chOff x="0" y="-106581"/>
              <a:chExt cx="1763884" cy="1211266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0"/>
                <a:ext cx="1763885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8723" y="-106582"/>
                <a:ext cx="1666438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Sort exons by SNP count</a:t>
                </a:r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5904548" y="218034"/>
              <a:ext cx="394168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6346545" y="-106582"/>
              <a:ext cx="1405927" cy="1211268"/>
              <a:chOff x="0" y="-106581"/>
              <a:chExt cx="1405926" cy="1211266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0" y="0"/>
                <a:ext cx="1405927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48723" y="-106582"/>
                <a:ext cx="1308480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Select top five exons</a:t>
                </a:r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8217952" y="-106582"/>
              <a:ext cx="1405928" cy="1211268"/>
              <a:chOff x="0" y="-106581"/>
              <a:chExt cx="1405926" cy="1211266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1405927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48723" y="-106582"/>
                <a:ext cx="1308480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Recover exon info</a:t>
                </a:r>
              </a:p>
            </p:txBody>
          </p:sp>
        </p:grpSp>
        <p:sp>
          <p:nvSpPr>
            <p:cNvPr id="204" name="Shape 204"/>
            <p:cNvSpPr/>
            <p:nvPr/>
          </p:nvSpPr>
          <p:spPr>
            <a:xfrm>
              <a:off x="7816067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11060363" y="4350076"/>
            <a:ext cx="1608570" cy="1385852"/>
            <a:chOff x="0" y="-121943"/>
            <a:chExt cx="1608568" cy="1385851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1608569" cy="1141965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55746" y="-121944"/>
              <a:ext cx="1497076" cy="1385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sz="2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Rearrange columns</a:t>
              </a:r>
            </a:p>
          </p:txBody>
        </p:sp>
      </p:grpSp>
      <p:pic>
        <p:nvPicPr>
          <p:cNvPr id="20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7" y="4395956"/>
            <a:ext cx="10106325" cy="42737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 rot="5212278">
            <a:off x="11820080" y="3848098"/>
            <a:ext cx="366774" cy="5624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10800000">
            <a:off x="10463611" y="4761761"/>
            <a:ext cx="366775" cy="5624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  <p:bldP spid="205" grpId="3" animBg="1" advAuto="0"/>
      <p:bldP spid="208" grpId="5" animBg="1" advAuto="0"/>
      <p:bldP spid="209" grpId="7" animBg="1" advAuto="0"/>
      <p:bldP spid="210" grpId="4" animBg="1" advAuto="0"/>
      <p:bldP spid="211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 Data</a:t>
            </a:r>
          </a:p>
        </p:txBody>
      </p:sp>
      <p:sp>
        <p:nvSpPr>
          <p:cNvPr id="214" name="Shape 2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62265" indent="-262265" defTabSz="1157427">
              <a:spcBef>
                <a:spcPts val="1200"/>
              </a:spcBef>
              <a:defRPr sz="3916"/>
            </a:pPr>
            <a:r>
              <a:rPr dirty="0"/>
              <a:t>Galaxy can import data from external databases:</a:t>
            </a:r>
          </a:p>
          <a:p>
            <a:pPr marL="665767" lvl="1" indent="-258859" defTabSz="1157427">
              <a:spcBef>
                <a:spcPts val="600"/>
              </a:spcBef>
              <a:defRPr sz="3382"/>
            </a:pPr>
            <a:r>
              <a:rPr dirty="0"/>
              <a:t>UCSC Table Browser</a:t>
            </a:r>
            <a:endParaRPr sz="3026" dirty="0"/>
          </a:p>
          <a:p>
            <a:pPr marL="665767" lvl="1" indent="-258859" defTabSz="1157427">
              <a:spcBef>
                <a:spcPts val="600"/>
              </a:spcBef>
              <a:defRPr sz="3382"/>
            </a:pPr>
            <a:r>
              <a:rPr dirty="0"/>
              <a:t>EBI SRA</a:t>
            </a:r>
            <a:endParaRPr sz="3026" dirty="0"/>
          </a:p>
          <a:p>
            <a:pPr marL="982301" lvl="2" indent="-270212" defTabSz="1157427">
              <a:spcBef>
                <a:spcPts val="600"/>
              </a:spcBef>
              <a:defRPr sz="3026"/>
            </a:pPr>
            <a:r>
              <a:rPr dirty="0"/>
              <a:t>High-throughput sequencing data (fastq files)</a:t>
            </a:r>
          </a:p>
          <a:p>
            <a:pPr marL="262265" indent="-262265" defTabSz="1157427">
              <a:spcBef>
                <a:spcPts val="1200"/>
              </a:spcBef>
              <a:defRPr sz="3916"/>
            </a:pPr>
            <a:r>
              <a:rPr dirty="0"/>
              <a:t>U</a:t>
            </a:r>
            <a:r>
              <a:rPr lang="en-US" dirty="0"/>
              <a:t>sers can u</a:t>
            </a:r>
            <a:r>
              <a:rPr dirty="0"/>
              <a:t>pload file</a:t>
            </a:r>
            <a:r>
              <a:rPr lang="en-US" dirty="0"/>
              <a:t>s</a:t>
            </a:r>
            <a:endParaRPr dirty="0"/>
          </a:p>
          <a:p>
            <a:pPr marL="564040" lvl="1" indent="-258859" defTabSz="1157427">
              <a:spcBef>
                <a:spcPts val="600"/>
              </a:spcBef>
              <a:defRPr sz="3382"/>
            </a:pPr>
            <a:r>
              <a:rPr dirty="0"/>
              <a:t>Upload modal (small files, &lt; 100 MB)</a:t>
            </a:r>
          </a:p>
          <a:p>
            <a:pPr marL="982301" lvl="2" indent="-270212" defTabSz="1157427">
              <a:spcBef>
                <a:spcPts val="600"/>
              </a:spcBef>
              <a:defRPr sz="3026"/>
            </a:pPr>
            <a:r>
              <a:rPr dirty="0"/>
              <a:t>Uploading small files from disk or fetching data from other servers</a:t>
            </a:r>
          </a:p>
          <a:p>
            <a:pPr marL="564040" lvl="1" indent="-258859" defTabSz="1157427">
              <a:spcBef>
                <a:spcPts val="600"/>
              </a:spcBef>
              <a:defRPr sz="3382"/>
            </a:pPr>
            <a:r>
              <a:rPr dirty="0"/>
              <a:t>Choose FTP file (large files)</a:t>
            </a: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1222</Words>
  <Application>Microsoft Macintosh PowerPoint</Application>
  <PresentationFormat>Custom</PresentationFormat>
  <Paragraphs>205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Calibri Light</vt:lpstr>
      <vt:lpstr>Corbel</vt:lpstr>
      <vt:lpstr>Helvetica</vt:lpstr>
      <vt:lpstr>Helvetica Light</vt:lpstr>
      <vt:lpstr>Helvetica Neue</vt:lpstr>
      <vt:lpstr>Trebuchet MS</vt:lpstr>
      <vt:lpstr>Arial</vt:lpstr>
      <vt:lpstr>Office Theme</vt:lpstr>
      <vt:lpstr>Overview of Galaxy </vt:lpstr>
      <vt:lpstr>Outline</vt:lpstr>
      <vt:lpstr>Galaxy usage and terminology</vt:lpstr>
      <vt:lpstr>Using Galaxy for this workshop</vt:lpstr>
      <vt:lpstr>Primary Galaxy Objects</vt:lpstr>
      <vt:lpstr>The Goals of Galaxy 101</vt:lpstr>
      <vt:lpstr>Galaxy 101: Find the top 5 exons with the highest number of SNPs on chromosome 22 </vt:lpstr>
      <vt:lpstr>Solution from Galaxy</vt:lpstr>
      <vt:lpstr>Get Data</vt:lpstr>
      <vt:lpstr>Search Tools</vt:lpstr>
      <vt:lpstr>Tool Configuration and Execute</vt:lpstr>
      <vt:lpstr>History of Galaxy 101</vt:lpstr>
      <vt:lpstr>Extract Workflow</vt:lpstr>
      <vt:lpstr>Edit Workflow</vt:lpstr>
      <vt:lpstr>Edit the Workflow</vt:lpstr>
      <vt:lpstr>Edit the Workflow</vt:lpstr>
      <vt:lpstr>Copy datasets from current History </vt:lpstr>
      <vt:lpstr>Run an existing workflow</vt:lpstr>
      <vt:lpstr>Share a workflow with others</vt:lpstr>
      <vt:lpstr>Galaxy 101 Summary</vt:lpstr>
      <vt:lpstr>Using Galaxy to analyze RNA-Seq data </vt:lpstr>
      <vt:lpstr>Using Galaxy to perform RNA-Seq analysis</vt:lpstr>
      <vt:lpstr>RNA-Seq walkthrough: details</vt:lpstr>
      <vt:lpstr>RNA-Seq data used in the walkthrough</vt:lpstr>
      <vt:lpstr>Quality control with FastQC</vt:lpstr>
      <vt:lpstr>FastQC: Per base sequence quality (G1E_R1_f_ds_SRR549355)</vt:lpstr>
      <vt:lpstr>Trim low quality bases with Trimmomatic</vt:lpstr>
      <vt:lpstr>Read mapping with HISAT2</vt:lpstr>
      <vt:lpstr>Filter BAM data with Filter SAM or BAM</vt:lpstr>
      <vt:lpstr>RNA-Seq walkthrough summary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Galaxy G-OnRamp Workshop</dc:title>
  <cp:lastModifiedBy>Jeremy Goecks</cp:lastModifiedBy>
  <cp:revision>83</cp:revision>
  <dcterms:modified xsi:type="dcterms:W3CDTF">2018-05-28T20:24:13Z</dcterms:modified>
</cp:coreProperties>
</file>